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0" r:id="rId2"/>
    <p:sldId id="256" r:id="rId3"/>
    <p:sldId id="261" r:id="rId4"/>
    <p:sldId id="267" r:id="rId5"/>
    <p:sldId id="266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291" autoAdjust="0"/>
  </p:normalViewPr>
  <p:slideViewPr>
    <p:cSldViewPr snapToGrid="0" snapToObjects="1">
      <p:cViewPr>
        <p:scale>
          <a:sx n="121" d="100"/>
          <a:sy n="121" d="100"/>
        </p:scale>
        <p:origin x="-12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Mylonaki" userId="e59e203b389238c6" providerId="LiveId" clId="{F7DCBA35-D081-409B-AA21-0A04C27960C3}"/>
    <pc:docChg chg="undo custSel addSld delSld modSld sldOrd">
      <pc:chgData name="Maria Mylonaki" userId="e59e203b389238c6" providerId="LiveId" clId="{F7DCBA35-D081-409B-AA21-0A04C27960C3}" dt="2022-05-27T16:02:11.195" v="639" actId="207"/>
      <pc:docMkLst>
        <pc:docMk/>
      </pc:docMkLst>
      <pc:sldChg chg="delSp modSp mod">
        <pc:chgData name="Maria Mylonaki" userId="e59e203b389238c6" providerId="LiveId" clId="{F7DCBA35-D081-409B-AA21-0A04C27960C3}" dt="2022-05-27T14:38:32.628" v="5" actId="20577"/>
        <pc:sldMkLst>
          <pc:docMk/>
          <pc:sldMk cId="322598833" sldId="260"/>
        </pc:sldMkLst>
        <pc:spChg chg="del">
          <ac:chgData name="Maria Mylonaki" userId="e59e203b389238c6" providerId="LiveId" clId="{F7DCBA35-D081-409B-AA21-0A04C27960C3}" dt="2022-05-27T14:38:14.992" v="0" actId="478"/>
          <ac:spMkLst>
            <pc:docMk/>
            <pc:sldMk cId="322598833" sldId="260"/>
            <ac:spMk id="6" creationId="{80A40BB9-4994-4586-A224-AF0407521A81}"/>
          </ac:spMkLst>
        </pc:spChg>
        <pc:spChg chg="mod">
          <ac:chgData name="Maria Mylonaki" userId="e59e203b389238c6" providerId="LiveId" clId="{F7DCBA35-D081-409B-AA21-0A04C27960C3}" dt="2022-05-27T14:38:28.748" v="3" actId="1076"/>
          <ac:spMkLst>
            <pc:docMk/>
            <pc:sldMk cId="322598833" sldId="260"/>
            <ac:spMk id="8" creationId="{E29A765C-621D-4A01-A766-248F5E4AE0CA}"/>
          </ac:spMkLst>
        </pc:spChg>
        <pc:spChg chg="mod">
          <ac:chgData name="Maria Mylonaki" userId="e59e203b389238c6" providerId="LiveId" clId="{F7DCBA35-D081-409B-AA21-0A04C27960C3}" dt="2022-05-27T14:38:32.628" v="5" actId="20577"/>
          <ac:spMkLst>
            <pc:docMk/>
            <pc:sldMk cId="322598833" sldId="260"/>
            <ac:spMk id="9" creationId="{83C65C66-F630-4647-8436-EDD6729D1FEE}"/>
          </ac:spMkLst>
        </pc:spChg>
      </pc:sldChg>
      <pc:sldChg chg="addSp delSp modSp mod">
        <pc:chgData name="Maria Mylonaki" userId="e59e203b389238c6" providerId="LiveId" clId="{F7DCBA35-D081-409B-AA21-0A04C27960C3}" dt="2022-05-27T14:55:54.354" v="162" actId="1076"/>
        <pc:sldMkLst>
          <pc:docMk/>
          <pc:sldMk cId="1531972911" sldId="262"/>
        </pc:sldMkLst>
        <pc:spChg chg="add mod">
          <ac:chgData name="Maria Mylonaki" userId="e59e203b389238c6" providerId="LiveId" clId="{F7DCBA35-D081-409B-AA21-0A04C27960C3}" dt="2022-05-27T14:55:54.354" v="162" actId="1076"/>
          <ac:spMkLst>
            <pc:docMk/>
            <pc:sldMk cId="1531972911" sldId="262"/>
            <ac:spMk id="2" creationId="{7FD21FFD-92C0-E972-917E-3F4710A8597C}"/>
          </ac:spMkLst>
        </pc:spChg>
        <pc:spChg chg="del">
          <ac:chgData name="Maria Mylonaki" userId="e59e203b389238c6" providerId="LiveId" clId="{F7DCBA35-D081-409B-AA21-0A04C27960C3}" dt="2022-05-27T14:55:27.204" v="110" actId="478"/>
          <ac:spMkLst>
            <pc:docMk/>
            <pc:sldMk cId="1531972911" sldId="262"/>
            <ac:spMk id="8" creationId="{54C837D0-E1BE-CDF1-4F94-05A60CC7FBAC}"/>
          </ac:spMkLst>
        </pc:spChg>
      </pc:sldChg>
      <pc:sldChg chg="addSp delSp modSp add mod">
        <pc:chgData name="Maria Mylonaki" userId="e59e203b389238c6" providerId="LiveId" clId="{F7DCBA35-D081-409B-AA21-0A04C27960C3}" dt="2022-05-27T15:57:57.074" v="568" actId="1076"/>
        <pc:sldMkLst>
          <pc:docMk/>
          <pc:sldMk cId="3880593137" sldId="263"/>
        </pc:sldMkLst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2" creationId="{D06715F1-2337-E307-0DBC-F2D7954E21D2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3" creationId="{C6BFF20C-C1BA-BF79-DC86-F0B68A610AA0}"/>
          </ac:spMkLst>
        </pc:spChg>
        <pc:spChg chg="add mod">
          <ac:chgData name="Maria Mylonaki" userId="e59e203b389238c6" providerId="LiveId" clId="{F7DCBA35-D081-409B-AA21-0A04C27960C3}" dt="2022-05-27T15:48:51.671" v="557" actId="1076"/>
          <ac:spMkLst>
            <pc:docMk/>
            <pc:sldMk cId="3880593137" sldId="263"/>
            <ac:spMk id="8" creationId="{BCEB7823-3C5E-9F60-1910-792671D2E757}"/>
          </ac:spMkLst>
        </pc:spChg>
        <pc:spChg chg="mod">
          <ac:chgData name="Maria Mylonaki" userId="e59e203b389238c6" providerId="LiveId" clId="{F7DCBA35-D081-409B-AA21-0A04C27960C3}" dt="2022-05-27T15:44:01.893" v="519" actId="20577"/>
          <ac:spMkLst>
            <pc:docMk/>
            <pc:sldMk cId="3880593137" sldId="263"/>
            <ac:spMk id="9" creationId="{4826646C-C271-0F39-AD9F-D937CF8DEA82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10" creationId="{F0FC0321-429C-F5F5-7510-D447988F82CD}"/>
          </ac:spMkLst>
        </pc:spChg>
        <pc:spChg chg="add mod">
          <ac:chgData name="Maria Mylonaki" userId="e59e203b389238c6" providerId="LiveId" clId="{F7DCBA35-D081-409B-AA21-0A04C27960C3}" dt="2022-05-27T15:57:57.074" v="568" actId="1076"/>
          <ac:spMkLst>
            <pc:docMk/>
            <pc:sldMk cId="3880593137" sldId="263"/>
            <ac:spMk id="11" creationId="{CB5B5C31-CB1C-AD89-B070-99FA292F90F4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21" creationId="{D1D7D100-B0FC-1765-C8CD-B54510D6A6D9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22" creationId="{E8480C51-A8F8-0FCD-4129-6E6D2A1F7C6B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24" creationId="{61FD490F-C381-A0C0-6591-3B2F0B2C4937}"/>
          </ac:spMkLst>
        </pc:spChg>
        <pc:spChg chg="del">
          <ac:chgData name="Maria Mylonaki" userId="e59e203b389238c6" providerId="LiveId" clId="{F7DCBA35-D081-409B-AA21-0A04C27960C3}" dt="2022-05-27T14:39:27.362" v="8" actId="478"/>
          <ac:spMkLst>
            <pc:docMk/>
            <pc:sldMk cId="3880593137" sldId="263"/>
            <ac:spMk id="25" creationId="{18CEC51D-9E6D-9B7C-0A33-5CBD47BA66AD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26" creationId="{394CB39E-F191-22B7-E322-9720657908FC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27" creationId="{118FD499-D44E-223D-D0AB-2E96B44BA70F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29" creationId="{14122B7F-1BC0-41EF-9513-9AFCBFF78AF7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30" creationId="{3609C3AF-AA79-62C6-1EF4-9CE5189617C3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34" creationId="{45EA8351-666E-58A6-1FB5-A59756435ACD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35" creationId="{8B4A0766-9CEF-B84E-4367-AB0A6825B933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36" creationId="{C8600428-7B03-EA64-237F-3DD0F68F75A4}"/>
          </ac:spMkLst>
        </pc:spChg>
        <pc:spChg chg="del">
          <ac:chgData name="Maria Mylonaki" userId="e59e203b389238c6" providerId="LiveId" clId="{F7DCBA35-D081-409B-AA21-0A04C27960C3}" dt="2022-05-27T14:39:24.879" v="7" actId="478"/>
          <ac:spMkLst>
            <pc:docMk/>
            <pc:sldMk cId="3880593137" sldId="263"/>
            <ac:spMk id="40" creationId="{9C4AA61C-1360-A0F4-D511-4E395BC29DA8}"/>
          </ac:spMkLst>
        </pc:spChg>
        <pc:spChg chg="add mod">
          <ac:chgData name="Maria Mylonaki" userId="e59e203b389238c6" providerId="LiveId" clId="{F7DCBA35-D081-409B-AA21-0A04C27960C3}" dt="2022-05-27T15:57:39.443" v="561" actId="1076"/>
          <ac:spMkLst>
            <pc:docMk/>
            <pc:sldMk cId="3880593137" sldId="263"/>
            <ac:spMk id="43" creationId="{F5905B6D-5D80-72CB-B8F2-8C2340DAA92D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53" creationId="{56F49EE4-D4FF-C84C-1A27-F1A4D01C94E5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54" creationId="{8001AA6B-7F0D-0E59-397F-557AD6530471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55" creationId="{49964895-1010-3B95-F245-F02618D23468}"/>
          </ac:spMkLst>
        </pc:spChg>
        <pc:spChg chg="del">
          <ac:chgData name="Maria Mylonaki" userId="e59e203b389238c6" providerId="LiveId" clId="{F7DCBA35-D081-409B-AA21-0A04C27960C3}" dt="2022-05-27T14:39:33.383" v="9" actId="478"/>
          <ac:spMkLst>
            <pc:docMk/>
            <pc:sldMk cId="3880593137" sldId="263"/>
            <ac:spMk id="56" creationId="{AD030BD9-8B90-EAC3-B602-EA29134C6DF8}"/>
          </ac:spMkLst>
        </pc:sp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18" creationId="{101637FD-9664-39E8-973E-B674CBC2CA91}"/>
          </ac:picMkLst>
        </pc:pic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19" creationId="{11E1DDA8-F898-C828-5364-28B1163F0943}"/>
          </ac:picMkLst>
        </pc:pic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23" creationId="{AC7CE063-16BF-7EF6-8FD8-923A8100AF75}"/>
          </ac:picMkLst>
        </pc:pic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28" creationId="{E246EAC8-CCCA-AB37-559E-746D244571A5}"/>
          </ac:picMkLst>
        </pc:pic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38" creationId="{0ABA16D6-0B28-7F4B-4A27-270E8145AD54}"/>
          </ac:picMkLst>
        </pc:picChg>
        <pc:picChg chg="del">
          <ac:chgData name="Maria Mylonaki" userId="e59e203b389238c6" providerId="LiveId" clId="{F7DCBA35-D081-409B-AA21-0A04C27960C3}" dt="2022-05-27T14:39:24.879" v="7" actId="478"/>
          <ac:picMkLst>
            <pc:docMk/>
            <pc:sldMk cId="3880593137" sldId="263"/>
            <ac:picMk id="41" creationId="{503E0A9A-FFBE-2C11-E554-833AD03E6E67}"/>
          </ac:picMkLst>
        </pc:picChg>
        <pc:cxnChg chg="del mod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7" creationId="{7BA23170-B114-1F83-FF13-68DE52663684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12" creationId="{E751EF87-218A-8DBB-86D5-7317A4B7F552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20" creationId="{22193CFF-15EE-8BA7-4C46-D272BC13632D}"/>
          </ac:cxnSpMkLst>
        </pc:cxnChg>
        <pc:cxnChg chg="del">
          <ac:chgData name="Maria Mylonaki" userId="e59e203b389238c6" providerId="LiveId" clId="{F7DCBA35-D081-409B-AA21-0A04C27960C3}" dt="2022-05-27T14:39:24.879" v="7" actId="478"/>
          <ac:cxnSpMkLst>
            <pc:docMk/>
            <pc:sldMk cId="3880593137" sldId="263"/>
            <ac:cxnSpMk id="31" creationId="{4983FA66-00BB-C629-1C22-343E635BCAD6}"/>
          </ac:cxnSpMkLst>
        </pc:cxnChg>
        <pc:cxnChg chg="del">
          <ac:chgData name="Maria Mylonaki" userId="e59e203b389238c6" providerId="LiveId" clId="{F7DCBA35-D081-409B-AA21-0A04C27960C3}" dt="2022-05-27T14:39:24.879" v="7" actId="478"/>
          <ac:cxnSpMkLst>
            <pc:docMk/>
            <pc:sldMk cId="3880593137" sldId="263"/>
            <ac:cxnSpMk id="33" creationId="{E706124C-30F0-7AD1-EA1F-125CE33D2DC2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39" creationId="{0D34D8C3-2DCB-34AA-994C-245B6E64B832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46" creationId="{4386B9F1-2D68-B9E9-E8DC-437131506DDB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47" creationId="{32542B19-6973-C83D-1D10-3B7FE2F38403}"/>
          </ac:cxnSpMkLst>
        </pc:cxnChg>
        <pc:cxnChg chg="del">
          <ac:chgData name="Maria Mylonaki" userId="e59e203b389238c6" providerId="LiveId" clId="{F7DCBA35-D081-409B-AA21-0A04C27960C3}" dt="2022-05-27T14:39:33.383" v="9" actId="478"/>
          <ac:cxnSpMkLst>
            <pc:docMk/>
            <pc:sldMk cId="3880593137" sldId="263"/>
            <ac:cxnSpMk id="48" creationId="{9A9878FC-65AA-4265-071A-88D19EA79305}"/>
          </ac:cxnSpMkLst>
        </pc:cxnChg>
      </pc:sldChg>
      <pc:sldChg chg="modSp add del mod">
        <pc:chgData name="Maria Mylonaki" userId="e59e203b389238c6" providerId="LiveId" clId="{F7DCBA35-D081-409B-AA21-0A04C27960C3}" dt="2022-05-27T14:56:07.312" v="163" actId="47"/>
        <pc:sldMkLst>
          <pc:docMk/>
          <pc:sldMk cId="2847508870" sldId="264"/>
        </pc:sldMkLst>
        <pc:spChg chg="mod">
          <ac:chgData name="Maria Mylonaki" userId="e59e203b389238c6" providerId="LiveId" clId="{F7DCBA35-D081-409B-AA21-0A04C27960C3}" dt="2022-05-27T14:40:11.894" v="34" actId="20577"/>
          <ac:spMkLst>
            <pc:docMk/>
            <pc:sldMk cId="2847508870" sldId="264"/>
            <ac:spMk id="9" creationId="{4826646C-C271-0F39-AD9F-D937CF8DEA82}"/>
          </ac:spMkLst>
        </pc:spChg>
      </pc:sldChg>
      <pc:sldChg chg="addSp delSp modSp add mod ord">
        <pc:chgData name="Maria Mylonaki" userId="e59e203b389238c6" providerId="LiveId" clId="{F7DCBA35-D081-409B-AA21-0A04C27960C3}" dt="2022-05-27T16:02:11.195" v="639" actId="207"/>
        <pc:sldMkLst>
          <pc:docMk/>
          <pc:sldMk cId="3226206010" sldId="265"/>
        </pc:sldMkLst>
        <pc:spChg chg="add del mod">
          <ac:chgData name="Maria Mylonaki" userId="e59e203b389238c6" providerId="LiveId" clId="{F7DCBA35-D081-409B-AA21-0A04C27960C3}" dt="2022-05-27T14:55:23.247" v="109"/>
          <ac:spMkLst>
            <pc:docMk/>
            <pc:sldMk cId="3226206010" sldId="265"/>
            <ac:spMk id="4" creationId="{B6D96A7B-B7CD-3489-C987-4F9545EE813A}"/>
          </ac:spMkLst>
        </pc:spChg>
        <pc:spChg chg="add mod">
          <ac:chgData name="Maria Mylonaki" userId="e59e203b389238c6" providerId="LiveId" clId="{F7DCBA35-D081-409B-AA21-0A04C27960C3}" dt="2022-05-27T15:34:43.450" v="274" actId="1076"/>
          <ac:spMkLst>
            <pc:docMk/>
            <pc:sldMk cId="3226206010" sldId="265"/>
            <ac:spMk id="7" creationId="{884E51EA-104F-ABFD-F61D-83DD32E940C5}"/>
          </ac:spMkLst>
        </pc:spChg>
        <pc:spChg chg="add mod">
          <ac:chgData name="Maria Mylonaki" userId="e59e203b389238c6" providerId="LiveId" clId="{F7DCBA35-D081-409B-AA21-0A04C27960C3}" dt="2022-05-27T15:35:35.738" v="281" actId="692"/>
          <ac:spMkLst>
            <pc:docMk/>
            <pc:sldMk cId="3226206010" sldId="265"/>
            <ac:spMk id="8" creationId="{3506996C-AE24-CA70-1931-9A12A77DAACC}"/>
          </ac:spMkLst>
        </pc:spChg>
        <pc:spChg chg="mod">
          <ac:chgData name="Maria Mylonaki" userId="e59e203b389238c6" providerId="LiveId" clId="{F7DCBA35-D081-409B-AA21-0A04C27960C3}" dt="2022-05-27T14:54:54.567" v="94" actId="122"/>
          <ac:spMkLst>
            <pc:docMk/>
            <pc:sldMk cId="3226206010" sldId="265"/>
            <ac:spMk id="9" creationId="{4826646C-C271-0F39-AD9F-D937CF8DEA82}"/>
          </ac:spMkLst>
        </pc:spChg>
        <pc:spChg chg="add mod">
          <ac:chgData name="Maria Mylonaki" userId="e59e203b389238c6" providerId="LiveId" clId="{F7DCBA35-D081-409B-AA21-0A04C27960C3}" dt="2022-05-27T16:02:11.195" v="639" actId="207"/>
          <ac:spMkLst>
            <pc:docMk/>
            <pc:sldMk cId="3226206010" sldId="265"/>
            <ac:spMk id="11" creationId="{8B42ABB2-DE2D-3D6B-B065-02F6B6EAADCC}"/>
          </ac:spMkLst>
        </pc:spChg>
        <pc:spChg chg="add mod">
          <ac:chgData name="Maria Mylonaki" userId="e59e203b389238c6" providerId="LiveId" clId="{F7DCBA35-D081-409B-AA21-0A04C27960C3}" dt="2022-05-27T15:34:38.633" v="273" actId="1076"/>
          <ac:spMkLst>
            <pc:docMk/>
            <pc:sldMk cId="3226206010" sldId="265"/>
            <ac:spMk id="16" creationId="{D4B3AF43-2542-615C-57F3-BD3FB16B65BB}"/>
          </ac:spMkLst>
        </pc:spChg>
        <pc:picChg chg="add mod">
          <ac:chgData name="Maria Mylonaki" userId="e59e203b389238c6" providerId="LiveId" clId="{F7DCBA35-D081-409B-AA21-0A04C27960C3}" dt="2022-05-27T14:49:48.642" v="48" actId="1076"/>
          <ac:picMkLst>
            <pc:docMk/>
            <pc:sldMk cId="3226206010" sldId="265"/>
            <ac:picMk id="3" creationId="{533D8F8E-7872-37E2-BB6F-1653677FE942}"/>
          </ac:picMkLst>
        </pc:picChg>
        <pc:picChg chg="add mod">
          <ac:chgData name="Maria Mylonaki" userId="e59e203b389238c6" providerId="LiveId" clId="{F7DCBA35-D081-409B-AA21-0A04C27960C3}" dt="2022-05-27T14:49:56.286" v="50" actId="1076"/>
          <ac:picMkLst>
            <pc:docMk/>
            <pc:sldMk cId="3226206010" sldId="265"/>
            <ac:picMk id="10" creationId="{BDD17C9B-0AEE-2095-A246-8BF71215ADAB}"/>
          </ac:picMkLst>
        </pc:picChg>
        <pc:cxnChg chg="add mod">
          <ac:chgData name="Maria Mylonaki" userId="e59e203b389238c6" providerId="LiveId" clId="{F7DCBA35-D081-409B-AA21-0A04C27960C3}" dt="2022-05-27T15:38:23.899" v="389" actId="14100"/>
          <ac:cxnSpMkLst>
            <pc:docMk/>
            <pc:sldMk cId="3226206010" sldId="265"/>
            <ac:cxnSpMk id="17" creationId="{510234B0-9CAC-0613-943A-DFD884B5EE93}"/>
          </ac:cxnSpMkLst>
        </pc:cxnChg>
      </pc:sldChg>
      <pc:sldChg chg="addSp modSp add mod">
        <pc:chgData name="Maria Mylonaki" userId="e59e203b389238c6" providerId="LiveId" clId="{F7DCBA35-D081-409B-AA21-0A04C27960C3}" dt="2022-05-27T16:01:44.492" v="638" actId="14100"/>
        <pc:sldMkLst>
          <pc:docMk/>
          <pc:sldMk cId="2570773056" sldId="266"/>
        </pc:sldMkLst>
        <pc:spChg chg="add mod">
          <ac:chgData name="Maria Mylonaki" userId="e59e203b389238c6" providerId="LiveId" clId="{F7DCBA35-D081-409B-AA21-0A04C27960C3}" dt="2022-05-27T15:59:46.657" v="613" actId="207"/>
          <ac:spMkLst>
            <pc:docMk/>
            <pc:sldMk cId="2570773056" sldId="266"/>
            <ac:spMk id="4" creationId="{76DD8D60-0B0A-31E5-F9E0-C9F524983721}"/>
          </ac:spMkLst>
        </pc:spChg>
        <pc:spChg chg="mod">
          <ac:chgData name="Maria Mylonaki" userId="e59e203b389238c6" providerId="LiveId" clId="{F7DCBA35-D081-409B-AA21-0A04C27960C3}" dt="2022-05-27T14:56:38.960" v="188" actId="20577"/>
          <ac:spMkLst>
            <pc:docMk/>
            <pc:sldMk cId="2570773056" sldId="266"/>
            <ac:spMk id="9" creationId="{4826646C-C271-0F39-AD9F-D937CF8DEA82}"/>
          </ac:spMkLst>
        </pc:spChg>
        <pc:picChg chg="add mod">
          <ac:chgData name="Maria Mylonaki" userId="e59e203b389238c6" providerId="LiveId" clId="{F7DCBA35-D081-409B-AA21-0A04C27960C3}" dt="2022-05-27T15:58:17.808" v="569" actId="931"/>
          <ac:picMkLst>
            <pc:docMk/>
            <pc:sldMk cId="2570773056" sldId="266"/>
            <ac:picMk id="3" creationId="{E83655CF-751C-44C3-0F90-BFA0ACBED8A0}"/>
          </ac:picMkLst>
        </pc:picChg>
        <pc:picChg chg="add mod">
          <ac:chgData name="Maria Mylonaki" userId="e59e203b389238c6" providerId="LiveId" clId="{F7DCBA35-D081-409B-AA21-0A04C27960C3}" dt="2022-05-27T16:00:40.061" v="621" actId="14100"/>
          <ac:picMkLst>
            <pc:docMk/>
            <pc:sldMk cId="2570773056" sldId="266"/>
            <ac:picMk id="18" creationId="{98191461-EC5D-A50C-57BA-07B24CD9FEA6}"/>
          </ac:picMkLst>
        </pc:picChg>
        <pc:picChg chg="add mod">
          <ac:chgData name="Maria Mylonaki" userId="e59e203b389238c6" providerId="LiveId" clId="{F7DCBA35-D081-409B-AA21-0A04C27960C3}" dt="2022-05-27T16:01:18.712" v="628" actId="14100"/>
          <ac:picMkLst>
            <pc:docMk/>
            <pc:sldMk cId="2570773056" sldId="266"/>
            <ac:picMk id="19" creationId="{DEFE94FC-74F2-F57C-215F-A94A86E9F7D5}"/>
          </ac:picMkLst>
        </pc:picChg>
        <pc:picChg chg="add mod">
          <ac:chgData name="Maria Mylonaki" userId="e59e203b389238c6" providerId="LiveId" clId="{F7DCBA35-D081-409B-AA21-0A04C27960C3}" dt="2022-05-27T16:01:06.940" v="626" actId="1076"/>
          <ac:picMkLst>
            <pc:docMk/>
            <pc:sldMk cId="2570773056" sldId="266"/>
            <ac:picMk id="20" creationId="{75405459-5449-FC07-CE1D-3E40D9199908}"/>
          </ac:picMkLst>
        </pc:picChg>
        <pc:cxnChg chg="add mod">
          <ac:chgData name="Maria Mylonaki" userId="e59e203b389238c6" providerId="LiveId" clId="{F7DCBA35-D081-409B-AA21-0A04C27960C3}" dt="2022-05-27T15:59:31.882" v="611" actId="1582"/>
          <ac:cxnSpMkLst>
            <pc:docMk/>
            <pc:sldMk cId="2570773056" sldId="266"/>
            <ac:cxnSpMk id="8" creationId="{B07B28F1-AFDF-B092-F6F2-35182F80FAAB}"/>
          </ac:cxnSpMkLst>
        </pc:cxnChg>
        <pc:cxnChg chg="add mod">
          <ac:chgData name="Maria Mylonaki" userId="e59e203b389238c6" providerId="LiveId" clId="{F7DCBA35-D081-409B-AA21-0A04C27960C3}" dt="2022-05-27T15:59:25.425" v="610" actId="1582"/>
          <ac:cxnSpMkLst>
            <pc:docMk/>
            <pc:sldMk cId="2570773056" sldId="266"/>
            <ac:cxnSpMk id="16" creationId="{65A36EEF-6F76-2C95-6B4D-26E55BB56958}"/>
          </ac:cxnSpMkLst>
        </pc:cxnChg>
        <pc:cxnChg chg="add">
          <ac:chgData name="Maria Mylonaki" userId="e59e203b389238c6" providerId="LiveId" clId="{F7DCBA35-D081-409B-AA21-0A04C27960C3}" dt="2022-05-27T16:01:24.271" v="629" actId="11529"/>
          <ac:cxnSpMkLst>
            <pc:docMk/>
            <pc:sldMk cId="2570773056" sldId="266"/>
            <ac:cxnSpMk id="22" creationId="{7B4E3DA8-07A8-3A95-ED1B-995AA49D9436}"/>
          </ac:cxnSpMkLst>
        </pc:cxnChg>
        <pc:cxnChg chg="add mod">
          <ac:chgData name="Maria Mylonaki" userId="e59e203b389238c6" providerId="LiveId" clId="{F7DCBA35-D081-409B-AA21-0A04C27960C3}" dt="2022-05-27T16:01:34.492" v="633" actId="14100"/>
          <ac:cxnSpMkLst>
            <pc:docMk/>
            <pc:sldMk cId="2570773056" sldId="266"/>
            <ac:cxnSpMk id="23" creationId="{4A5C238C-064B-C4B2-38AA-F1B546E305AD}"/>
          </ac:cxnSpMkLst>
        </pc:cxnChg>
        <pc:cxnChg chg="add mod">
          <ac:chgData name="Maria Mylonaki" userId="e59e203b389238c6" providerId="LiveId" clId="{F7DCBA35-D081-409B-AA21-0A04C27960C3}" dt="2022-05-27T16:01:44.492" v="638" actId="14100"/>
          <ac:cxnSpMkLst>
            <pc:docMk/>
            <pc:sldMk cId="2570773056" sldId="266"/>
            <ac:cxnSpMk id="26" creationId="{F00AF243-EEC7-168D-2D56-DDEF37B3320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Greece wildfires during the first half of August 2021</a:t>
            </a:r>
            <a:r>
              <a:rPr lang="el-GR" dirty="0"/>
              <a:t> </a:t>
            </a:r>
            <a:r>
              <a:rPr lang="en-US" dirty="0"/>
              <a:t>after a historic heatwave for the country with the highest temperatures, reaching 47.1 °C (116.8 °F).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The World Meteorological Organization highlighted the Greek wildfires noting the wildfires as an example of the extreme weather being caused by climate change.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last published IPCC report warned about the planet’s warming resulting in more heatwaves, droughts, and other extreme weather events,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unless drastic and immediate action is taken to reduce carbon emissions.</a:t>
            </a:r>
            <a:endParaRPr lang="en-US" dirty="0"/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Reliable estimates aerosol pollutants and related impacts on Earth’s radiation budget are key to better inform policy-makers. Such information is essential to implementing, monitoring and evaluating policies that help to tackle air pollution while also protecting health.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Addressing this issue, we focus on the radiative effects of this extreme and long-lasting wildfire episode, following a dust intrusion using CALIOP’s lidar extinction profiles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libRadtran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simulations.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examine 3 time periods referring to dust, smoke and mixed aerosols.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Greece wildfires during the first half of August 2021</a:t>
            </a:r>
            <a:r>
              <a:rPr lang="el-GR" dirty="0"/>
              <a:t> </a:t>
            </a:r>
            <a:r>
              <a:rPr lang="en-US" dirty="0"/>
              <a:t>after a historic heatwave for the country with the highest temperatures, reaching 47.1 °C (116.8 °F).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The World Meteorological Organization highlighted the Greek wildfires noting the wildfires as an example of the extreme weather being caused by climate change.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last published IPCC report warned about the planet’s warming resulting in more heatwaves, droughts, and other extreme weather events,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unless drastic and immediate action is taken to reduce carbon emissions.</a:t>
            </a:r>
            <a:endParaRPr lang="en-US" dirty="0"/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Reliable estimates aerosol pollutants and related impacts on Earth’s radiation budget are key to better inform policy-makers. Such information is essential to implementing, monitoring and evaluating policies that help to tackle air pollution while also protecting health.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Addressing this issue, we focus on the radiative effects of this extreme and long-lasting wildfire episode, following a dust intrusion using CALIOP’s lidar extinction profiles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libRadtran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simulations.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examine 3 time periods referring to dust, smoke and mixed aerosols.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Greece wildfires during the first half of August 2021</a:t>
            </a:r>
            <a:r>
              <a:rPr lang="el-GR" dirty="0"/>
              <a:t> </a:t>
            </a:r>
            <a:r>
              <a:rPr lang="en-US" dirty="0"/>
              <a:t>after a historic heatwave for the country with the highest temperatures, reaching 47.1 °C (116.8 °F).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The World Meteorological Organization highlighted the Greek wildfires noting the wildfires as an example of the extreme weather being caused by climate change.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last published IPCC report warned about the planet’s warming resulting in more heatwaves, droughts, and other extreme weather events,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unless drastic and immediate action is taken to reduce carbon emissions.</a:t>
            </a:r>
            <a:endParaRPr lang="en-US" dirty="0"/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Reliable estimates aerosol pollutants and related impacts on Earth’s radiation budget are key to better inform policy-makers. Such information is essential to implementing, monitoring and evaluating policies that help to tackle air pollution while also protecting health.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Addressing this issue, we focus on the radiative effects of this extreme and long-lasting wildfire episode, following a dust intrusion using CALIOP’s lidar extinction profiles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libRadtran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simulations.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examine 3 time periods referring to dust, smoke and mixed aerosols.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Greece wildfires during the first half of August 2021</a:t>
            </a:r>
            <a:r>
              <a:rPr lang="el-GR" dirty="0"/>
              <a:t> </a:t>
            </a:r>
            <a:r>
              <a:rPr lang="en-US" dirty="0"/>
              <a:t>after a historic heatwave for the country with the highest temperatures, reaching 47.1 °C (116.8 °F).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The World Meteorological Organization highlighted the Greek wildfires noting the wildfires as an example of the extreme weather being caused by climate change.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last published IPCC report warned about the planet’s warming resulting in more heatwaves, droughts, and other extreme weather events,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unless drastic and immediate action is taken to reduce carbon emissions.</a:t>
            </a:r>
            <a:endParaRPr lang="en-US" dirty="0"/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Reliable estimates aerosol pollutants and related impacts on Earth’s radiation budget are key to better inform policy-makers. Such information is essential to implementing, monitoring and evaluating policies that help to tackle air pollution while also protecting health.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Addressing this issue, we focus on the radiative effects of this extreme and long-lasting wildfire episode, following a dust intrusion using CALIOP’s lidar extinction profiles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libRadtran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simulations.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examine 3 time periods referring to dust, smoke and mixed aerosols.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Greece wildfires during the first half of August 2021</a:t>
            </a:r>
            <a:r>
              <a:rPr lang="el-GR" dirty="0"/>
              <a:t> </a:t>
            </a:r>
            <a:r>
              <a:rPr lang="en-US" dirty="0"/>
              <a:t>after a historic heatwave for the country with the highest temperatures, reaching 47.1 °C (116.8 °F).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The World Meteorological Organization highlighted the Greek wildfires noting the wildfires as an example of the extreme weather being caused by climate change.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last published IPCC report warned about the planet’s warming resulting in more heatwaves, droughts, and other extreme weather events, </a:t>
            </a:r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unless drastic and immediate action is taken to reduce carbon emissions.</a:t>
            </a:r>
            <a:endParaRPr lang="en-US" dirty="0"/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Reliable estimates aerosol pollutants and related impacts on Earth’s radiation budget are key to better inform policy-makers. Such information is essential to implementing, monitoring and evaluating policies that help to tackle air pollution while also protecting health.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Addressing this issue, we focus on the radiative effects of this extreme and long-lasting wildfire episode, following a dust intrusion using CALIOP’s lidar extinction profiles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libRadtran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simulations.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examine 3 time periods referring to dust, smoke and mixed aerosols.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2FD6C-0C80-8548-B75A-E1D3DE4C0B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e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4.jpg"/><Relationship Id="rId5" Type="http://schemas.openxmlformats.org/officeDocument/2006/relationships/image" Target="../media/image21.png"/><Relationship Id="rId10" Type="http://schemas.openxmlformats.org/officeDocument/2006/relationships/image" Target="../media/image1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627929" y="654270"/>
            <a:ext cx="10681398" cy="2436038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endParaRPr lang="en-US" altLang="ko-KR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684" y="128149"/>
            <a:ext cx="2064617" cy="145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010350" y="6480088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84282" y="551527"/>
            <a:ext cx="801939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Synergistic Use of Lidar and In Situ aerosol measurements over a high altitude site (1800-2300 m): Highlights from the CALISHTO Campaign at the </a:t>
            </a:r>
            <a:r>
              <a:rPr lang="en-US" sz="3000" b="1" dirty="0" err="1">
                <a:solidFill>
                  <a:schemeClr val="accent2">
                    <a:lumMod val="75000"/>
                  </a:schemeClr>
                </a:solidFill>
              </a:rPr>
              <a:t>Helmos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 Mountain </a:t>
            </a:r>
            <a:endParaRPr lang="en-US" sz="3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hangingPunct="0"/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Autumn 2021)</a:t>
            </a:r>
            <a:endParaRPr lang="fr-FR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283" y="3255875"/>
            <a:ext cx="115403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A. </a:t>
            </a:r>
            <a:r>
              <a:rPr lang="en-US" dirty="0" smtClean="0"/>
              <a:t>Papayannis</a:t>
            </a:r>
            <a:r>
              <a:rPr lang="en-US" baseline="30000" dirty="0" smtClean="0"/>
              <a:t>1,2</a:t>
            </a:r>
            <a:r>
              <a:rPr lang="en-US" dirty="0" smtClean="0"/>
              <a:t>,C.A</a:t>
            </a:r>
            <a:r>
              <a:rPr lang="en-US" dirty="0" smtClean="0"/>
              <a:t>. Papanikolaou</a:t>
            </a:r>
            <a:r>
              <a:rPr lang="en-US" baseline="30000" dirty="0" smtClean="0"/>
              <a:t>1</a:t>
            </a:r>
            <a:r>
              <a:rPr lang="en-US" dirty="0" smtClean="0"/>
              <a:t>, D. Anagnou</a:t>
            </a:r>
            <a:r>
              <a:rPr lang="en-US" baseline="30000" dirty="0" smtClean="0"/>
              <a:t>1</a:t>
            </a:r>
            <a:r>
              <a:rPr lang="en-US" dirty="0" smtClean="0"/>
              <a:t>, R. Foskinis</a:t>
            </a:r>
            <a:r>
              <a:rPr lang="en-US" baseline="30000" dirty="0" smtClean="0"/>
              <a:t>1,3</a:t>
            </a:r>
            <a:r>
              <a:rPr lang="en-US" dirty="0" smtClean="0"/>
              <a:t>, A. Moutafidou</a:t>
            </a:r>
            <a:r>
              <a:rPr lang="en-US" baseline="30000" dirty="0" smtClean="0"/>
              <a:t>4</a:t>
            </a:r>
            <a:r>
              <a:rPr lang="en-US" dirty="0"/>
              <a:t>, </a:t>
            </a:r>
            <a:r>
              <a:rPr lang="en-US" dirty="0" smtClean="0"/>
              <a:t>A. </a:t>
            </a:r>
            <a:r>
              <a:rPr lang="en-US" dirty="0"/>
              <a:t>Aktypis</a:t>
            </a:r>
            <a:r>
              <a:rPr lang="en-US" baseline="30000" dirty="0"/>
              <a:t>4</a:t>
            </a:r>
            <a:r>
              <a:rPr lang="en-US" dirty="0"/>
              <a:t>, </a:t>
            </a:r>
            <a:r>
              <a:rPr lang="en-US" dirty="0" smtClean="0"/>
              <a:t>K. Eleftheriadis</a:t>
            </a:r>
            <a:r>
              <a:rPr lang="en-US" baseline="30000" dirty="0" smtClean="0"/>
              <a:t>3</a:t>
            </a:r>
            <a:r>
              <a:rPr lang="en-US" dirty="0" smtClean="0"/>
              <a:t>, A. Nenes</a:t>
            </a:r>
            <a:r>
              <a:rPr lang="en-US" baseline="30000" dirty="0" smtClean="0"/>
              <a:t>2,4</a:t>
            </a:r>
            <a:r>
              <a:rPr lang="en-US" dirty="0" smtClean="0"/>
              <a:t>, M. </a:t>
            </a:r>
            <a:r>
              <a:rPr lang="en-US" dirty="0"/>
              <a:t>Gini</a:t>
            </a:r>
            <a:r>
              <a:rPr lang="en-US" baseline="30000" dirty="0"/>
              <a:t>3</a:t>
            </a:r>
            <a:r>
              <a:rPr lang="en-US" dirty="0"/>
              <a:t>, </a:t>
            </a:r>
            <a:r>
              <a:rPr lang="en-US" dirty="0" smtClean="0"/>
              <a:t>P. Fetfatzis</a:t>
            </a:r>
            <a:r>
              <a:rPr lang="en-US" baseline="30000" dirty="0" smtClean="0"/>
              <a:t>3,5</a:t>
            </a:r>
            <a:r>
              <a:rPr lang="en-US" dirty="0" smtClean="0"/>
              <a:t>, M. Gidarakou</a:t>
            </a:r>
            <a:r>
              <a:rPr lang="en-US" baseline="30000" dirty="0" smtClean="0"/>
              <a:t>1</a:t>
            </a:r>
            <a:r>
              <a:rPr lang="en-US" dirty="0" smtClean="0"/>
              <a:t>, </a:t>
            </a:r>
            <a:r>
              <a:rPr lang="fr-FR" dirty="0" smtClean="0"/>
              <a:t>K. </a:t>
            </a:r>
            <a:r>
              <a:rPr lang="fr-FR" dirty="0"/>
              <a:t>Granakis</a:t>
            </a:r>
            <a:r>
              <a:rPr lang="fr-FR" baseline="30000" dirty="0"/>
              <a:t>3</a:t>
            </a:r>
            <a:r>
              <a:rPr lang="fr-FR" dirty="0"/>
              <a:t>, </a:t>
            </a:r>
            <a:r>
              <a:rPr lang="fr-FR" dirty="0" smtClean="0"/>
              <a:t>O. Zografou</a:t>
            </a:r>
            <a:r>
              <a:rPr lang="fr-FR" baseline="30000" dirty="0" smtClean="0"/>
              <a:t>3</a:t>
            </a:r>
            <a:r>
              <a:rPr lang="fr-FR" dirty="0" smtClean="0"/>
              <a:t>, C. </a:t>
            </a:r>
            <a:r>
              <a:rPr lang="fr-FR" dirty="0"/>
              <a:t>Spitieri</a:t>
            </a:r>
            <a:r>
              <a:rPr lang="fr-FR" baseline="30000" dirty="0"/>
              <a:t>3</a:t>
            </a:r>
            <a:r>
              <a:rPr lang="fr-FR" dirty="0"/>
              <a:t>, </a:t>
            </a:r>
            <a:r>
              <a:rPr lang="fr-FR" dirty="0" smtClean="0"/>
              <a:t>E. Diapouli</a:t>
            </a:r>
            <a:r>
              <a:rPr lang="fr-FR" baseline="30000" dirty="0" smtClean="0"/>
              <a:t>3</a:t>
            </a:r>
            <a:r>
              <a:rPr lang="fr-FR" dirty="0" smtClean="0"/>
              <a:t>, </a:t>
            </a:r>
            <a:r>
              <a:rPr lang="en-US" dirty="0" smtClean="0"/>
              <a:t>M. Mylonaki</a:t>
            </a:r>
            <a:r>
              <a:rPr lang="en-US" baseline="30000" dirty="0" smtClean="0"/>
              <a:t>1</a:t>
            </a:r>
            <a:r>
              <a:rPr lang="en-US" dirty="0" smtClean="0"/>
              <a:t>, P. Kokkalis</a:t>
            </a:r>
            <a:r>
              <a:rPr lang="en-US" baseline="30000" dirty="0" smtClean="0"/>
              <a:t>6</a:t>
            </a:r>
            <a:r>
              <a:rPr lang="en-US" dirty="0" smtClean="0"/>
              <a:t>, </a:t>
            </a:r>
          </a:p>
          <a:p>
            <a:pPr algn="ctr"/>
            <a:r>
              <a:rPr lang="en-US" dirty="0" smtClean="0"/>
              <a:t>O. Soupiona</a:t>
            </a:r>
            <a:r>
              <a:rPr lang="en-US" baseline="30000" dirty="0" smtClean="0"/>
              <a:t>1</a:t>
            </a:r>
            <a:r>
              <a:rPr lang="en-US" dirty="0" smtClean="0"/>
              <a:t>, S. Solomos</a:t>
            </a:r>
            <a:r>
              <a:rPr lang="en-US" baseline="30000" dirty="0" smtClean="0"/>
              <a:t>7</a:t>
            </a:r>
            <a:r>
              <a:rPr lang="en-GB" dirty="0" smtClean="0"/>
              <a:t>, M. Kommpula</a:t>
            </a:r>
            <a:r>
              <a:rPr lang="en-GB" baseline="30000" dirty="0" smtClean="0"/>
              <a:t>8</a:t>
            </a:r>
            <a:r>
              <a:rPr lang="en-GB" dirty="0" smtClean="0"/>
              <a:t>, V. </a:t>
            </a:r>
            <a:r>
              <a:rPr lang="en-GB" dirty="0"/>
              <a:t>Vakkari</a:t>
            </a:r>
            <a:r>
              <a:rPr lang="en-GB" baseline="30000" dirty="0"/>
              <a:t>8,9</a:t>
            </a:r>
            <a:r>
              <a:rPr lang="en-GB" dirty="0"/>
              <a:t>, </a:t>
            </a:r>
            <a:r>
              <a:rPr lang="en-GB" dirty="0" smtClean="0"/>
              <a:t>T. </a:t>
            </a:r>
            <a:r>
              <a:rPr lang="en-GB" dirty="0" err="1"/>
              <a:t>Podvin</a:t>
            </a:r>
            <a:r>
              <a:rPr lang="en-US" baseline="30000" dirty="0"/>
              <a:t>10</a:t>
            </a:r>
            <a:r>
              <a:rPr lang="en-GB" dirty="0"/>
              <a:t>,  </a:t>
            </a:r>
            <a:r>
              <a:rPr lang="en-GB" dirty="0" smtClean="0"/>
              <a:t>P. </a:t>
            </a:r>
            <a:r>
              <a:rPr lang="en-GB" dirty="0"/>
              <a:t>Goloub</a:t>
            </a:r>
            <a:r>
              <a:rPr lang="en-GB" baseline="30000" dirty="0"/>
              <a:t>10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1283" y="4441722"/>
            <a:ext cx="1154035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buAutoNum type="arabicParenBoth"/>
            </a:pPr>
            <a:r>
              <a:rPr lang="en-US" sz="1100" dirty="0" smtClean="0"/>
              <a:t>Laser </a:t>
            </a:r>
            <a:r>
              <a:rPr lang="en-US" sz="1100" dirty="0"/>
              <a:t>Remote Sensing Unit, Department of Physics, National and Technical University of Athens, 15780 </a:t>
            </a:r>
            <a:r>
              <a:rPr lang="en-US" sz="1100" dirty="0" err="1"/>
              <a:t>Zografou</a:t>
            </a:r>
            <a:r>
              <a:rPr lang="en-US" sz="1100" dirty="0"/>
              <a:t>, </a:t>
            </a:r>
            <a:r>
              <a:rPr lang="en-US" sz="1100" dirty="0" smtClean="0"/>
              <a:t>Greece</a:t>
            </a:r>
          </a:p>
          <a:p>
            <a:pPr marL="228600" indent="-228600" algn="ctr">
              <a:buAutoNum type="arabicParenBoth"/>
            </a:pPr>
            <a:r>
              <a:rPr lang="en-US" sz="1100" dirty="0" smtClean="0"/>
              <a:t>Laboratory </a:t>
            </a:r>
            <a:r>
              <a:rPr lang="en-US" sz="1100" dirty="0"/>
              <a:t>of Atmospheric Processes and their Impacts, </a:t>
            </a:r>
            <a:r>
              <a:rPr lang="en-US" sz="1100" dirty="0" err="1"/>
              <a:t>École</a:t>
            </a:r>
            <a:r>
              <a:rPr lang="en-US" sz="1100" dirty="0"/>
              <a:t> </a:t>
            </a:r>
            <a:r>
              <a:rPr lang="en-US" sz="1100" dirty="0" err="1"/>
              <a:t>Polytechnique</a:t>
            </a:r>
            <a:r>
              <a:rPr lang="en-US" sz="1100" dirty="0"/>
              <a:t> </a:t>
            </a:r>
            <a:r>
              <a:rPr lang="en-US" sz="1100" dirty="0" err="1"/>
              <a:t>Fédérale</a:t>
            </a:r>
            <a:r>
              <a:rPr lang="en-US" sz="1100" dirty="0"/>
              <a:t> de Lausanne, Lausanne, CH-1015, </a:t>
            </a:r>
            <a:r>
              <a:rPr lang="en-US" sz="1100" dirty="0" smtClean="0"/>
              <a:t>Switzerland </a:t>
            </a:r>
          </a:p>
          <a:p>
            <a:pPr marL="228600" indent="-228600" algn="ctr">
              <a:buAutoNum type="arabicParenBoth"/>
            </a:pPr>
            <a:r>
              <a:rPr lang="fr-FR" sz="1100" dirty="0" err="1" smtClean="0"/>
              <a:t>Environmental</a:t>
            </a:r>
            <a:r>
              <a:rPr lang="fr-FR" sz="1100" dirty="0" smtClean="0"/>
              <a:t> </a:t>
            </a:r>
            <a:r>
              <a:rPr lang="fr-FR" sz="1100" dirty="0" err="1"/>
              <a:t>Radioactivity</a:t>
            </a:r>
            <a:r>
              <a:rPr lang="fr-FR" sz="1100" dirty="0"/>
              <a:t> </a:t>
            </a:r>
            <a:r>
              <a:rPr lang="fr-FR" sz="1100" dirty="0" err="1"/>
              <a:t>Laboratory</a:t>
            </a:r>
            <a:r>
              <a:rPr lang="fr-FR" sz="1100" dirty="0"/>
              <a:t>, Institute of </a:t>
            </a:r>
            <a:r>
              <a:rPr lang="fr-FR" sz="1100" dirty="0" err="1"/>
              <a:t>Nuclear</a:t>
            </a:r>
            <a:r>
              <a:rPr lang="fr-FR" sz="1100" dirty="0"/>
              <a:t> &amp; </a:t>
            </a:r>
            <a:r>
              <a:rPr lang="fr-FR" sz="1100" dirty="0" err="1"/>
              <a:t>Radiological</a:t>
            </a:r>
            <a:r>
              <a:rPr lang="fr-FR" sz="1100" dirty="0"/>
              <a:t> Sciences &amp; </a:t>
            </a:r>
            <a:r>
              <a:rPr lang="fr-FR" sz="1100" dirty="0" err="1"/>
              <a:t>Technology,Energy</a:t>
            </a:r>
            <a:r>
              <a:rPr lang="fr-FR" sz="1100" dirty="0"/>
              <a:t> and </a:t>
            </a:r>
            <a:r>
              <a:rPr lang="fr-FR" sz="1100" dirty="0" err="1"/>
              <a:t>Safety</a:t>
            </a:r>
            <a:r>
              <a:rPr lang="fr-FR" sz="1100" dirty="0"/>
              <a:t>, National Centre of </a:t>
            </a:r>
            <a:r>
              <a:rPr lang="fr-FR" sz="1100" dirty="0" err="1"/>
              <a:t>Scientific</a:t>
            </a:r>
            <a:r>
              <a:rPr lang="fr-FR" sz="1100" dirty="0"/>
              <a:t> </a:t>
            </a:r>
            <a:r>
              <a:rPr lang="fr-FR" sz="1100" dirty="0" err="1"/>
              <a:t>Research</a:t>
            </a:r>
            <a:r>
              <a:rPr lang="fr-FR" sz="1100" dirty="0"/>
              <a:t> “</a:t>
            </a:r>
            <a:r>
              <a:rPr lang="fr-FR" sz="1100" dirty="0" err="1"/>
              <a:t>Demokritos</a:t>
            </a:r>
            <a:r>
              <a:rPr lang="fr-FR" sz="1100" dirty="0"/>
              <a:t>”, 15310 </a:t>
            </a:r>
            <a:r>
              <a:rPr lang="fr-FR" sz="1100" dirty="0" err="1"/>
              <a:t>Attiki</a:t>
            </a:r>
            <a:r>
              <a:rPr lang="fr-FR" sz="1100" dirty="0"/>
              <a:t>, </a:t>
            </a:r>
            <a:r>
              <a:rPr lang="fr-FR" sz="1100" dirty="0" err="1" smtClean="0"/>
              <a:t>Greece</a:t>
            </a:r>
            <a:endParaRPr lang="fr-FR" sz="1100" dirty="0"/>
          </a:p>
          <a:p>
            <a:pPr marL="228600" indent="-228600" algn="ctr">
              <a:buAutoNum type="arabicParenBoth"/>
            </a:pPr>
            <a:r>
              <a:rPr lang="en-US" sz="1100" dirty="0" smtClean="0"/>
              <a:t>Center </a:t>
            </a:r>
            <a:r>
              <a:rPr lang="en-US" sz="1100" dirty="0"/>
              <a:t>for Studies of Air Quality and Climate Change, Institute of Chemical Engineering Sciences, Foundation for Research and Technology Hellas, </a:t>
            </a:r>
            <a:r>
              <a:rPr lang="en-US" sz="1100" dirty="0" err="1"/>
              <a:t>Patras</a:t>
            </a:r>
            <a:r>
              <a:rPr lang="en-US" sz="1100" dirty="0"/>
              <a:t> 26504, </a:t>
            </a:r>
            <a:r>
              <a:rPr lang="en-US" sz="1100" dirty="0" smtClean="0"/>
              <a:t>Greece</a:t>
            </a:r>
            <a:endParaRPr lang="fr-FR" sz="1100" dirty="0" smtClean="0"/>
          </a:p>
          <a:p>
            <a:pPr marL="228600" indent="-228600" algn="ctr">
              <a:buAutoNum type="arabicParenBoth"/>
            </a:pPr>
            <a:r>
              <a:rPr lang="en-US" sz="1100" dirty="0" smtClean="0"/>
              <a:t>Department </a:t>
            </a:r>
            <a:r>
              <a:rPr lang="en-US" sz="1100" dirty="0"/>
              <a:t>of Industrial Design and Production Engineering, University of West Attica, 12243 </a:t>
            </a:r>
            <a:r>
              <a:rPr lang="en-US" sz="1100" dirty="0" err="1"/>
              <a:t>Egaleo</a:t>
            </a:r>
            <a:r>
              <a:rPr lang="en-US" sz="1100" dirty="0"/>
              <a:t>-Athens, </a:t>
            </a:r>
            <a:r>
              <a:rPr lang="en-US" sz="1100" dirty="0" smtClean="0"/>
              <a:t>Greece</a:t>
            </a:r>
          </a:p>
          <a:p>
            <a:pPr marL="228600" indent="-228600" algn="ctr">
              <a:buAutoNum type="arabicParenBoth"/>
            </a:pPr>
            <a:r>
              <a:rPr lang="en-US" sz="1100" dirty="0" smtClean="0"/>
              <a:t>Physics </a:t>
            </a:r>
            <a:r>
              <a:rPr lang="en-US" sz="1100" dirty="0"/>
              <a:t>Department, Kuwait University,</a:t>
            </a:r>
            <a:r>
              <a:rPr lang="en-GB" sz="1100" dirty="0"/>
              <a:t> 5969, </a:t>
            </a:r>
            <a:r>
              <a:rPr lang="en-US" sz="1100" dirty="0" err="1"/>
              <a:t>Safat</a:t>
            </a:r>
            <a:r>
              <a:rPr lang="en-GB" sz="1100" dirty="0"/>
              <a:t> 13060, </a:t>
            </a:r>
            <a:r>
              <a:rPr lang="en-US" sz="1100" dirty="0" smtClean="0"/>
              <a:t>Kuwait</a:t>
            </a:r>
          </a:p>
          <a:p>
            <a:pPr marL="228600" indent="-228600" algn="ctr">
              <a:buAutoNum type="arabicParenBoth"/>
            </a:pPr>
            <a:r>
              <a:rPr lang="fr-FR" sz="1100" dirty="0" err="1" smtClean="0"/>
              <a:t>Research</a:t>
            </a:r>
            <a:r>
              <a:rPr lang="fr-FR" sz="1100" dirty="0" smtClean="0"/>
              <a:t> </a:t>
            </a:r>
            <a:r>
              <a:rPr lang="fr-FR" sz="1100" dirty="0"/>
              <a:t>Centre for </a:t>
            </a:r>
            <a:r>
              <a:rPr lang="fr-FR" sz="1100" dirty="0" err="1"/>
              <a:t>Atmospheric</a:t>
            </a:r>
            <a:r>
              <a:rPr lang="fr-FR" sz="1100" dirty="0"/>
              <a:t> </a:t>
            </a:r>
            <a:r>
              <a:rPr lang="fr-FR" sz="1100" dirty="0" err="1"/>
              <a:t>Physics</a:t>
            </a:r>
            <a:r>
              <a:rPr lang="fr-FR" sz="1100" dirty="0"/>
              <a:t> and </a:t>
            </a:r>
            <a:r>
              <a:rPr lang="fr-FR" sz="1100" dirty="0" err="1"/>
              <a:t>Climatology</a:t>
            </a:r>
            <a:r>
              <a:rPr lang="fr-FR" sz="1100" dirty="0"/>
              <a:t>, </a:t>
            </a:r>
            <a:r>
              <a:rPr lang="fr-FR" sz="1100" dirty="0" err="1"/>
              <a:t>Academy</a:t>
            </a:r>
            <a:r>
              <a:rPr lang="fr-FR" sz="1100" dirty="0"/>
              <a:t> of </a:t>
            </a:r>
            <a:r>
              <a:rPr lang="fr-FR" sz="1100" dirty="0" err="1"/>
              <a:t>Athens</a:t>
            </a:r>
            <a:r>
              <a:rPr lang="fr-FR" sz="1100" dirty="0"/>
              <a:t>, 10680 </a:t>
            </a:r>
            <a:r>
              <a:rPr lang="fr-FR" sz="1100" dirty="0" err="1"/>
              <a:t>Athens</a:t>
            </a:r>
            <a:r>
              <a:rPr lang="fr-FR" sz="1100" dirty="0"/>
              <a:t>, </a:t>
            </a:r>
            <a:r>
              <a:rPr lang="fr-FR" sz="1100" dirty="0" err="1"/>
              <a:t>Greece</a:t>
            </a:r>
            <a:r>
              <a:rPr lang="fr-FR" sz="1100" dirty="0"/>
              <a:t>, Email: ssolomos@academyofathens.gr</a:t>
            </a:r>
            <a:r>
              <a:rPr lang="fr-FR" sz="1100" baseline="30000" dirty="0"/>
              <a:t> </a:t>
            </a:r>
            <a:endParaRPr lang="fr-FR" sz="1100" baseline="30000" dirty="0" smtClean="0"/>
          </a:p>
          <a:p>
            <a:pPr marL="228600" indent="-228600" algn="ctr">
              <a:buAutoNum type="arabicParenBoth"/>
            </a:pPr>
            <a:r>
              <a:rPr lang="en-US" sz="1100" dirty="0" smtClean="0"/>
              <a:t>Finnish </a:t>
            </a:r>
            <a:r>
              <a:rPr lang="en-US" sz="1100" dirty="0"/>
              <a:t>Meteorological Institute, Helsinki, FI-00101, </a:t>
            </a:r>
            <a:r>
              <a:rPr lang="en-US" sz="1100" dirty="0" smtClean="0"/>
              <a:t>Finland</a:t>
            </a:r>
          </a:p>
          <a:p>
            <a:pPr marL="228600" indent="-228600" algn="ctr">
              <a:buAutoNum type="arabicParenBoth"/>
            </a:pPr>
            <a:r>
              <a:rPr lang="en-US" sz="1100" dirty="0" smtClean="0"/>
              <a:t>Atmospheric </a:t>
            </a:r>
            <a:r>
              <a:rPr lang="en-US" sz="1100" dirty="0"/>
              <a:t>Chemistry Research Group, Chemical Resource Beneficiation, North-West University, Potchefstroom, South </a:t>
            </a:r>
            <a:r>
              <a:rPr lang="en-US" sz="1100" dirty="0" smtClean="0"/>
              <a:t>Africa</a:t>
            </a:r>
          </a:p>
          <a:p>
            <a:pPr marL="228600" indent="-228600" algn="ctr">
              <a:buAutoNum type="arabicParenBoth"/>
            </a:pPr>
            <a:r>
              <a:rPr lang="en-US" sz="1100" dirty="0" err="1" smtClean="0"/>
              <a:t>Laboratoire</a:t>
            </a:r>
            <a:r>
              <a:rPr lang="en-US" sz="1100" dirty="0" smtClean="0"/>
              <a:t> </a:t>
            </a:r>
            <a:r>
              <a:rPr lang="en-US" sz="1100" dirty="0" err="1"/>
              <a:t>d'Optique</a:t>
            </a:r>
            <a:r>
              <a:rPr lang="en-US" sz="1100" dirty="0"/>
              <a:t> </a:t>
            </a:r>
            <a:r>
              <a:rPr lang="en-US" sz="1100" dirty="0" err="1"/>
              <a:t>Atmosphérique</a:t>
            </a:r>
            <a:r>
              <a:rPr lang="en-US" sz="1100" dirty="0"/>
              <a:t>, University of Lille, CNRS, UMR8518, 59000 Lille, </a:t>
            </a:r>
            <a:r>
              <a:rPr lang="en-US" sz="1100" dirty="0" smtClean="0"/>
              <a:t>France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-3" y="76881"/>
            <a:ext cx="12192000" cy="538163"/>
            <a:chOff x="0" y="0"/>
            <a:chExt cx="12192000" cy="538163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24622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hangingPunct="0"/>
              <a:r>
                <a:rPr lang="en-US" sz="1000" b="1" dirty="0"/>
                <a:t>Synergistic Use of Lidar and In Situ aerosol measurements over a high altitude site (1800-2300 m): Highlights from the CALISHTO Campaign at the </a:t>
              </a:r>
              <a:r>
                <a:rPr lang="en-US" sz="1000" b="1" dirty="0" err="1"/>
                <a:t>Helmos</a:t>
              </a:r>
              <a:r>
                <a:rPr lang="en-US" sz="1000" b="1" dirty="0"/>
                <a:t> </a:t>
              </a:r>
              <a:r>
                <a:rPr lang="en-US" sz="1000" b="1" dirty="0" smtClean="0"/>
                <a:t>Mountain (</a:t>
              </a:r>
              <a:r>
                <a:rPr lang="en-US" sz="1000" b="1" dirty="0"/>
                <a:t>Autumn 2021)</a:t>
              </a:r>
              <a:endParaRPr lang="fr-FR" sz="1000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131802" y="6589200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289799" y="365485"/>
            <a:ext cx="9939401" cy="16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Cloud-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AerosoL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InteractionS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in the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Helmos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background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TropOsphere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(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CALISHTO-HELMOS Campaign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cs typeface="Times New Roman" pitchFamily="18" charset="0"/>
              </a:rPr>
              <a:t>Site: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Helmos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mountain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Synergetic action: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Two main actors:</a:t>
            </a:r>
            <a:endParaRPr lang="en-US" sz="1400" baseline="0" dirty="0">
              <a:cs typeface="Times New Roman" pitchFamily="18" charset="0"/>
            </a:endParaRPr>
          </a:p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The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PANhellenic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infrastructure for Atmospheric Composition and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climatEchAnge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(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PANACEA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) and </a:t>
            </a:r>
          </a:p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the European Research Council Pyrogenic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TRansformations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Affecting Climate and Health (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PyroTRACH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) Projects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8" y="2395762"/>
            <a:ext cx="5583619" cy="316521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6780685" y="2230224"/>
            <a:ext cx="43749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M</a:t>
            </a:r>
            <a:r>
              <a:rPr lang="en-US" b="1" dirty="0" smtClean="0"/>
              <a:t>ain </a:t>
            </a:r>
            <a:r>
              <a:rPr lang="en-US" b="1" dirty="0"/>
              <a:t>goal </a:t>
            </a:r>
            <a:r>
              <a:rPr lang="en-US" b="1" dirty="0" smtClean="0"/>
              <a:t>: </a:t>
            </a:r>
            <a:r>
              <a:rPr lang="en-US" dirty="0" smtClean="0"/>
              <a:t>to </a:t>
            </a:r>
            <a:r>
              <a:rPr lang="en-US" dirty="0"/>
              <a:t>gain a better understanding of the processes involved in the formation and evolution of mixed-phase clouds under pristine environmental conditions, with an additional goal to study the properties of long-range transported Saharan dust particles, as well as their role in cloud formation, over the remote high-altitude </a:t>
            </a:r>
            <a:r>
              <a:rPr lang="en-US" dirty="0" smtClean="0"/>
              <a:t>site</a:t>
            </a:r>
            <a:endParaRPr lang="en-US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39" y="4677540"/>
            <a:ext cx="3398507" cy="19116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5930" y="4432710"/>
            <a:ext cx="2757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(38.006</a:t>
            </a: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◦N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, 22.198</a:t>
            </a: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◦E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, 1800-2314 m </a:t>
            </a:r>
            <a:r>
              <a:rPr lang="en-US" dirty="0" err="1">
                <a:solidFill>
                  <a:schemeClr val="bg1"/>
                </a:solidFill>
                <a:cs typeface="Times New Roman" pitchFamily="18" charset="0"/>
              </a:rPr>
              <a:t>a.s.l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www.aerodyne.com/wp-content/uploads/2020/02/AMS1-221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880" y="5230404"/>
            <a:ext cx="1153262" cy="156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131802" y="6589200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2201" y="603610"/>
            <a:ext cx="2233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 instrumented </a:t>
            </a:r>
            <a:r>
              <a:rPr lang="en-US" dirty="0" smtClean="0"/>
              <a:t>sites</a:t>
            </a:r>
            <a:r>
              <a:rPr lang="en-US" dirty="0"/>
              <a:t>: </a:t>
            </a:r>
            <a:endParaRPr lang="fr-FR" dirty="0"/>
          </a:p>
        </p:txBody>
      </p:sp>
      <p:sp>
        <p:nvSpPr>
          <p:cNvPr id="3" name="TextBox 2"/>
          <p:cNvSpPr txBox="1"/>
          <p:nvPr/>
        </p:nvSpPr>
        <p:spPr>
          <a:xfrm>
            <a:off x="275897" y="1127234"/>
            <a:ext cx="8886151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Site 1: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i="1" dirty="0" smtClean="0"/>
              <a:t>Site 2: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i="1" dirty="0" smtClean="0"/>
              <a:t>Site </a:t>
            </a:r>
            <a:r>
              <a:rPr lang="en-US" b="1" i="1" dirty="0" smtClean="0"/>
              <a:t>3:   </a:t>
            </a:r>
            <a:r>
              <a:rPr lang="en-US" dirty="0" smtClean="0"/>
              <a:t>NCSR-</a:t>
            </a:r>
            <a:r>
              <a:rPr lang="en-US" dirty="0" err="1" smtClean="0"/>
              <a:t>Demokritos</a:t>
            </a:r>
            <a:r>
              <a:rPr lang="en-US" dirty="0" smtClean="0"/>
              <a:t> permanent station  (</a:t>
            </a:r>
            <a:r>
              <a:rPr lang="en-US" dirty="0"/>
              <a:t>2314 m </a:t>
            </a:r>
            <a:r>
              <a:rPr lang="en-US" dirty="0" err="1" smtClean="0"/>
              <a:t>asl</a:t>
            </a:r>
            <a:r>
              <a:rPr lang="en-US" dirty="0" smtClean="0"/>
              <a:t>.)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Site </a:t>
            </a:r>
            <a:r>
              <a:rPr lang="en-US" b="1" i="1" dirty="0" smtClean="0"/>
              <a:t>4:  </a:t>
            </a:r>
            <a:r>
              <a:rPr lang="en-US" dirty="0" smtClean="0"/>
              <a:t>FORTH-ITE station (50 m </a:t>
            </a:r>
            <a:r>
              <a:rPr lang="en-US" dirty="0" err="1" smtClean="0"/>
              <a:t>asl</a:t>
            </a:r>
            <a:r>
              <a:rPr lang="en-US" dirty="0" smtClean="0"/>
              <a:t>.)    </a:t>
            </a:r>
            <a:r>
              <a:rPr lang="en-US" dirty="0" smtClean="0"/>
              <a:t>  </a:t>
            </a:r>
            <a:r>
              <a:rPr lang="en-US" dirty="0" smtClean="0"/>
              <a:t>		</a:t>
            </a:r>
            <a:r>
              <a:rPr lang="en-US" dirty="0" smtClean="0"/>
              <a:t>ARIS </a:t>
            </a:r>
            <a:r>
              <a:rPr lang="en-US" dirty="0" smtClean="0"/>
              <a:t>532 aerosol backscatter </a:t>
            </a:r>
            <a:r>
              <a:rPr lang="en-US" dirty="0" err="1" smtClean="0"/>
              <a:t>lidar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en-US" dirty="0" smtClean="0"/>
              <a:t>		</a:t>
            </a:r>
            <a:r>
              <a:rPr lang="fr-FR" dirty="0" err="1" smtClean="0"/>
              <a:t>Aerosol</a:t>
            </a:r>
            <a:r>
              <a:rPr lang="fr-FR" dirty="0" smtClean="0"/>
              <a:t> </a:t>
            </a:r>
            <a:r>
              <a:rPr lang="fr-FR" dirty="0" smtClean="0"/>
              <a:t>Mass </a:t>
            </a:r>
            <a:r>
              <a:rPr lang="fr-FR" dirty="0" err="1" smtClean="0"/>
              <a:t>Spectrometer</a:t>
            </a: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979039" y="1114830"/>
            <a:ext cx="28204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Helmos</a:t>
            </a:r>
            <a:r>
              <a:rPr lang="en-US" dirty="0">
                <a:solidFill>
                  <a:prstClr val="black"/>
                </a:solidFill>
              </a:rPr>
              <a:t> ski resort </a:t>
            </a:r>
            <a:r>
              <a:rPr lang="en-US" dirty="0" smtClean="0">
                <a:solidFill>
                  <a:prstClr val="black"/>
                </a:solidFill>
              </a:rPr>
              <a:t>area (1800 </a:t>
            </a:r>
            <a:r>
              <a:rPr lang="en-US" dirty="0">
                <a:solidFill>
                  <a:prstClr val="black"/>
                </a:solidFill>
              </a:rPr>
              <a:t>m </a:t>
            </a:r>
            <a:r>
              <a:rPr lang="en-US" dirty="0" err="1">
                <a:solidFill>
                  <a:prstClr val="black"/>
                </a:solidFill>
              </a:rPr>
              <a:t>asl</a:t>
            </a:r>
            <a:r>
              <a:rPr lang="en-US" dirty="0" smtClean="0">
                <a:solidFill>
                  <a:prstClr val="black"/>
                </a:solidFill>
              </a:rPr>
              <a:t>.) 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034218" y="2506827"/>
            <a:ext cx="3512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Vathia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Lakka</a:t>
            </a:r>
            <a:r>
              <a:rPr lang="en-US" dirty="0">
                <a:solidFill>
                  <a:prstClr val="black"/>
                </a:solidFill>
              </a:rPr>
              <a:t> (2000 m </a:t>
            </a:r>
            <a:r>
              <a:rPr lang="en-US" dirty="0" err="1">
                <a:solidFill>
                  <a:prstClr val="black"/>
                </a:solidFill>
              </a:rPr>
              <a:t>asl</a:t>
            </a:r>
            <a:r>
              <a:rPr lang="en-US" dirty="0" smtClean="0">
                <a:solidFill>
                  <a:prstClr val="black"/>
                </a:solidFill>
              </a:rPr>
              <a:t>.)                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75897" y="3813629"/>
            <a:ext cx="55336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A typical </a:t>
            </a:r>
            <a:r>
              <a:rPr lang="en-US" dirty="0">
                <a:solidFill>
                  <a:prstClr val="black"/>
                </a:solidFill>
              </a:rPr>
              <a:t>free tropospheric background site with very low influence from the surface polluted </a:t>
            </a:r>
            <a:r>
              <a:rPr lang="en-US" dirty="0" smtClean="0">
                <a:solidFill>
                  <a:prstClr val="black"/>
                </a:solidFill>
              </a:rPr>
              <a:t>layers - in </a:t>
            </a:r>
            <a:r>
              <a:rPr lang="en-US" dirty="0">
                <a:solidFill>
                  <a:prstClr val="black"/>
                </a:solidFill>
              </a:rPr>
              <a:t>a cross-road of different air masses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sz="1600" dirty="0" smtClean="0">
              <a:solidFill>
                <a:prstClr val="black"/>
              </a:solidFill>
            </a:endParaRP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SMPS</a:t>
            </a:r>
            <a:r>
              <a:rPr lang="en-US" sz="1600" dirty="0">
                <a:solidFill>
                  <a:prstClr val="black"/>
                </a:solidFill>
              </a:rPr>
              <a:t>, AMS, </a:t>
            </a:r>
            <a:r>
              <a:rPr lang="en-US" sz="1600" dirty="0" err="1">
                <a:solidFill>
                  <a:prstClr val="black"/>
                </a:solidFill>
              </a:rPr>
              <a:t>Aethalometer</a:t>
            </a:r>
            <a:r>
              <a:rPr lang="en-US" sz="1600" dirty="0">
                <a:solidFill>
                  <a:prstClr val="black"/>
                </a:solidFill>
              </a:rPr>
              <a:t>, </a:t>
            </a:r>
            <a:r>
              <a:rPr lang="en-US" sz="1600" dirty="0" err="1">
                <a:solidFill>
                  <a:prstClr val="black"/>
                </a:solidFill>
              </a:rPr>
              <a:t>Nephelometer</a:t>
            </a:r>
            <a:r>
              <a:rPr lang="en-US" sz="1600" dirty="0">
                <a:solidFill>
                  <a:prstClr val="black"/>
                </a:solidFill>
              </a:rPr>
              <a:t>, </a:t>
            </a:r>
            <a:r>
              <a:rPr lang="en-US" sz="1600" dirty="0" err="1">
                <a:solidFill>
                  <a:prstClr val="black"/>
                </a:solidFill>
              </a:rPr>
              <a:t>Bioaerosol</a:t>
            </a:r>
            <a:r>
              <a:rPr lang="en-US" sz="1600" dirty="0">
                <a:solidFill>
                  <a:prstClr val="black"/>
                </a:solidFill>
              </a:rPr>
              <a:t> detector, CCN counter, Light Absorption Photometer, APS, ACSM, Portable Ice Nucleation Experiment, High volume filter </a:t>
            </a:r>
            <a:r>
              <a:rPr lang="en-US" sz="1600" dirty="0" smtClean="0">
                <a:solidFill>
                  <a:prstClr val="black"/>
                </a:solidFill>
              </a:rPr>
              <a:t>samplers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0890" y="330000"/>
            <a:ext cx="3992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AIAS 532-1064 nm Aerosol backscatter-</a:t>
            </a:r>
            <a:r>
              <a:rPr lang="en-US" dirty="0" err="1" smtClean="0"/>
              <a:t>depolarisation</a:t>
            </a:r>
            <a:r>
              <a:rPr lang="en-US" dirty="0" smtClean="0"/>
              <a:t> </a:t>
            </a:r>
            <a:r>
              <a:rPr lang="en-US" dirty="0" err="1" smtClean="0"/>
              <a:t>lidar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CIMEL sun photometer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Meteo</a:t>
            </a:r>
            <a:r>
              <a:rPr lang="en-US" dirty="0" smtClean="0"/>
              <a:t> station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Wind Doppler radar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HALO wind </a:t>
            </a:r>
            <a:r>
              <a:rPr lang="en-US" dirty="0" err="1" smtClean="0"/>
              <a:t>lidar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SMPS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Micro-rain radar</a:t>
            </a:r>
            <a:endParaRPr lang="fr-FR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64" y="2274108"/>
            <a:ext cx="1077440" cy="143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0" r="13293"/>
          <a:stretch/>
        </p:blipFill>
        <p:spPr>
          <a:xfrm>
            <a:off x="7797192" y="2276918"/>
            <a:ext cx="1276966" cy="14365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466" y="2288895"/>
            <a:ext cx="1077440" cy="1436586"/>
          </a:xfrm>
          <a:prstGeom prst="rect">
            <a:avLst/>
          </a:prstGeom>
        </p:spPr>
      </p:pic>
      <p:pic>
        <p:nvPicPr>
          <p:cNvPr id="6146" name="Picture 2" descr="https://calishto.panacea-ri.gr/backend/assets/9138f1cc-9b25-4a31-bdf9-74ed7558a6e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/>
          <a:stretch/>
        </p:blipFill>
        <p:spPr bwMode="auto">
          <a:xfrm rot="5400000">
            <a:off x="9057174" y="595662"/>
            <a:ext cx="1349950" cy="113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66" y="5462752"/>
            <a:ext cx="859538" cy="1146050"/>
          </a:xfrm>
          <a:prstGeom prst="rect">
            <a:avLst/>
          </a:prstGeom>
        </p:spPr>
      </p:pic>
      <p:pic>
        <p:nvPicPr>
          <p:cNvPr id="6148" name="Picture 4" descr="https://calishto.panacea-ri.gr/backend/assets/b6e565ee-057c-40b4-80d2-f5307804846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145" y="2240159"/>
            <a:ext cx="1228901" cy="153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03" r="13786" b="19753"/>
          <a:stretch/>
        </p:blipFill>
        <p:spPr>
          <a:xfrm>
            <a:off x="7166571" y="698922"/>
            <a:ext cx="1907587" cy="13111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523" y="3943414"/>
            <a:ext cx="2190841" cy="16228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796" y="3984194"/>
            <a:ext cx="1712597" cy="128444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023"/>
            <a:ext cx="12193588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=""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0" y="76881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72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131802" y="6589200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023"/>
            <a:ext cx="12193588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9817F1B5-FB38-45C1-9166-A4FCD7BBD00B}"/>
              </a:ext>
            </a:extLst>
          </p:cNvPr>
          <p:cNvPicPr/>
          <p:nvPr/>
        </p:nvPicPr>
        <p:blipFill rotWithShape="1">
          <a:blip r:embed="rId4"/>
          <a:srcRect b="49391"/>
          <a:stretch/>
        </p:blipFill>
        <p:spPr bwMode="auto">
          <a:xfrm>
            <a:off x="606972" y="3572703"/>
            <a:ext cx="7685690" cy="23787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028" y="729734"/>
            <a:ext cx="486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Experimental results </a:t>
            </a:r>
            <a:r>
              <a:rPr lang="en-US" dirty="0" smtClean="0"/>
              <a:t>(Case of 06 November 2021)</a:t>
            </a:r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9F24534C-4973-4FD6-9689-0B1C3105937A}"/>
              </a:ext>
            </a:extLst>
          </p:cNvPr>
          <p:cNvPicPr/>
          <p:nvPr/>
        </p:nvPicPr>
        <p:blipFill rotWithShape="1">
          <a:blip r:embed="rId5"/>
          <a:srcRect l="5163" r="14146"/>
          <a:stretch/>
        </p:blipFill>
        <p:spPr bwMode="auto">
          <a:xfrm>
            <a:off x="536027" y="1296326"/>
            <a:ext cx="3853497" cy="2079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C5A7D206-2329-4E95-B8CC-64FDE039F39C}"/>
              </a:ext>
            </a:extLst>
          </p:cNvPr>
          <p:cNvPicPr/>
          <p:nvPr/>
        </p:nvPicPr>
        <p:blipFill rotWithShape="1">
          <a:blip r:embed="rId6"/>
          <a:srcRect l="6317" r="7579"/>
          <a:stretch/>
        </p:blipFill>
        <p:spPr bwMode="auto">
          <a:xfrm>
            <a:off x="4389525" y="1312092"/>
            <a:ext cx="3737599" cy="2085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C4C8C7AD-F294-46FC-9DCD-C61FEFB7390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67" y="2897340"/>
            <a:ext cx="1796056" cy="2324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0978" y="1143015"/>
            <a:ext cx="38310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Several </a:t>
            </a:r>
            <a:r>
              <a:rPr lang="en-US" dirty="0" smtClean="0">
                <a:solidFill>
                  <a:srgbClr val="FF0000"/>
                </a:solidFill>
              </a:rPr>
              <a:t>dust</a:t>
            </a:r>
            <a:r>
              <a:rPr lang="en-US" dirty="0" smtClean="0"/>
              <a:t> layers (2.5-5.0 km </a:t>
            </a:r>
            <a:r>
              <a:rPr lang="en-US" dirty="0" err="1" smtClean="0"/>
              <a:t>asl</a:t>
            </a:r>
            <a:r>
              <a:rPr lang="en-US" dirty="0" smtClean="0"/>
              <a:t>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PBL height (~2-2.3 km </a:t>
            </a:r>
            <a:r>
              <a:rPr lang="en-US" dirty="0" err="1" smtClean="0"/>
              <a:t>asl</a:t>
            </a:r>
            <a:r>
              <a:rPr lang="en-US" dirty="0" smtClean="0"/>
              <a:t>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Around 14:45 UTC arrival of </a:t>
            </a:r>
          </a:p>
          <a:p>
            <a:r>
              <a:rPr lang="en-US" dirty="0" smtClean="0"/>
              <a:t>continental aerosols ~2.2-2.3 km </a:t>
            </a:r>
            <a:r>
              <a:rPr lang="en-US" dirty="0" err="1" smtClean="0"/>
              <a:t>asl</a:t>
            </a:r>
            <a:r>
              <a:rPr lang="en-US" dirty="0" smtClean="0"/>
              <a:t>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~16:20 UTC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continental </a:t>
            </a:r>
            <a:r>
              <a:rPr lang="en-US" dirty="0" smtClean="0"/>
              <a:t>aerosols are mixed with </a:t>
            </a:r>
            <a:r>
              <a:rPr lang="en-US" dirty="0" smtClean="0">
                <a:solidFill>
                  <a:srgbClr val="FF0000"/>
                </a:solidFill>
              </a:rPr>
              <a:t>dust </a:t>
            </a:r>
            <a:r>
              <a:rPr lang="en-US" dirty="0" smtClean="0"/>
              <a:t>ones ~2.5 km </a:t>
            </a:r>
            <a:r>
              <a:rPr lang="en-US" dirty="0" err="1" smtClean="0"/>
              <a:t>asl</a:t>
            </a:r>
            <a:r>
              <a:rPr lang="en-US" dirty="0" smtClean="0"/>
              <a:t>.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510048" y="2490952"/>
            <a:ext cx="2286000" cy="44143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52206" y="4629806"/>
            <a:ext cx="1143000" cy="44143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123" y="3059521"/>
            <a:ext cx="2028201" cy="2138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03222" y="5341895"/>
            <a:ext cx="11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15:00 UTC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10257283" y="3594553"/>
            <a:ext cx="1582619" cy="615553"/>
          </a:xfrm>
          <a:prstGeom prst="rect">
            <a:avLst/>
          </a:prstGeom>
          <a:noFill/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Dust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(PLDR~0.2-0.3)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44956" y="4240884"/>
            <a:ext cx="1597941" cy="253916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continental</a:t>
            </a:r>
            <a:endParaRPr lang="fr-FR" sz="1050" dirty="0"/>
          </a:p>
        </p:txBody>
      </p:sp>
      <p:pic>
        <p:nvPicPr>
          <p:cNvPr id="17" name="Picture 2">
            <a:extLst>
              <a:ext uri="{FF2B5EF4-FFF2-40B4-BE49-F238E27FC236}">
                <a16:creationId xmlns=""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0" y="76881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9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131802" y="6589200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023"/>
            <a:ext cx="12193588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86151" y="1030003"/>
            <a:ext cx="4633365" cy="5221023"/>
            <a:chOff x="-14586" y="-77496"/>
            <a:chExt cx="5353240" cy="61118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1017" y="1929798"/>
              <a:ext cx="3043974" cy="1327019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-14586" y="-77496"/>
              <a:ext cx="5353240" cy="6111807"/>
              <a:chOff x="-14586" y="-77496"/>
              <a:chExt cx="5353240" cy="611180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7095" y="-77496"/>
                <a:ext cx="3353239" cy="1991510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766213" y="875677"/>
                <a:ext cx="263817" cy="691500"/>
              </a:xfrm>
              <a:prstGeom prst="rect">
                <a:avLst/>
              </a:prstGeom>
              <a:noFill/>
              <a:ln w="15875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042259" y="2113627"/>
                <a:ext cx="305830" cy="800328"/>
              </a:xfrm>
              <a:prstGeom prst="rect">
                <a:avLst/>
              </a:prstGeom>
              <a:noFill/>
              <a:ln w="15875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-14586" y="3202514"/>
                <a:ext cx="5353240" cy="2831797"/>
                <a:chOff x="-14586" y="3202514"/>
                <a:chExt cx="5353240" cy="2831797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-14586" y="3202514"/>
                  <a:ext cx="4671759" cy="2831797"/>
                  <a:chOff x="-17364" y="3255161"/>
                  <a:chExt cx="5561475" cy="3371353"/>
                </a:xfrm>
              </p:grpSpPr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-17364" y="3255161"/>
                    <a:ext cx="5561475" cy="3371353"/>
                    <a:chOff x="-14163" y="3200816"/>
                    <a:chExt cx="4536113" cy="2814398"/>
                  </a:xfrm>
                </p:grpSpPr>
                <p:pic>
                  <p:nvPicPr>
                    <p:cNvPr id="23" name="Picture 22">
                      <a:extLst>
                        <a:ext uri="{FF2B5EF4-FFF2-40B4-BE49-F238E27FC236}">
        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C5A7D206-2329-4E95-B8CC-64FDE039F39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rcRect l="11728" t="3124" r="6612"/>
                    <a:stretch/>
                  </p:blipFill>
                  <p:spPr>
                    <a:xfrm>
                      <a:off x="555277" y="3254777"/>
                      <a:ext cx="3966673" cy="276043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Picture 23">
                      <a:extLst>
                        <a:ext uri="{FF2B5EF4-FFF2-40B4-BE49-F238E27FC236}">
        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9F24534C-4973-4FD6-9689-0B1C3105937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7"/>
                    <a:srcRect t="-26" r="88234" b="46"/>
                    <a:stretch/>
                  </p:blipFill>
                  <p:spPr>
                    <a:xfrm>
                      <a:off x="-14163" y="3200816"/>
                      <a:ext cx="569436" cy="2510472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ectangle 21"/>
                  <p:cNvSpPr/>
                  <p:nvPr/>
                </p:nvSpPr>
                <p:spPr>
                  <a:xfrm>
                    <a:off x="2111288" y="5418095"/>
                    <a:ext cx="2277148" cy="688634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fr-FR"/>
                  </a:p>
                </p:txBody>
              </p:sp>
            </p:grp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621057" y="5169591"/>
                  <a:ext cx="3980535" cy="45358"/>
                </a:xfrm>
                <a:prstGeom prst="line">
                  <a:avLst/>
                </a:prstGeom>
                <a:noFill/>
                <a:ln w="3492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dash"/>
                  <a:headEnd type="none"/>
                  <a:tailEnd type="stealth"/>
                </a:ln>
                <a:effectLst/>
              </p:spPr>
            </p:cxnSp>
            <p:sp>
              <p:nvSpPr>
                <p:cNvPr id="20" name="TextBox 48"/>
                <p:cNvSpPr txBox="1"/>
                <p:nvPr/>
              </p:nvSpPr>
              <p:spPr>
                <a:xfrm>
                  <a:off x="4439717" y="4930190"/>
                  <a:ext cx="898937" cy="5740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indent="144145" algn="just" hangingPunct="0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1000" kern="120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000"/>
                          </a:srgbClr>
                        </a:outerShdw>
                      </a:effectLst>
                      <a:latin typeface="Calibri"/>
                      <a:ea typeface="Times New Roman"/>
                      <a:cs typeface="Times New Roman"/>
                    </a:rPr>
                    <a:t>Helmos in-situ</a:t>
                  </a:r>
                  <a:endParaRPr lang="fr-FR" sz="120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51596" y="3420623"/>
                <a:ext cx="1520574" cy="1140431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3559392" y="3710193"/>
                <a:ext cx="174851" cy="562262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7465" y="3420628"/>
                <a:ext cx="1542814" cy="1157110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1659217" y="3710579"/>
                <a:ext cx="188081" cy="562262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 flipV="1">
                <a:off x="1773560" y="4273964"/>
                <a:ext cx="738441" cy="738025"/>
              </a:xfrm>
              <a:prstGeom prst="straightConnector1">
                <a:avLst/>
              </a:prstGeom>
              <a:noFill/>
              <a:ln w="22225" cap="flat" cmpd="sng" algn="ctr">
                <a:solidFill>
                  <a:srgbClr val="FF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7" name="Straight Arrow Connector 16"/>
              <p:cNvCxnSpPr/>
              <p:nvPr/>
            </p:nvCxnSpPr>
            <p:spPr>
              <a:xfrm flipV="1">
                <a:off x="2820029" y="4253862"/>
                <a:ext cx="739394" cy="758127"/>
              </a:xfrm>
              <a:prstGeom prst="straightConnector1">
                <a:avLst/>
              </a:prstGeom>
              <a:noFill/>
              <a:ln w="22225" cap="flat" cmpd="sng" algn="ctr">
                <a:solidFill>
                  <a:srgbClr val="FF0000"/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7" name="TextBox 53"/>
            <p:cNvSpPr txBox="1"/>
            <p:nvPr/>
          </p:nvSpPr>
          <p:spPr>
            <a:xfrm>
              <a:off x="1299751" y="617787"/>
              <a:ext cx="2435136" cy="2990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indent="144145" algn="just" hangingPunct="0">
                <a:lnSpc>
                  <a:spcPts val="1200"/>
                </a:lnSpc>
                <a:spcAft>
                  <a:spcPts val="0"/>
                </a:spcAft>
              </a:pPr>
              <a:r>
                <a:rPr lang="en-US" sz="900" kern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000"/>
                      </a:srgbClr>
                    </a:outerShdw>
                  </a:effectLst>
                  <a:latin typeface="Calibri"/>
                  <a:ea typeface="Times New Roman"/>
                  <a:cs typeface="Times New Roman"/>
                </a:rPr>
                <a:t>ACSM </a:t>
              </a:r>
              <a:r>
                <a:rPr lang="en-US" sz="900" kern="12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000"/>
                      </a:srgbClr>
                    </a:outerShdw>
                  </a:effectLst>
                  <a:latin typeface="Calibri"/>
                  <a:ea typeface="Times New Roman"/>
                  <a:cs typeface="Times New Roman"/>
                </a:rPr>
                <a:t>ToF</a:t>
              </a:r>
              <a:r>
                <a:rPr lang="en-US" sz="900" kern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000"/>
                      </a:srgbClr>
                    </a:outerShdw>
                  </a:effectLst>
                  <a:latin typeface="Calibri"/>
                  <a:ea typeface="Times New Roman"/>
                  <a:cs typeface="Times New Roman"/>
                </a:rPr>
                <a:t> Chemical components</a:t>
              </a:r>
              <a:endParaRPr lang="fr-FR" sz="12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5795629" y="96448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Rising </a:t>
            </a:r>
            <a:r>
              <a:rPr lang="en-US" dirty="0"/>
              <a:t>plume containing polluted aerosols </a:t>
            </a:r>
            <a:r>
              <a:rPr lang="en-US" dirty="0" smtClean="0"/>
              <a:t>(as seen in </a:t>
            </a:r>
            <a:r>
              <a:rPr lang="en-US" dirty="0"/>
              <a:t>the aerosol optical </a:t>
            </a:r>
            <a:r>
              <a:rPr lang="en-US" dirty="0" smtClean="0"/>
              <a:t>properties, diameter, </a:t>
            </a:r>
            <a:r>
              <a:rPr lang="en-US" dirty="0"/>
              <a:t>and </a:t>
            </a:r>
            <a:r>
              <a:rPr lang="en-US" dirty="0" smtClean="0"/>
              <a:t>the observed </a:t>
            </a:r>
            <a:r>
              <a:rPr lang="en-US" dirty="0" err="1" smtClean="0"/>
              <a:t>hygroscopicity</a:t>
            </a:r>
            <a:r>
              <a:rPr lang="en-US" dirty="0" smtClean="0"/>
              <a:t> factor </a:t>
            </a:r>
            <a:r>
              <a:rPr lang="el-GR" dirty="0" smtClean="0"/>
              <a:t>κ</a:t>
            </a:r>
            <a:r>
              <a:rPr lang="en-US" dirty="0" smtClean="0"/>
              <a:t>) detected by the </a:t>
            </a:r>
            <a:r>
              <a:rPr lang="en-US" dirty="0"/>
              <a:t>synergy of the AIAS </a:t>
            </a:r>
            <a:r>
              <a:rPr lang="en-US" dirty="0" err="1"/>
              <a:t>lidar</a:t>
            </a:r>
            <a:r>
              <a:rPr lang="en-US" dirty="0"/>
              <a:t> and </a:t>
            </a:r>
            <a:r>
              <a:rPr lang="en-US" i="1" dirty="0"/>
              <a:t>in situ</a:t>
            </a:r>
            <a:r>
              <a:rPr lang="en-US" dirty="0"/>
              <a:t> </a:t>
            </a:r>
            <a:r>
              <a:rPr lang="en-US" dirty="0" smtClean="0"/>
              <a:t>measurements</a:t>
            </a:r>
            <a:endParaRPr lang="en-US" dirty="0"/>
          </a:p>
          <a:p>
            <a:endParaRPr lang="fr-FR" dirty="0"/>
          </a:p>
        </p:txBody>
      </p:sp>
      <p:sp>
        <p:nvSpPr>
          <p:cNvPr id="26" name="TextBox 25"/>
          <p:cNvSpPr txBox="1"/>
          <p:nvPr/>
        </p:nvSpPr>
        <p:spPr>
          <a:xfrm>
            <a:off x="496658" y="461720"/>
            <a:ext cx="486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Experimental results </a:t>
            </a:r>
            <a:r>
              <a:rPr lang="en-US" dirty="0" smtClean="0"/>
              <a:t>(Case of 06 November 2021)</a:t>
            </a:r>
            <a:endParaRPr lang="fr-FR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-1280358" y="3205793"/>
            <a:ext cx="3533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In situ </a:t>
            </a:r>
            <a:r>
              <a:rPr lang="en-US" dirty="0" smtClean="0">
                <a:solidFill>
                  <a:srgbClr val="C00000"/>
                </a:solidFill>
              </a:rPr>
              <a:t>measurements (2.314 m </a:t>
            </a:r>
            <a:r>
              <a:rPr lang="en-US" dirty="0" err="1" smtClean="0">
                <a:solidFill>
                  <a:srgbClr val="C00000"/>
                </a:solidFill>
              </a:rPr>
              <a:t>asl</a:t>
            </a:r>
            <a:r>
              <a:rPr lang="en-US" dirty="0" smtClean="0">
                <a:solidFill>
                  <a:srgbClr val="C00000"/>
                </a:solidFill>
              </a:rPr>
              <a:t>.)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17113" y="3561332"/>
            <a:ext cx="63745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i="1" dirty="0"/>
              <a:t> </a:t>
            </a:r>
            <a:r>
              <a:rPr lang="en-US" i="1" dirty="0" smtClean="0"/>
              <a:t>     In situ </a:t>
            </a:r>
            <a:r>
              <a:rPr lang="en-US" dirty="0" smtClean="0"/>
              <a:t>data</a:t>
            </a:r>
          </a:p>
          <a:p>
            <a:pPr marL="285750" indent="-285750" hangingPunct="0">
              <a:buFont typeface="Arial" pitchFamily="34" charset="0"/>
              <a:buChar char="•"/>
            </a:pPr>
            <a:endParaRPr lang="en-US" sz="1100" dirty="0"/>
          </a:p>
          <a:p>
            <a:pPr marL="285750" indent="-285750" hangingPunct="0">
              <a:buFont typeface="Arial" pitchFamily="34" charset="0"/>
              <a:buChar char="•"/>
            </a:pPr>
            <a:r>
              <a:rPr lang="en-US" dirty="0" smtClean="0"/>
              <a:t>Doubling </a:t>
            </a:r>
            <a:r>
              <a:rPr lang="en-US" dirty="0"/>
              <a:t>of the organic aerosols concentrations up to ~</a:t>
            </a:r>
            <a:r>
              <a:rPr lang="el-GR" dirty="0"/>
              <a:t>0.0</a:t>
            </a:r>
            <a:r>
              <a:rPr lang="en-US" dirty="0"/>
              <a:t>9 </a:t>
            </a:r>
            <a:r>
              <a:rPr lang="en-US" dirty="0" err="1"/>
              <a:t>μg</a:t>
            </a:r>
            <a:r>
              <a:rPr lang="en-US" dirty="0"/>
              <a:t>/m</a:t>
            </a:r>
            <a:r>
              <a:rPr lang="en-US" baseline="30000" dirty="0"/>
              <a:t>3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285750" indent="-285750" hangingPunct="0">
              <a:buFont typeface="Arial" pitchFamily="34" charset="0"/>
              <a:buChar char="•"/>
            </a:pPr>
            <a:r>
              <a:rPr lang="en-US" dirty="0" err="1" smtClean="0"/>
              <a:t>Hygr</a:t>
            </a:r>
            <a:r>
              <a:rPr lang="el-GR" dirty="0"/>
              <a:t>o</a:t>
            </a:r>
            <a:r>
              <a:rPr lang="en-US" dirty="0" err="1"/>
              <a:t>scopicity</a:t>
            </a:r>
            <a:r>
              <a:rPr lang="en-US" dirty="0"/>
              <a:t> factor </a:t>
            </a:r>
            <a:r>
              <a:rPr lang="en-US" i="1" dirty="0"/>
              <a:t>κ</a:t>
            </a:r>
            <a:r>
              <a:rPr lang="en-US" dirty="0"/>
              <a:t> drops down to 0.4-0.6 for different </a:t>
            </a:r>
            <a:r>
              <a:rPr lang="en-US" dirty="0" err="1"/>
              <a:t>hypersaturations</a:t>
            </a:r>
            <a:r>
              <a:rPr lang="en-US" dirty="0"/>
              <a:t> </a:t>
            </a:r>
            <a:r>
              <a:rPr lang="en-US" i="1" dirty="0" smtClean="0"/>
              <a:t>s</a:t>
            </a:r>
            <a:r>
              <a:rPr lang="en-US" dirty="0" smtClean="0"/>
              <a:t> </a:t>
            </a:r>
          </a:p>
          <a:p>
            <a:pPr marL="285750" indent="-285750" hangingPunct="0">
              <a:buFont typeface="Arial" pitchFamily="34" charset="0"/>
              <a:buChar char="•"/>
            </a:pPr>
            <a:r>
              <a:rPr lang="en-US" dirty="0" smtClean="0"/>
              <a:t>Increased (+25-50%) values of aerosol absorption and </a:t>
            </a:r>
            <a:r>
              <a:rPr lang="en-US" dirty="0" err="1" smtClean="0"/>
              <a:t>backcscatter</a:t>
            </a:r>
            <a:r>
              <a:rPr lang="en-US" dirty="0" smtClean="0"/>
              <a:t> coefficients</a:t>
            </a:r>
          </a:p>
          <a:p>
            <a:pPr marL="285750" indent="-285750" hangingPunct="0">
              <a:buFont typeface="Arial" pitchFamily="34" charset="0"/>
              <a:buChar char="•"/>
            </a:pPr>
            <a:r>
              <a:rPr lang="en-US" dirty="0" smtClean="0"/>
              <a:t>Increased aerosol diameter  40-200 nm (&gt; </a:t>
            </a:r>
            <a:r>
              <a:rPr lang="en-US" dirty="0"/>
              <a:t>16:00 UTC) </a:t>
            </a:r>
            <a:endParaRPr lang="en-US" dirty="0" smtClean="0"/>
          </a:p>
          <a:p>
            <a:pPr marL="285750" indent="-285750" hangingPunct="0">
              <a:buFont typeface="Arial" pitchFamily="34" charset="0"/>
              <a:buChar char="•"/>
            </a:pPr>
            <a:r>
              <a:rPr lang="en-US" dirty="0" smtClean="0"/>
              <a:t>Arrival </a:t>
            </a:r>
            <a:r>
              <a:rPr lang="en-US" dirty="0"/>
              <a:t>of less hygroscopic air </a:t>
            </a:r>
            <a:r>
              <a:rPr lang="en-US" dirty="0" smtClean="0"/>
              <a:t>masses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5813706" y="469603"/>
            <a:ext cx="174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15:00-17:00 UTC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=""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0" y="76881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" t="20002"/>
          <a:stretch/>
        </p:blipFill>
        <p:spPr>
          <a:xfrm>
            <a:off x="7185305" y="2162945"/>
            <a:ext cx="3727777" cy="149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131802" y="6589200"/>
            <a:ext cx="583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</a:t>
            </a:r>
            <a:r>
              <a:rPr lang="en-US" sz="1000" dirty="0" smtClean="0">
                <a:latin typeface="Helvetica" pitchFamily="2" charset="0"/>
              </a:rPr>
              <a:t>30</a:t>
            </a:r>
            <a:r>
              <a:rPr lang="en-US" sz="1000" baseline="30000" dirty="0" smtClean="0">
                <a:latin typeface="Helvetica" pitchFamily="2" charset="0"/>
              </a:rPr>
              <a:t>th</a:t>
            </a:r>
            <a:r>
              <a:rPr lang="en-US" sz="1000" dirty="0" smtClean="0">
                <a:latin typeface="Helvetica" pitchFamily="2" charset="0"/>
              </a:rPr>
              <a:t> International </a:t>
            </a:r>
            <a:r>
              <a:rPr lang="en-US" sz="1000" dirty="0">
                <a:latin typeface="Helvetica" pitchFamily="2" charset="0"/>
              </a:rPr>
              <a:t>Laser Radar Conference (ILRC) virtual conference, June </a:t>
            </a:r>
            <a:r>
              <a:rPr lang="en-US" sz="1000" dirty="0" smtClean="0">
                <a:latin typeface="Helvetica" pitchFamily="2" charset="0"/>
              </a:rPr>
              <a:t>26-July 1, 2022</a:t>
            </a:r>
            <a:endParaRPr lang="en-US" sz="1000" dirty="0">
              <a:latin typeface="Helvetic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6841" y="4251091"/>
            <a:ext cx="109967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en-US" sz="1400" b="1" dirty="0" smtClean="0"/>
              <a:t>Acknowledgments</a:t>
            </a:r>
            <a:r>
              <a:rPr lang="fr-FR" sz="1400" dirty="0"/>
              <a:t> </a:t>
            </a:r>
            <a:r>
              <a:rPr lang="fr-FR" sz="1400" dirty="0" smtClean="0"/>
              <a:t>: </a:t>
            </a:r>
          </a:p>
          <a:p>
            <a:pPr algn="just" hangingPunct="0"/>
            <a:endParaRPr lang="fr-FR" sz="1400" dirty="0"/>
          </a:p>
          <a:p>
            <a:pPr algn="just" hangingPunct="0"/>
            <a:r>
              <a:rPr lang="en-US" sz="1400" dirty="0" smtClean="0"/>
              <a:t>We </a:t>
            </a:r>
            <a:r>
              <a:rPr lang="en-US" sz="1400" dirty="0"/>
              <a:t>acknowledge funding from the PANACEA infrastructure and the European Research Council, CoG-2016 project </a:t>
            </a:r>
            <a:r>
              <a:rPr lang="en-US" sz="1400" dirty="0" err="1"/>
              <a:t>PyroTRACH</a:t>
            </a:r>
            <a:r>
              <a:rPr lang="en-US" sz="1400" dirty="0"/>
              <a:t> (726165) H2020-EU.1.1. - Excellent Science. We also acknowledge support by the “</a:t>
            </a:r>
            <a:r>
              <a:rPr lang="en-US" sz="1400" dirty="0" err="1"/>
              <a:t>PANhellenic</a:t>
            </a:r>
            <a:r>
              <a:rPr lang="en-US" sz="1400" dirty="0"/>
              <a:t> infrastructure for Atmospheric Composition and </a:t>
            </a:r>
            <a:r>
              <a:rPr lang="en-US" sz="1400" dirty="0" err="1"/>
              <a:t>climatE</a:t>
            </a:r>
            <a:r>
              <a:rPr lang="en-US" sz="1400" dirty="0"/>
              <a:t> change” (MIS 5021516), which is implemented under the Action “Reinforcement of the Research and Innovation Infrastructure”, funded by the Operational </a:t>
            </a:r>
            <a:r>
              <a:rPr lang="en-US" sz="1400" dirty="0" err="1"/>
              <a:t>Programme</a:t>
            </a:r>
            <a:r>
              <a:rPr lang="en-US" sz="1400" dirty="0"/>
              <a:t> “Competitiveness, Entrepreneurship and Innovation” (NSRF 2014-2020) and co-financed by Greece and the European Union (European Regional Development Fund). </a:t>
            </a:r>
            <a:r>
              <a:rPr lang="el-GR" sz="1400" dirty="0"/>
              <a:t>The</a:t>
            </a:r>
            <a:r>
              <a:rPr lang="en-US" sz="1400" dirty="0"/>
              <a:t> Service National </a:t>
            </a:r>
            <a:r>
              <a:rPr lang="en-US" sz="1400" dirty="0" err="1"/>
              <a:t>d’Observation</a:t>
            </a:r>
            <a:r>
              <a:rPr lang="en-US" sz="1400" dirty="0"/>
              <a:t> PHOTONS/AERONET</a:t>
            </a:r>
            <a:r>
              <a:rPr lang="el-GR" sz="1400" dirty="0"/>
              <a:t> is also acknowldeged </a:t>
            </a:r>
            <a:r>
              <a:rPr lang="en-US" sz="1400" dirty="0"/>
              <a:t>for providing a sun/sky photometer in the frame of the ACTRIS framework.</a:t>
            </a:r>
            <a:endParaRPr lang="fr-FR" sz="1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023"/>
            <a:ext cx="12193588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AC32886A-2491-883B-8AB3-020AFEE9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200" y="76881"/>
            <a:ext cx="762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9879" y="464984"/>
            <a:ext cx="110003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Data processing in progress</a:t>
            </a:r>
            <a:endParaRPr lang="el-GR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Retrieval of aerosol properties [Organic carbon/Elemental carbon content, exact aerosol chemical composition, ice nucleation events, aerosol-cloud interactions (formation, lifetime, etc.)]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Estimation of aerosol radiative </a:t>
            </a:r>
            <a:r>
              <a:rPr lang="en-US" dirty="0"/>
              <a:t>properties (Single Scattering </a:t>
            </a:r>
            <a:r>
              <a:rPr lang="en-US" dirty="0" smtClean="0"/>
              <a:t>Albedo, Direct </a:t>
            </a:r>
            <a:r>
              <a:rPr lang="en-US" dirty="0"/>
              <a:t>R</a:t>
            </a:r>
            <a:r>
              <a:rPr lang="en-US" dirty="0" smtClean="0"/>
              <a:t>adiative Effect at surface (SRF) and top of the atmosphere-TOA)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Take-home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message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Multi-instrumented campaigns at high altitude remote areas are required to obtain a better understanding of the aerosol-clouds interactions, due to embedded complex </a:t>
            </a:r>
            <a:r>
              <a:rPr lang="en-US" dirty="0" smtClean="0">
                <a:solidFill>
                  <a:srgbClr val="000000"/>
                </a:solidFill>
              </a:rPr>
              <a:t>mechanisms.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72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7762</TotalTime>
  <Words>1880</Words>
  <Application>Microsoft Office PowerPoint</Application>
  <PresentationFormat>Custom</PresentationFormat>
  <Paragraphs>149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john</cp:lastModifiedBy>
  <cp:revision>63</cp:revision>
  <dcterms:created xsi:type="dcterms:W3CDTF">2022-05-05T15:41:37Z</dcterms:created>
  <dcterms:modified xsi:type="dcterms:W3CDTF">2022-06-14T08:57:46Z</dcterms:modified>
</cp:coreProperties>
</file>