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58" r:id="rId3"/>
    <p:sldId id="260" r:id="rId4"/>
    <p:sldId id="261" r:id="rId5"/>
    <p:sldId id="265" r:id="rId6"/>
    <p:sldId id="267" r:id="rId7"/>
    <p:sldId id="26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90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23"/>
    <p:restoredTop sz="96110"/>
  </p:normalViewPr>
  <p:slideViewPr>
    <p:cSldViewPr snapToGrid="0" snapToObjects="1">
      <p:cViewPr>
        <p:scale>
          <a:sx n="122" d="100"/>
          <a:sy n="122" d="100"/>
        </p:scale>
        <p:origin x="1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80DA3-63B4-8899-891A-CA6FE9B68F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46F518-7624-EA81-02AB-C6547F9928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6DB518-C263-2AD7-7186-F9271D06CD67}"/>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5" name="Footer Placeholder 4">
            <a:extLst>
              <a:ext uri="{FF2B5EF4-FFF2-40B4-BE49-F238E27FC236}">
                <a16:creationId xmlns:a16="http://schemas.microsoft.com/office/drawing/2014/main" id="{1B2FA50C-544A-ED84-6914-B964FD97E3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CF13D5-D787-485E-6B4F-CFDDE6F764C9}"/>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2432721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2F34-420A-1F9D-70F1-81F2A5C21C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B7A66D-78D3-56C3-CD82-5260070B29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3DD243-5C49-45CB-74AD-9BAA46D55638}"/>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5" name="Footer Placeholder 4">
            <a:extLst>
              <a:ext uri="{FF2B5EF4-FFF2-40B4-BE49-F238E27FC236}">
                <a16:creationId xmlns:a16="http://schemas.microsoft.com/office/drawing/2014/main" id="{0BFB745A-9BAF-4FAE-98DA-C1397C2BE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98D83-7AC3-0BAF-0675-244AF1BF20A5}"/>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2238110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2AF16-F5B2-D040-06A0-136CB403E9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55F8DD-55F0-75FD-E714-5627CACC0E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FCAE1E-FA4A-6FF6-F59B-6D8CAEFF5426}"/>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5" name="Footer Placeholder 4">
            <a:extLst>
              <a:ext uri="{FF2B5EF4-FFF2-40B4-BE49-F238E27FC236}">
                <a16:creationId xmlns:a16="http://schemas.microsoft.com/office/drawing/2014/main" id="{89623828-2A51-2159-EC05-D0270A35CA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A1D5F2-4339-779F-140B-DCD7C11D8EBD}"/>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3901886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9E11-27DF-CEF3-77E9-FB6F9BF0C5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9D0787-1851-EEC1-AFE6-30D2F1DC6B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7D902C-444F-4212-F9BB-BA39D414A0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7375C1-B7BF-FB2C-CED1-1B879FB37B3F}"/>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6" name="Footer Placeholder 5">
            <a:extLst>
              <a:ext uri="{FF2B5EF4-FFF2-40B4-BE49-F238E27FC236}">
                <a16:creationId xmlns:a16="http://schemas.microsoft.com/office/drawing/2014/main" id="{2C79E7B2-9F82-D90C-97FB-2D3F437186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B8EE9D-F0CD-B79E-089A-F4074BB2CAF9}"/>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793911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2319-592C-57F8-9D67-0C45BE2874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3C93E8-710B-0894-19AF-DEF4093F91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C26DD3-18CD-16FA-81C7-297FCBBA3C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77F936-9388-26D9-DDD8-1D532A0592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4D3143-E960-919F-1789-2A49DFC37A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ECFB71-6100-4666-4BA6-EEF7D972B21A}"/>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8" name="Footer Placeholder 7">
            <a:extLst>
              <a:ext uri="{FF2B5EF4-FFF2-40B4-BE49-F238E27FC236}">
                <a16:creationId xmlns:a16="http://schemas.microsoft.com/office/drawing/2014/main" id="{ADB20CD9-1C4D-4383-5072-408C47E195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D447C4-57BC-5275-D633-ED47989EB2EF}"/>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2119732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14952-B0E6-C378-4F90-2B843CB6C8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16B55E-5E23-9939-9EE8-D817249497FF}"/>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4" name="Footer Placeholder 3">
            <a:extLst>
              <a:ext uri="{FF2B5EF4-FFF2-40B4-BE49-F238E27FC236}">
                <a16:creationId xmlns:a16="http://schemas.microsoft.com/office/drawing/2014/main" id="{44E2A5BE-0465-4EAD-44C2-F445314402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801992-7486-AFA9-44D8-4B0240A1CBB1}"/>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2854251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A83497-2187-72DA-B7EB-CD6AEB5465DE}"/>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3" name="Footer Placeholder 2">
            <a:extLst>
              <a:ext uri="{FF2B5EF4-FFF2-40B4-BE49-F238E27FC236}">
                <a16:creationId xmlns:a16="http://schemas.microsoft.com/office/drawing/2014/main" id="{008E66CC-53DD-A7A1-F6CE-AEDF2173AC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368189-1478-54F1-A7FB-0436E94F636D}"/>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2228720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A936E-7B28-168F-BE05-17CD6FD24B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FD45E4-A7DE-7CA7-90BC-993AEC9CB7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B197C8-E809-0123-468D-DE37529EA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897D67-B7C0-8254-7095-DC1EBDD8DD94}"/>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6" name="Footer Placeholder 5">
            <a:extLst>
              <a:ext uri="{FF2B5EF4-FFF2-40B4-BE49-F238E27FC236}">
                <a16:creationId xmlns:a16="http://schemas.microsoft.com/office/drawing/2014/main" id="{7A8F70C4-F203-46C0-D94A-E94E36E660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DA167D-5299-91EC-8BF8-BC43248186C3}"/>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104398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023FC-BA5D-30BC-B941-6998C508D2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60B117-1090-8799-098E-DDE936A00E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FB39D8-3CEE-DDF2-2477-487B6638C8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14AA71-7D8E-EE71-DD2C-328CD7C45D80}"/>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6" name="Footer Placeholder 5">
            <a:extLst>
              <a:ext uri="{FF2B5EF4-FFF2-40B4-BE49-F238E27FC236}">
                <a16:creationId xmlns:a16="http://schemas.microsoft.com/office/drawing/2014/main" id="{1CEC868F-9836-3FBC-95B1-8BC44DF978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048F3-3B3B-5F49-75C7-43E6E759AD88}"/>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173480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7FAB1-0565-C504-80AB-E5773D6BF9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5707C-231B-761B-20EF-D6EB7036D9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679D35-2469-488A-9F80-2B689BC6DD26}"/>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5" name="Footer Placeholder 4">
            <a:extLst>
              <a:ext uri="{FF2B5EF4-FFF2-40B4-BE49-F238E27FC236}">
                <a16:creationId xmlns:a16="http://schemas.microsoft.com/office/drawing/2014/main" id="{D9A10087-11FA-7239-4CE4-55ACAFFCC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D43DE-2169-459D-2B0A-1E2A70AE5EA1}"/>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2658748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A23BC0-7C0E-DB22-BDEA-8282108B1A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D81EA2-C3A6-834C-46E2-C984F9F5DE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D2A44-C63A-FFE1-F964-02BB2651ADA4}"/>
              </a:ext>
            </a:extLst>
          </p:cNvPr>
          <p:cNvSpPr>
            <a:spLocks noGrp="1"/>
          </p:cNvSpPr>
          <p:nvPr>
            <p:ph type="dt" sz="half" idx="10"/>
          </p:nvPr>
        </p:nvSpPr>
        <p:spPr/>
        <p:txBody>
          <a:bodyPr/>
          <a:lstStyle/>
          <a:p>
            <a:fld id="{A179EDC6-BC3F-5040-B093-9EE5894C615F}" type="datetimeFigureOut">
              <a:rPr lang="en-US" smtClean="0"/>
              <a:t>6/5/22</a:t>
            </a:fld>
            <a:endParaRPr lang="en-US"/>
          </a:p>
        </p:txBody>
      </p:sp>
      <p:sp>
        <p:nvSpPr>
          <p:cNvPr id="5" name="Footer Placeholder 4">
            <a:extLst>
              <a:ext uri="{FF2B5EF4-FFF2-40B4-BE49-F238E27FC236}">
                <a16:creationId xmlns:a16="http://schemas.microsoft.com/office/drawing/2014/main" id="{D1D165E5-8301-BAF0-69BD-C6507113F2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944100-7B93-B5DB-2623-3255C76E9DFF}"/>
              </a:ext>
            </a:extLst>
          </p:cNvPr>
          <p:cNvSpPr>
            <a:spLocks noGrp="1"/>
          </p:cNvSpPr>
          <p:nvPr>
            <p:ph type="sldNum" sz="quarter" idx="12"/>
          </p:nvPr>
        </p:nvSpPr>
        <p:spPr/>
        <p:txBody>
          <a:bodyPr/>
          <a:lstStyle/>
          <a:p>
            <a:fld id="{7BD481FB-F0CC-2D46-8C3C-4A6A82976FEC}" type="slidenum">
              <a:rPr lang="en-US" smtClean="0"/>
              <a:t>‹#›</a:t>
            </a:fld>
            <a:endParaRPr lang="en-US"/>
          </a:p>
        </p:txBody>
      </p:sp>
    </p:spTree>
    <p:extLst>
      <p:ext uri="{BB962C8B-B14F-4D97-AF65-F5344CB8AC3E}">
        <p14:creationId xmlns:p14="http://schemas.microsoft.com/office/powerpoint/2010/main" val="623211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8D00C8-E45E-C5F9-9AD3-587416CF67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C3ECE0-24C3-65DE-10E1-F4F963D7C2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AA9A0C-1795-6D73-FA4A-732151465F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79EDC6-BC3F-5040-B093-9EE5894C615F}" type="datetimeFigureOut">
              <a:rPr lang="en-US" smtClean="0"/>
              <a:t>6/5/22</a:t>
            </a:fld>
            <a:endParaRPr lang="en-US"/>
          </a:p>
        </p:txBody>
      </p:sp>
      <p:sp>
        <p:nvSpPr>
          <p:cNvPr id="5" name="Footer Placeholder 4">
            <a:extLst>
              <a:ext uri="{FF2B5EF4-FFF2-40B4-BE49-F238E27FC236}">
                <a16:creationId xmlns:a16="http://schemas.microsoft.com/office/drawing/2014/main" id="{5C433957-F4A7-DD76-8005-D8EE07E26C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5F089E-6FCE-C5B7-9FCC-B544B5790B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D481FB-F0CC-2D46-8C3C-4A6A82976FEC}" type="slidenum">
              <a:rPr lang="en-US" smtClean="0"/>
              <a:t>‹#›</a:t>
            </a:fld>
            <a:endParaRPr lang="en-US"/>
          </a:p>
        </p:txBody>
      </p:sp>
    </p:spTree>
    <p:extLst>
      <p:ext uri="{BB962C8B-B14F-4D97-AF65-F5344CB8AC3E}">
        <p14:creationId xmlns:p14="http://schemas.microsoft.com/office/powerpoint/2010/main" val="2488717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png"/><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image" Target="../media/image20.emf"/><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19B0B-7F54-1896-D766-8672610E5667}"/>
              </a:ext>
            </a:extLst>
          </p:cNvPr>
          <p:cNvSpPr>
            <a:spLocks noGrp="1"/>
          </p:cNvSpPr>
          <p:nvPr>
            <p:ph type="ctrTitle"/>
          </p:nvPr>
        </p:nvSpPr>
        <p:spPr>
          <a:xfrm>
            <a:off x="297084" y="171564"/>
            <a:ext cx="11597833" cy="2121001"/>
          </a:xfrm>
        </p:spPr>
        <p:txBody>
          <a:bodyPr>
            <a:noAutofit/>
          </a:bodyPr>
          <a:lstStyle/>
          <a:p>
            <a:r>
              <a:rPr lang="en-US" sz="4400" dirty="0"/>
              <a:t>Development of Micro Pulse Lidar Network (MPLNET) Level 3 Satellite Validation Products in Advance of the </a:t>
            </a:r>
            <a:r>
              <a:rPr lang="en-US" sz="4400" dirty="0" err="1"/>
              <a:t>EarthCARE</a:t>
            </a:r>
            <a:r>
              <a:rPr lang="en-US" sz="4400" dirty="0"/>
              <a:t> Mission </a:t>
            </a:r>
          </a:p>
        </p:txBody>
      </p:sp>
      <p:sp>
        <p:nvSpPr>
          <p:cNvPr id="3" name="Subtitle 2">
            <a:extLst>
              <a:ext uri="{FF2B5EF4-FFF2-40B4-BE49-F238E27FC236}">
                <a16:creationId xmlns:a16="http://schemas.microsoft.com/office/drawing/2014/main" id="{12613DBB-E5AB-47C7-E080-59DE1A6EF9D2}"/>
              </a:ext>
            </a:extLst>
          </p:cNvPr>
          <p:cNvSpPr>
            <a:spLocks noGrp="1"/>
          </p:cNvSpPr>
          <p:nvPr>
            <p:ph type="subTitle" idx="1"/>
          </p:nvPr>
        </p:nvSpPr>
        <p:spPr>
          <a:xfrm>
            <a:off x="422247" y="2543501"/>
            <a:ext cx="11347506" cy="4249723"/>
          </a:xfrm>
        </p:spPr>
        <p:txBody>
          <a:bodyPr>
            <a:normAutofit fontScale="70000" lnSpcReduction="20000"/>
          </a:bodyPr>
          <a:lstStyle/>
          <a:p>
            <a:pPr hangingPunct="0"/>
            <a:r>
              <a:rPr lang="en-US" sz="2900" u="sng" dirty="0"/>
              <a:t>Jasper R. Lewis</a:t>
            </a:r>
            <a:r>
              <a:rPr lang="en-US" sz="2900" u="sng" baseline="30000" dirty="0"/>
              <a:t>1</a:t>
            </a:r>
            <a:r>
              <a:rPr lang="en-US" sz="2900" dirty="0"/>
              <a:t>, James R. Campbell</a:t>
            </a:r>
            <a:r>
              <a:rPr lang="en-US" sz="2900" baseline="30000" dirty="0"/>
              <a:t>2</a:t>
            </a:r>
            <a:r>
              <a:rPr lang="en-US" sz="2900" dirty="0"/>
              <a:t>, Simone Lolli</a:t>
            </a:r>
            <a:r>
              <a:rPr lang="en-US" sz="2900" baseline="30000" dirty="0"/>
              <a:t>3</a:t>
            </a:r>
            <a:r>
              <a:rPr lang="en-US" sz="2900" dirty="0"/>
              <a:t>, Sebastian A. Stewart</a:t>
            </a:r>
            <a:r>
              <a:rPr lang="en-US" sz="2900" baseline="30000" dirty="0"/>
              <a:t>4</a:t>
            </a:r>
            <a:r>
              <a:rPr lang="en-US" sz="2900" dirty="0"/>
              <a:t>, Larry R. Belcher</a:t>
            </a:r>
            <a:r>
              <a:rPr lang="en-US" sz="2900" baseline="30000" dirty="0"/>
              <a:t>4</a:t>
            </a:r>
            <a:r>
              <a:rPr lang="en-US" sz="2900" dirty="0"/>
              <a:t>, Rob Koopman</a:t>
            </a:r>
            <a:r>
              <a:rPr lang="en-US" sz="2900" baseline="30000" dirty="0"/>
              <a:t>5</a:t>
            </a:r>
            <a:r>
              <a:rPr lang="en-US" sz="2900" dirty="0"/>
              <a:t>, </a:t>
            </a:r>
            <a:br>
              <a:rPr lang="en-US" sz="2900" dirty="0"/>
            </a:br>
            <a:r>
              <a:rPr lang="en-US" sz="2900" dirty="0"/>
              <a:t>Michaël Sicard</a:t>
            </a:r>
            <a:r>
              <a:rPr lang="en-US" sz="2900" baseline="30000" dirty="0"/>
              <a:t>6</a:t>
            </a:r>
            <a:r>
              <a:rPr lang="en-US" sz="2900" dirty="0"/>
              <a:t>, Erica Dolinar</a:t>
            </a:r>
            <a:r>
              <a:rPr lang="en-US" sz="2900" baseline="30000" dirty="0"/>
              <a:t>2</a:t>
            </a:r>
            <a:r>
              <a:rPr lang="en-US" sz="2900" dirty="0"/>
              <a:t>, Stephanie Rusli</a:t>
            </a:r>
            <a:r>
              <a:rPr lang="en-US" sz="2900" baseline="30000" dirty="0"/>
              <a:t>5</a:t>
            </a:r>
            <a:r>
              <a:rPr lang="en-US" sz="2900" dirty="0"/>
              <a:t>, Jason Tackett</a:t>
            </a:r>
            <a:r>
              <a:rPr lang="en-US" sz="2900" baseline="30000" dirty="0"/>
              <a:t>7</a:t>
            </a:r>
            <a:r>
              <a:rPr lang="en-US" sz="2900" dirty="0"/>
              <a:t>, Ellsworth J. Welton</a:t>
            </a:r>
            <a:r>
              <a:rPr lang="en-US" sz="2900" baseline="30000" dirty="0"/>
              <a:t>8</a:t>
            </a:r>
            <a:r>
              <a:rPr lang="en-US" sz="2900" dirty="0"/>
              <a:t>  </a:t>
            </a:r>
          </a:p>
          <a:p>
            <a:pPr hangingPunct="0"/>
            <a:endParaRPr lang="en-US" dirty="0"/>
          </a:p>
          <a:p>
            <a:pPr hangingPunct="0"/>
            <a:r>
              <a:rPr lang="en-US" baseline="30000" dirty="0"/>
              <a:t>1</a:t>
            </a:r>
            <a:r>
              <a:rPr lang="en-US" dirty="0"/>
              <a:t> University of Maryland Baltimore County, GESTAR II, Baltimore, MD, USA, </a:t>
            </a:r>
            <a:br>
              <a:rPr lang="en-US" dirty="0"/>
            </a:br>
            <a:r>
              <a:rPr lang="en-US" dirty="0" err="1"/>
              <a:t>jasper.r.lewis@nasa.gov</a:t>
            </a:r>
            <a:endParaRPr lang="en-US" dirty="0"/>
          </a:p>
          <a:p>
            <a:pPr hangingPunct="0"/>
            <a:r>
              <a:rPr lang="en-US" baseline="30000" dirty="0"/>
              <a:t>2</a:t>
            </a:r>
            <a:r>
              <a:rPr lang="en-US" dirty="0"/>
              <a:t> Naval Research Laboratory, Monterey, CA, USA, </a:t>
            </a:r>
            <a:r>
              <a:rPr lang="en-US" dirty="0" err="1"/>
              <a:t>james.campbell@nrlmry.navy.mil</a:t>
            </a:r>
            <a:r>
              <a:rPr lang="en-US" dirty="0"/>
              <a:t>, </a:t>
            </a:r>
            <a:br>
              <a:rPr lang="en-US" dirty="0"/>
            </a:br>
            <a:r>
              <a:rPr lang="en-US" dirty="0" err="1"/>
              <a:t>erica.dolinar.ctr@nrlmry.navy.mil</a:t>
            </a:r>
            <a:endParaRPr lang="en-US" dirty="0"/>
          </a:p>
          <a:p>
            <a:pPr hangingPunct="0"/>
            <a:r>
              <a:rPr lang="en-US" baseline="30000" dirty="0"/>
              <a:t>3</a:t>
            </a:r>
            <a:r>
              <a:rPr lang="en-US" dirty="0"/>
              <a:t> Italian National Research Council (CNR), IMAA, Tito Scalo (PZ), Italy, </a:t>
            </a:r>
            <a:r>
              <a:rPr lang="en-US" dirty="0" err="1"/>
              <a:t>simone.lolli@cnr.it</a:t>
            </a:r>
            <a:endParaRPr lang="en-US" dirty="0"/>
          </a:p>
          <a:p>
            <a:pPr hangingPunct="0"/>
            <a:r>
              <a:rPr lang="en-US" baseline="30000" dirty="0"/>
              <a:t>4 </a:t>
            </a:r>
            <a:r>
              <a:rPr lang="en-US" dirty="0"/>
              <a:t>Science Systems and Applications Inc., Greenbelt, MD, USA, </a:t>
            </a:r>
            <a:br>
              <a:rPr lang="en-US" dirty="0"/>
            </a:br>
            <a:r>
              <a:rPr lang="en-US" dirty="0" err="1"/>
              <a:t>sebastian.a.stewart@nasa.gov</a:t>
            </a:r>
            <a:r>
              <a:rPr lang="en-US" dirty="0"/>
              <a:t>, </a:t>
            </a:r>
            <a:r>
              <a:rPr lang="en-US" dirty="0" err="1"/>
              <a:t>larry.r.belcher@nasa.gov</a:t>
            </a:r>
            <a:endParaRPr lang="en-US" dirty="0"/>
          </a:p>
          <a:p>
            <a:pPr hangingPunct="0"/>
            <a:r>
              <a:rPr lang="en-US" baseline="30000" dirty="0"/>
              <a:t>5</a:t>
            </a:r>
            <a:r>
              <a:rPr lang="en-US" dirty="0"/>
              <a:t> European Space Agency (ESA/ESTEC), </a:t>
            </a:r>
            <a:r>
              <a:rPr lang="en-US" dirty="0" err="1"/>
              <a:t>Noordwijk</a:t>
            </a:r>
            <a:r>
              <a:rPr lang="en-US" dirty="0"/>
              <a:t>, Netherlands, </a:t>
            </a:r>
            <a:r>
              <a:rPr lang="en-US" dirty="0" err="1"/>
              <a:t>Rob.Koopman@esa.int</a:t>
            </a:r>
            <a:r>
              <a:rPr lang="en-US" dirty="0"/>
              <a:t>, </a:t>
            </a:r>
            <a:r>
              <a:rPr lang="en-US" dirty="0" err="1"/>
              <a:t>Stephanie.Rusli@esa.int</a:t>
            </a:r>
            <a:endParaRPr lang="en-US" dirty="0"/>
          </a:p>
          <a:p>
            <a:pPr hangingPunct="0"/>
            <a:r>
              <a:rPr lang="en-US" baseline="30000" dirty="0"/>
              <a:t>6</a:t>
            </a:r>
            <a:r>
              <a:rPr lang="en-US" dirty="0"/>
              <a:t> </a:t>
            </a:r>
            <a:r>
              <a:rPr lang="en-US" dirty="0" err="1"/>
              <a:t>Universitat</a:t>
            </a:r>
            <a:r>
              <a:rPr lang="en-US" dirty="0"/>
              <a:t> </a:t>
            </a:r>
            <a:r>
              <a:rPr lang="en-US" dirty="0" err="1"/>
              <a:t>Politècnica</a:t>
            </a:r>
            <a:r>
              <a:rPr lang="en-US" dirty="0"/>
              <a:t> de Catalunya, Barcelona, Spain, </a:t>
            </a:r>
            <a:r>
              <a:rPr lang="en-US" dirty="0" err="1"/>
              <a:t>michael.sicard@upc.edu</a:t>
            </a:r>
            <a:endParaRPr lang="en-US" dirty="0"/>
          </a:p>
          <a:p>
            <a:pPr hangingPunct="0"/>
            <a:r>
              <a:rPr lang="en-US" baseline="30000" dirty="0"/>
              <a:t>7</a:t>
            </a:r>
            <a:r>
              <a:rPr lang="en-US" dirty="0"/>
              <a:t> NASA Langley Research Center, Hampton, VA, USA, </a:t>
            </a:r>
            <a:r>
              <a:rPr lang="en-US" dirty="0" err="1"/>
              <a:t>jason.l.tackett@nasa.gov</a:t>
            </a:r>
            <a:endParaRPr lang="en-US" dirty="0"/>
          </a:p>
          <a:p>
            <a:pPr hangingPunct="0"/>
            <a:r>
              <a:rPr lang="en-US" baseline="30000" dirty="0"/>
              <a:t>8</a:t>
            </a:r>
            <a:r>
              <a:rPr lang="en-US" dirty="0"/>
              <a:t> NASA Goddard Space Flight Center, Greenbelt, MD, USA, </a:t>
            </a:r>
            <a:r>
              <a:rPr lang="en-US" dirty="0" err="1"/>
              <a:t>ellsworth.j.welton@nasa.gov</a:t>
            </a:r>
            <a:endParaRPr lang="en-US" dirty="0"/>
          </a:p>
        </p:txBody>
      </p:sp>
    </p:spTree>
    <p:extLst>
      <p:ext uri="{BB962C8B-B14F-4D97-AF65-F5344CB8AC3E}">
        <p14:creationId xmlns:p14="http://schemas.microsoft.com/office/powerpoint/2010/main" val="3397063958"/>
      </p:ext>
    </p:extLst>
  </p:cSld>
  <p:clrMapOvr>
    <a:masterClrMapping/>
  </p:clrMapOvr>
  <mc:AlternateContent xmlns:mc="http://schemas.openxmlformats.org/markup-compatibility/2006">
    <mc:Choice xmlns:p14="http://schemas.microsoft.com/office/powerpoint/2010/main" Requires="p14">
      <p:transition spd="slow" p14:dur="2000" advTm="11978"/>
    </mc:Choice>
    <mc:Fallback>
      <p:transition spd="slow" advTm="1197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descr="A satellite in space&#10;&#10;Description automatically generated with low confidence">
            <a:extLst>
              <a:ext uri="{FF2B5EF4-FFF2-40B4-BE49-F238E27FC236}">
                <a16:creationId xmlns:a16="http://schemas.microsoft.com/office/drawing/2014/main" id="{7D463E7A-32A1-DD93-4840-AFCDBC0FF2BA}"/>
              </a:ext>
            </a:extLst>
          </p:cNvPr>
          <p:cNvPicPr>
            <a:picLocks noChangeAspect="1"/>
          </p:cNvPicPr>
          <p:nvPr/>
        </p:nvPicPr>
        <p:blipFill rotWithShape="1">
          <a:blip r:embed="rId3"/>
          <a:srcRect l="2422"/>
          <a:stretch/>
        </p:blipFill>
        <p:spPr>
          <a:xfrm>
            <a:off x="158579" y="3703594"/>
            <a:ext cx="3922888" cy="3015177"/>
          </a:xfrm>
          <a:prstGeom prst="rect">
            <a:avLst/>
          </a:prstGeom>
        </p:spPr>
      </p:pic>
      <p:sp>
        <p:nvSpPr>
          <p:cNvPr id="4" name="Title 3">
            <a:extLst>
              <a:ext uri="{FF2B5EF4-FFF2-40B4-BE49-F238E27FC236}">
                <a16:creationId xmlns:a16="http://schemas.microsoft.com/office/drawing/2014/main" id="{70CC08F3-DDB8-9630-EE9B-45EEC17F8EDB}"/>
              </a:ext>
            </a:extLst>
          </p:cNvPr>
          <p:cNvSpPr>
            <a:spLocks noGrp="1"/>
          </p:cNvSpPr>
          <p:nvPr>
            <p:ph type="title"/>
          </p:nvPr>
        </p:nvSpPr>
        <p:spPr>
          <a:xfrm>
            <a:off x="158579" y="12424"/>
            <a:ext cx="11874842" cy="1325563"/>
          </a:xfrm>
        </p:spPr>
        <p:txBody>
          <a:bodyPr>
            <a:noAutofit/>
          </a:bodyPr>
          <a:lstStyle/>
          <a:p>
            <a:r>
              <a:rPr lang="en-US" sz="3500" b="1" dirty="0">
                <a:solidFill>
                  <a:schemeClr val="bg1"/>
                </a:solidFill>
              </a:rPr>
              <a:t>Development of Micro Pulse Lidar Network (MPLNET) Level 3 Satellite Validation Products in Advance of the </a:t>
            </a:r>
            <a:r>
              <a:rPr lang="en-US" sz="3500" b="1" dirty="0" err="1">
                <a:solidFill>
                  <a:schemeClr val="bg1"/>
                </a:solidFill>
              </a:rPr>
              <a:t>EarthCARE</a:t>
            </a:r>
            <a:r>
              <a:rPr lang="en-US" sz="3500" b="1" dirty="0">
                <a:solidFill>
                  <a:schemeClr val="bg1"/>
                </a:solidFill>
              </a:rPr>
              <a:t> Mission </a:t>
            </a:r>
            <a:endParaRPr lang="en-US" sz="3500" dirty="0">
              <a:solidFill>
                <a:schemeClr val="bg1"/>
              </a:solidFill>
            </a:endParaRPr>
          </a:p>
        </p:txBody>
      </p:sp>
      <p:sp>
        <p:nvSpPr>
          <p:cNvPr id="6" name="Content Placeholder 4">
            <a:extLst>
              <a:ext uri="{FF2B5EF4-FFF2-40B4-BE49-F238E27FC236}">
                <a16:creationId xmlns:a16="http://schemas.microsoft.com/office/drawing/2014/main" id="{382A841D-5B36-54E6-E55B-494058EDAE45}"/>
              </a:ext>
            </a:extLst>
          </p:cNvPr>
          <p:cNvSpPr txBox="1">
            <a:spLocks/>
          </p:cNvSpPr>
          <p:nvPr/>
        </p:nvSpPr>
        <p:spPr>
          <a:xfrm>
            <a:off x="128823" y="1316966"/>
            <a:ext cx="3984148" cy="5486569"/>
          </a:xfrm>
          <a:prstGeom prst="rect">
            <a:avLst/>
          </a:prstGeom>
          <a:solidFill>
            <a:srgbClr val="000000">
              <a:alpha val="45882"/>
            </a:srgbClr>
          </a:solidFill>
        </p:spPr>
        <p:txBody>
          <a:bodyPr vert="horz" lIns="45720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u="sng" dirty="0" err="1">
                <a:solidFill>
                  <a:schemeClr val="bg1"/>
                </a:solidFill>
              </a:rPr>
              <a:t>EarthCARE</a:t>
            </a:r>
            <a:endParaRPr lang="en-US" sz="3200" u="sng" dirty="0">
              <a:solidFill>
                <a:schemeClr val="bg1"/>
              </a:solidFill>
            </a:endParaRPr>
          </a:p>
          <a:p>
            <a:r>
              <a:rPr lang="en-US" sz="2400" dirty="0">
                <a:solidFill>
                  <a:schemeClr val="bg1"/>
                </a:solidFill>
              </a:rPr>
              <a:t>Satellite (2023 launch)</a:t>
            </a:r>
          </a:p>
          <a:p>
            <a:r>
              <a:rPr lang="en-US" sz="2400" dirty="0">
                <a:solidFill>
                  <a:schemeClr val="bg1"/>
                </a:solidFill>
              </a:rPr>
              <a:t>Wavelength: 355-nm</a:t>
            </a:r>
          </a:p>
          <a:p>
            <a:r>
              <a:rPr lang="en-US" sz="2400" dirty="0">
                <a:solidFill>
                  <a:schemeClr val="bg1"/>
                </a:solidFill>
              </a:rPr>
              <a:t>Pulse energy: 38 </a:t>
            </a:r>
            <a:r>
              <a:rPr lang="en-US" sz="2400" dirty="0" err="1">
                <a:solidFill>
                  <a:schemeClr val="bg1"/>
                </a:solidFill>
              </a:rPr>
              <a:t>mJ</a:t>
            </a:r>
            <a:endParaRPr lang="en-US" sz="2400" dirty="0">
              <a:solidFill>
                <a:schemeClr val="bg1"/>
              </a:solidFill>
            </a:endParaRPr>
          </a:p>
          <a:p>
            <a:r>
              <a:rPr lang="en-US" sz="2400" dirty="0">
                <a:solidFill>
                  <a:schemeClr val="bg1"/>
                </a:solidFill>
              </a:rPr>
              <a:t>Repetition rate: 51 Hz</a:t>
            </a:r>
          </a:p>
          <a:p>
            <a:r>
              <a:rPr lang="en-US" sz="2400" dirty="0">
                <a:solidFill>
                  <a:schemeClr val="bg1"/>
                </a:solidFill>
              </a:rPr>
              <a:t>Telescope: 62 cm</a:t>
            </a:r>
          </a:p>
          <a:p>
            <a:r>
              <a:rPr lang="en-US" sz="2400" dirty="0">
                <a:solidFill>
                  <a:schemeClr val="bg1"/>
                </a:solidFill>
              </a:rPr>
              <a:t>FOV: 65 </a:t>
            </a:r>
            <a:r>
              <a:rPr lang="en-US" sz="2400" dirty="0" err="1">
                <a:solidFill>
                  <a:schemeClr val="bg1"/>
                </a:solidFill>
                <a:latin typeface="Symbol" pitchFamily="2" charset="2"/>
              </a:rPr>
              <a:t>m</a:t>
            </a:r>
            <a:r>
              <a:rPr lang="en-US" sz="2400" dirty="0" err="1">
                <a:solidFill>
                  <a:schemeClr val="bg1"/>
                </a:solidFill>
              </a:rPr>
              <a:t>rad</a:t>
            </a:r>
            <a:endParaRPr lang="en-US" sz="2400" dirty="0">
              <a:solidFill>
                <a:schemeClr val="bg1"/>
              </a:solidFill>
            </a:endParaRPr>
          </a:p>
          <a:p>
            <a:r>
              <a:rPr lang="en-US" sz="2400" dirty="0">
                <a:solidFill>
                  <a:schemeClr val="bg1"/>
                </a:solidFill>
              </a:rPr>
              <a:t>Vertical resolution: </a:t>
            </a:r>
            <a:br>
              <a:rPr lang="en-US" sz="2400" dirty="0">
                <a:solidFill>
                  <a:schemeClr val="bg1"/>
                </a:solidFill>
              </a:rPr>
            </a:br>
            <a:r>
              <a:rPr lang="en-US" sz="2400" dirty="0">
                <a:solidFill>
                  <a:schemeClr val="bg1"/>
                </a:solidFill>
              </a:rPr>
              <a:t>100 m,  below 20 km</a:t>
            </a:r>
          </a:p>
          <a:p>
            <a:r>
              <a:rPr lang="en-US" sz="2400" dirty="0">
                <a:solidFill>
                  <a:schemeClr val="bg1"/>
                </a:solidFill>
              </a:rPr>
              <a:t>Horizontal resolution: </a:t>
            </a:r>
            <a:br>
              <a:rPr lang="en-US" sz="2400" dirty="0">
                <a:solidFill>
                  <a:schemeClr val="bg1"/>
                </a:solidFill>
              </a:rPr>
            </a:br>
            <a:r>
              <a:rPr lang="en-US" sz="2400" dirty="0">
                <a:solidFill>
                  <a:schemeClr val="bg1"/>
                </a:solidFill>
              </a:rPr>
              <a:t>282 m 	</a:t>
            </a:r>
          </a:p>
        </p:txBody>
      </p:sp>
      <p:pic>
        <p:nvPicPr>
          <p:cNvPr id="7" name="Picture 6" descr="A house with trees in the dark sky&#10;&#10;Description automatically generated">
            <a:extLst>
              <a:ext uri="{FF2B5EF4-FFF2-40B4-BE49-F238E27FC236}">
                <a16:creationId xmlns:a16="http://schemas.microsoft.com/office/drawing/2014/main" id="{0BB2BF30-B608-7576-D76A-147EDFB2DBB1}"/>
              </a:ext>
            </a:extLst>
          </p:cNvPr>
          <p:cNvPicPr>
            <a:picLocks noChangeAspect="1"/>
          </p:cNvPicPr>
          <p:nvPr/>
        </p:nvPicPr>
        <p:blipFill rotWithShape="1">
          <a:blip r:embed="rId4"/>
          <a:srcRect l="3928" t="26329" r="50959" b="7255"/>
          <a:stretch/>
        </p:blipFill>
        <p:spPr>
          <a:xfrm>
            <a:off x="4300533" y="3611752"/>
            <a:ext cx="3529674" cy="3198861"/>
          </a:xfrm>
          <a:prstGeom prst="rect">
            <a:avLst/>
          </a:prstGeom>
        </p:spPr>
      </p:pic>
      <p:sp>
        <p:nvSpPr>
          <p:cNvPr id="9" name="Content Placeholder 4">
            <a:extLst>
              <a:ext uri="{FF2B5EF4-FFF2-40B4-BE49-F238E27FC236}">
                <a16:creationId xmlns:a16="http://schemas.microsoft.com/office/drawing/2014/main" id="{C81B764D-1D76-BB4B-FFB7-FB09026E7112}"/>
              </a:ext>
            </a:extLst>
          </p:cNvPr>
          <p:cNvSpPr txBox="1">
            <a:spLocks/>
          </p:cNvSpPr>
          <p:nvPr/>
        </p:nvSpPr>
        <p:spPr>
          <a:xfrm>
            <a:off x="4134017" y="1316965"/>
            <a:ext cx="3984148" cy="5486569"/>
          </a:xfrm>
          <a:prstGeom prst="rect">
            <a:avLst/>
          </a:prstGeom>
          <a:solidFill>
            <a:srgbClr val="000000">
              <a:alpha val="45882"/>
            </a:srgbClr>
          </a:solidFill>
        </p:spPr>
        <p:txBody>
          <a:bodyPr vert="horz" lIns="45720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u="sng" dirty="0">
                <a:solidFill>
                  <a:schemeClr val="bg1"/>
                </a:solidFill>
              </a:rPr>
              <a:t>MPLNET</a:t>
            </a:r>
          </a:p>
          <a:p>
            <a:r>
              <a:rPr lang="en-US" sz="2400" dirty="0">
                <a:solidFill>
                  <a:schemeClr val="bg1"/>
                </a:solidFill>
              </a:rPr>
              <a:t>Surface-based network</a:t>
            </a:r>
          </a:p>
          <a:p>
            <a:r>
              <a:rPr lang="en-US" sz="2400" dirty="0">
                <a:solidFill>
                  <a:schemeClr val="bg1"/>
                </a:solidFill>
              </a:rPr>
              <a:t>Wavelength: 532-nm</a:t>
            </a:r>
          </a:p>
          <a:p>
            <a:r>
              <a:rPr lang="en-US" sz="2400" dirty="0">
                <a:solidFill>
                  <a:schemeClr val="bg1"/>
                </a:solidFill>
              </a:rPr>
              <a:t>Pulse energy: 6 – 8 </a:t>
            </a:r>
            <a:r>
              <a:rPr lang="en-US" sz="2400" dirty="0" err="1">
                <a:solidFill>
                  <a:schemeClr val="bg1"/>
                </a:solidFill>
                <a:latin typeface="Symbol" pitchFamily="2" charset="2"/>
              </a:rPr>
              <a:t>m</a:t>
            </a:r>
            <a:r>
              <a:rPr lang="en-US" sz="2400" dirty="0" err="1">
                <a:solidFill>
                  <a:schemeClr val="bg1"/>
                </a:solidFill>
              </a:rPr>
              <a:t>J</a:t>
            </a:r>
            <a:endParaRPr lang="en-US" sz="2400" dirty="0">
              <a:solidFill>
                <a:schemeClr val="bg1"/>
              </a:solidFill>
            </a:endParaRPr>
          </a:p>
          <a:p>
            <a:r>
              <a:rPr lang="en-US" sz="2400" dirty="0">
                <a:solidFill>
                  <a:schemeClr val="bg1"/>
                </a:solidFill>
              </a:rPr>
              <a:t>Repetition rate: 2500 Hz </a:t>
            </a:r>
          </a:p>
          <a:p>
            <a:r>
              <a:rPr lang="en-US" sz="2400" dirty="0">
                <a:solidFill>
                  <a:schemeClr val="bg1"/>
                </a:solidFill>
              </a:rPr>
              <a:t>Telescope: 18 cm</a:t>
            </a:r>
          </a:p>
          <a:p>
            <a:r>
              <a:rPr lang="en-US" sz="2400" dirty="0">
                <a:solidFill>
                  <a:schemeClr val="bg1"/>
                </a:solidFill>
              </a:rPr>
              <a:t>FOV: 100 </a:t>
            </a:r>
            <a:r>
              <a:rPr lang="en-US" sz="2400" dirty="0" err="1">
                <a:solidFill>
                  <a:schemeClr val="bg1"/>
                </a:solidFill>
                <a:latin typeface="Symbol" pitchFamily="2" charset="2"/>
              </a:rPr>
              <a:t>m</a:t>
            </a:r>
            <a:r>
              <a:rPr lang="en-US" sz="2400" dirty="0" err="1">
                <a:solidFill>
                  <a:schemeClr val="bg1"/>
                </a:solidFill>
              </a:rPr>
              <a:t>rad</a:t>
            </a:r>
            <a:endParaRPr lang="en-US" sz="2400" dirty="0">
              <a:solidFill>
                <a:schemeClr val="bg1"/>
              </a:solidFill>
            </a:endParaRPr>
          </a:p>
          <a:p>
            <a:r>
              <a:rPr lang="en-US" sz="2400" dirty="0">
                <a:solidFill>
                  <a:schemeClr val="bg1"/>
                </a:solidFill>
              </a:rPr>
              <a:t>Vertical resolution: 75 m</a:t>
            </a:r>
          </a:p>
          <a:p>
            <a:r>
              <a:rPr lang="en-US" sz="2400" dirty="0">
                <a:solidFill>
                  <a:schemeClr val="bg1"/>
                </a:solidFill>
              </a:rPr>
              <a:t>Continuous, 24/7 observations </a:t>
            </a:r>
          </a:p>
        </p:txBody>
      </p:sp>
      <p:pic>
        <p:nvPicPr>
          <p:cNvPr id="8" name="Picture 7" descr="A satellite in space&#10;&#10;Description automatically generated with low confidence">
            <a:extLst>
              <a:ext uri="{FF2B5EF4-FFF2-40B4-BE49-F238E27FC236}">
                <a16:creationId xmlns:a16="http://schemas.microsoft.com/office/drawing/2014/main" id="{2E8C6B64-DB11-AA6A-7D01-F712A7FD458A}"/>
              </a:ext>
            </a:extLst>
          </p:cNvPr>
          <p:cNvPicPr>
            <a:picLocks noChangeAspect="1"/>
          </p:cNvPicPr>
          <p:nvPr/>
        </p:nvPicPr>
        <p:blipFill rotWithShape="1">
          <a:blip r:embed="rId5"/>
          <a:srcRect r="2811"/>
          <a:stretch/>
        </p:blipFill>
        <p:spPr>
          <a:xfrm>
            <a:off x="8187229" y="3628197"/>
            <a:ext cx="3846192" cy="3165970"/>
          </a:xfrm>
          <a:prstGeom prst="rect">
            <a:avLst/>
          </a:prstGeom>
        </p:spPr>
      </p:pic>
      <p:sp>
        <p:nvSpPr>
          <p:cNvPr id="10" name="Content Placeholder 4">
            <a:extLst>
              <a:ext uri="{FF2B5EF4-FFF2-40B4-BE49-F238E27FC236}">
                <a16:creationId xmlns:a16="http://schemas.microsoft.com/office/drawing/2014/main" id="{B6E8CD82-968F-B73A-BB6C-564C4163DE1B}"/>
              </a:ext>
            </a:extLst>
          </p:cNvPr>
          <p:cNvSpPr txBox="1">
            <a:spLocks/>
          </p:cNvSpPr>
          <p:nvPr/>
        </p:nvSpPr>
        <p:spPr>
          <a:xfrm>
            <a:off x="8139211" y="1316965"/>
            <a:ext cx="3984148" cy="5486569"/>
          </a:xfrm>
          <a:prstGeom prst="rect">
            <a:avLst/>
          </a:prstGeom>
          <a:solidFill>
            <a:srgbClr val="000000">
              <a:alpha val="45882"/>
            </a:srgbClr>
          </a:solidFill>
        </p:spPr>
        <p:txBody>
          <a:bodyPr vert="horz" lIns="45720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u="sng" dirty="0">
                <a:solidFill>
                  <a:schemeClr val="bg1"/>
                </a:solidFill>
              </a:rPr>
              <a:t>CALIPSO</a:t>
            </a:r>
          </a:p>
          <a:p>
            <a:r>
              <a:rPr lang="en-US" sz="2400" dirty="0">
                <a:solidFill>
                  <a:schemeClr val="bg1"/>
                </a:solidFill>
              </a:rPr>
              <a:t>Satellite</a:t>
            </a:r>
          </a:p>
          <a:p>
            <a:r>
              <a:rPr lang="en-US" sz="2400" dirty="0">
                <a:solidFill>
                  <a:schemeClr val="bg1"/>
                </a:solidFill>
              </a:rPr>
              <a:t>Wavelengths: 532-nm, 1064-nm</a:t>
            </a:r>
          </a:p>
          <a:p>
            <a:r>
              <a:rPr lang="en-US" sz="2400" dirty="0">
                <a:solidFill>
                  <a:schemeClr val="bg1"/>
                </a:solidFill>
              </a:rPr>
              <a:t>Pulse energy: 110 </a:t>
            </a:r>
            <a:r>
              <a:rPr lang="en-US" sz="2400" dirty="0" err="1">
                <a:solidFill>
                  <a:schemeClr val="bg1"/>
                </a:solidFill>
              </a:rPr>
              <a:t>mJ</a:t>
            </a:r>
            <a:endParaRPr lang="en-US" sz="2400" dirty="0">
              <a:solidFill>
                <a:schemeClr val="bg1"/>
              </a:solidFill>
            </a:endParaRPr>
          </a:p>
          <a:p>
            <a:r>
              <a:rPr lang="en-US" sz="2400" dirty="0">
                <a:solidFill>
                  <a:schemeClr val="bg1"/>
                </a:solidFill>
              </a:rPr>
              <a:t>Repetition rate: 20.25 Hz </a:t>
            </a:r>
          </a:p>
          <a:p>
            <a:r>
              <a:rPr lang="en-US" sz="2400" dirty="0">
                <a:solidFill>
                  <a:schemeClr val="bg1"/>
                </a:solidFill>
              </a:rPr>
              <a:t>Telescope: 100 cm</a:t>
            </a:r>
          </a:p>
          <a:p>
            <a:r>
              <a:rPr lang="en-US" sz="2400" dirty="0">
                <a:solidFill>
                  <a:schemeClr val="bg1"/>
                </a:solidFill>
              </a:rPr>
              <a:t>FOV: 130 </a:t>
            </a:r>
            <a:r>
              <a:rPr lang="en-US" sz="2400" dirty="0" err="1">
                <a:solidFill>
                  <a:schemeClr val="bg1"/>
                </a:solidFill>
                <a:latin typeface="Symbol" pitchFamily="2" charset="2"/>
              </a:rPr>
              <a:t>m</a:t>
            </a:r>
            <a:r>
              <a:rPr lang="en-US" sz="2400" dirty="0" err="1">
                <a:solidFill>
                  <a:schemeClr val="bg1"/>
                </a:solidFill>
              </a:rPr>
              <a:t>rad</a:t>
            </a:r>
            <a:endParaRPr lang="en-US" sz="2400" dirty="0">
              <a:solidFill>
                <a:schemeClr val="bg1"/>
              </a:solidFill>
            </a:endParaRPr>
          </a:p>
          <a:p>
            <a:r>
              <a:rPr lang="en-US" sz="2400" dirty="0">
                <a:solidFill>
                  <a:schemeClr val="bg1"/>
                </a:solidFill>
              </a:rPr>
              <a:t>Vertical resolution: </a:t>
            </a:r>
            <a:br>
              <a:rPr lang="en-US" sz="2400" dirty="0">
                <a:solidFill>
                  <a:schemeClr val="bg1"/>
                </a:solidFill>
              </a:rPr>
            </a:br>
            <a:r>
              <a:rPr lang="en-US" sz="2400" dirty="0">
                <a:solidFill>
                  <a:schemeClr val="bg1"/>
                </a:solidFill>
              </a:rPr>
              <a:t>60 m, 8.2 to 20.2 km </a:t>
            </a:r>
            <a:br>
              <a:rPr lang="en-US" sz="2400" dirty="0">
                <a:solidFill>
                  <a:schemeClr val="bg1"/>
                </a:solidFill>
              </a:rPr>
            </a:br>
            <a:r>
              <a:rPr lang="en-US" sz="2400" dirty="0">
                <a:solidFill>
                  <a:schemeClr val="bg1"/>
                </a:solidFill>
              </a:rPr>
              <a:t>30 m, below 8.2 km</a:t>
            </a:r>
          </a:p>
          <a:p>
            <a:r>
              <a:rPr lang="en-US" sz="2400" dirty="0">
                <a:solidFill>
                  <a:schemeClr val="bg1"/>
                </a:solidFill>
              </a:rPr>
              <a:t>Horizontal resolution: </a:t>
            </a:r>
            <a:br>
              <a:rPr lang="en-US" sz="2400" dirty="0">
                <a:solidFill>
                  <a:schemeClr val="bg1"/>
                </a:solidFill>
              </a:rPr>
            </a:br>
            <a:r>
              <a:rPr lang="en-US" sz="2400" dirty="0">
                <a:solidFill>
                  <a:schemeClr val="bg1"/>
                </a:solidFill>
              </a:rPr>
              <a:t>333 m </a:t>
            </a:r>
          </a:p>
        </p:txBody>
      </p:sp>
    </p:spTree>
    <p:custDataLst>
      <p:tags r:id="rId1"/>
    </p:custDataLst>
    <p:extLst>
      <p:ext uri="{BB962C8B-B14F-4D97-AF65-F5344CB8AC3E}">
        <p14:creationId xmlns:p14="http://schemas.microsoft.com/office/powerpoint/2010/main" val="1845051346"/>
      </p:ext>
    </p:extLst>
  </p:cSld>
  <p:clrMapOvr>
    <a:masterClrMapping/>
  </p:clrMapOvr>
  <mc:AlternateContent xmlns:mc="http://schemas.openxmlformats.org/markup-compatibility/2006">
    <mc:Choice xmlns:p14="http://schemas.microsoft.com/office/powerpoint/2010/main" Requires="p14">
      <p:transition spd="slow" p14:dur="2000" advTm="3178"/>
    </mc:Choice>
    <mc:Fallback>
      <p:transition spd="slow" advTm="31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0AA0F-0022-0DBC-F6BB-C38E5F1F0A41}"/>
              </a:ext>
            </a:extLst>
          </p:cNvPr>
          <p:cNvSpPr>
            <a:spLocks noGrp="1"/>
          </p:cNvSpPr>
          <p:nvPr>
            <p:ph type="title"/>
          </p:nvPr>
        </p:nvSpPr>
        <p:spPr>
          <a:xfrm>
            <a:off x="98498" y="112824"/>
            <a:ext cx="7749920" cy="1325563"/>
          </a:xfrm>
        </p:spPr>
        <p:txBody>
          <a:bodyPr>
            <a:normAutofit/>
          </a:bodyPr>
          <a:lstStyle/>
          <a:p>
            <a:r>
              <a:rPr lang="en-US" sz="4200" dirty="0"/>
              <a:t>We Utilize Two Validation Products </a:t>
            </a:r>
          </a:p>
        </p:txBody>
      </p:sp>
      <p:sp>
        <p:nvSpPr>
          <p:cNvPr id="3" name="Content Placeholder 2">
            <a:extLst>
              <a:ext uri="{FF2B5EF4-FFF2-40B4-BE49-F238E27FC236}">
                <a16:creationId xmlns:a16="http://schemas.microsoft.com/office/drawing/2014/main" id="{5AE37365-3E7D-9AB9-7C4C-028F4AD76E0F}"/>
              </a:ext>
            </a:extLst>
          </p:cNvPr>
          <p:cNvSpPr>
            <a:spLocks noGrp="1"/>
          </p:cNvSpPr>
          <p:nvPr>
            <p:ph idx="1"/>
          </p:nvPr>
        </p:nvSpPr>
        <p:spPr>
          <a:xfrm>
            <a:off x="213757" y="1267786"/>
            <a:ext cx="7228474" cy="5142015"/>
          </a:xfrm>
        </p:spPr>
        <p:txBody>
          <a:bodyPr>
            <a:normAutofit fontScale="92500" lnSpcReduction="10000"/>
          </a:bodyPr>
          <a:lstStyle/>
          <a:p>
            <a:pPr algn="just"/>
            <a:r>
              <a:rPr lang="en-US" dirty="0"/>
              <a:t>Level 3 (L3) MPLNET Products</a:t>
            </a:r>
          </a:p>
          <a:p>
            <a:pPr lvl="1" algn="just"/>
            <a:r>
              <a:rPr lang="en-US" sz="2600" dirty="0"/>
              <a:t>Full 24-hour diurnal cycle</a:t>
            </a:r>
          </a:p>
          <a:p>
            <a:pPr lvl="1" algn="just"/>
            <a:r>
              <a:rPr lang="en-US" sz="2600" dirty="0"/>
              <a:t>Derived from hourly means of the quality screened L2 (L15) products</a:t>
            </a:r>
          </a:p>
          <a:p>
            <a:pPr algn="just"/>
            <a:r>
              <a:rPr lang="en-US" dirty="0"/>
              <a:t>Level 3 Satellite Validation Products</a:t>
            </a:r>
          </a:p>
          <a:p>
            <a:pPr lvl="1" algn="just"/>
            <a:r>
              <a:rPr lang="en-US" sz="2600" dirty="0"/>
              <a:t>Same process as L3 but constrained to satellite overpass times (e.g. L3-CAL for CALIPSO)</a:t>
            </a:r>
          </a:p>
          <a:p>
            <a:pPr lvl="1" algn="just"/>
            <a:r>
              <a:rPr lang="en-US" sz="2600" dirty="0"/>
              <a:t>Within ±2 hours and 200 km of MPLNET site</a:t>
            </a:r>
          </a:p>
          <a:p>
            <a:pPr algn="just"/>
            <a:r>
              <a:rPr lang="en-US" dirty="0"/>
              <a:t>Figures show NRB and observed minutes for GSFC site (Greenbelt, MD) 2019 – 2021</a:t>
            </a:r>
          </a:p>
          <a:p>
            <a:pPr lvl="1" algn="just"/>
            <a:r>
              <a:rPr lang="en-US" sz="2600" dirty="0"/>
              <a:t>L3: 34 months (1016 days)</a:t>
            </a:r>
          </a:p>
          <a:p>
            <a:pPr lvl="1" algn="just"/>
            <a:r>
              <a:rPr lang="en-US" sz="2600" dirty="0"/>
              <a:t>L3-CAL: 34 months (228 days)</a:t>
            </a:r>
          </a:p>
          <a:p>
            <a:pPr lvl="1" algn="just"/>
            <a:r>
              <a:rPr lang="en-US" sz="2600" dirty="0"/>
              <a:t>Vertical dashed lines indicate mean CALIPSO overpass times   </a:t>
            </a:r>
          </a:p>
        </p:txBody>
      </p:sp>
      <p:grpSp>
        <p:nvGrpSpPr>
          <p:cNvPr id="6" name="Group 5">
            <a:extLst>
              <a:ext uri="{FF2B5EF4-FFF2-40B4-BE49-F238E27FC236}">
                <a16:creationId xmlns:a16="http://schemas.microsoft.com/office/drawing/2014/main" id="{F47610C8-D5B8-7A5A-E576-EDE4D0D106B0}"/>
              </a:ext>
            </a:extLst>
          </p:cNvPr>
          <p:cNvGrpSpPr/>
          <p:nvPr/>
        </p:nvGrpSpPr>
        <p:grpSpPr>
          <a:xfrm>
            <a:off x="7589991" y="71960"/>
            <a:ext cx="4546589" cy="6783478"/>
            <a:chOff x="7589991" y="71960"/>
            <a:chExt cx="4546589" cy="6783478"/>
          </a:xfrm>
        </p:grpSpPr>
        <p:sp>
          <p:nvSpPr>
            <p:cNvPr id="4" name="TextBox 3">
              <a:extLst>
                <a:ext uri="{FF2B5EF4-FFF2-40B4-BE49-F238E27FC236}">
                  <a16:creationId xmlns:a16="http://schemas.microsoft.com/office/drawing/2014/main" id="{80D259B8-7755-8DA1-027A-332AB667D6A1}"/>
                </a:ext>
              </a:extLst>
            </p:cNvPr>
            <p:cNvSpPr txBox="1"/>
            <p:nvPr/>
          </p:nvSpPr>
          <p:spPr>
            <a:xfrm>
              <a:off x="8143875" y="1971162"/>
              <a:ext cx="723900" cy="307777"/>
            </a:xfrm>
            <a:prstGeom prst="rect">
              <a:avLst/>
            </a:prstGeom>
            <a:noFill/>
          </p:spPr>
          <p:txBody>
            <a:bodyPr wrap="square" rtlCol="0">
              <a:spAutoFit/>
            </a:bodyPr>
            <a:lstStyle/>
            <a:p>
              <a:pPr algn="ctr"/>
              <a:r>
                <a:rPr lang="en-US" sz="1400" dirty="0"/>
                <a:t>L3 NRB</a:t>
              </a:r>
            </a:p>
          </p:txBody>
        </p:sp>
        <p:pic>
          <p:nvPicPr>
            <p:cNvPr id="11" name="Picture 10">
              <a:extLst>
                <a:ext uri="{FF2B5EF4-FFF2-40B4-BE49-F238E27FC236}">
                  <a16:creationId xmlns:a16="http://schemas.microsoft.com/office/drawing/2014/main" id="{E9DCBCD8-CE86-766A-F283-55CA588D8823}"/>
                </a:ext>
              </a:extLst>
            </p:cNvPr>
            <p:cNvPicPr>
              <a:picLocks noChangeAspect="1"/>
            </p:cNvPicPr>
            <p:nvPr/>
          </p:nvPicPr>
          <p:blipFill rotWithShape="1">
            <a:blip r:embed="rId3"/>
            <a:srcRect t="5735" b="3006"/>
            <a:stretch/>
          </p:blipFill>
          <p:spPr>
            <a:xfrm>
              <a:off x="7589991" y="71960"/>
              <a:ext cx="4541423" cy="2072233"/>
            </a:xfrm>
            <a:prstGeom prst="rect">
              <a:avLst/>
            </a:prstGeom>
          </p:spPr>
        </p:pic>
        <p:sp>
          <p:nvSpPr>
            <p:cNvPr id="14" name="Rectangle 13">
              <a:extLst>
                <a:ext uri="{FF2B5EF4-FFF2-40B4-BE49-F238E27FC236}">
                  <a16:creationId xmlns:a16="http://schemas.microsoft.com/office/drawing/2014/main" id="{5B12C91C-3F03-402B-CC64-FA2BEFF7355F}"/>
                </a:ext>
              </a:extLst>
            </p:cNvPr>
            <p:cNvSpPr/>
            <p:nvPr/>
          </p:nvSpPr>
          <p:spPr>
            <a:xfrm>
              <a:off x="7905750" y="1910463"/>
              <a:ext cx="3750270" cy="111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5821BD2-09DF-33D9-FFFB-6883462E911D}"/>
                </a:ext>
              </a:extLst>
            </p:cNvPr>
            <p:cNvPicPr>
              <a:picLocks noChangeAspect="1"/>
            </p:cNvPicPr>
            <p:nvPr/>
          </p:nvPicPr>
          <p:blipFill rotWithShape="1">
            <a:blip r:embed="rId4"/>
            <a:srcRect t="2822" r="13760"/>
            <a:stretch/>
          </p:blipFill>
          <p:spPr>
            <a:xfrm>
              <a:off x="7590721" y="1881116"/>
              <a:ext cx="3920343" cy="1656604"/>
            </a:xfrm>
            <a:prstGeom prst="rect">
              <a:avLst/>
            </a:prstGeom>
          </p:spPr>
        </p:pic>
        <p:sp>
          <p:nvSpPr>
            <p:cNvPr id="15" name="Rectangle 14">
              <a:extLst>
                <a:ext uri="{FF2B5EF4-FFF2-40B4-BE49-F238E27FC236}">
                  <a16:creationId xmlns:a16="http://schemas.microsoft.com/office/drawing/2014/main" id="{8CDC7127-AF83-9BAB-DF5C-9FD3A100A036}"/>
                </a:ext>
              </a:extLst>
            </p:cNvPr>
            <p:cNvSpPr/>
            <p:nvPr/>
          </p:nvSpPr>
          <p:spPr>
            <a:xfrm>
              <a:off x="7905750" y="3322419"/>
              <a:ext cx="3664444" cy="156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AC8E17E-FCBB-18D4-9BCE-E28C5525FD5A}"/>
                </a:ext>
              </a:extLst>
            </p:cNvPr>
            <p:cNvPicPr>
              <a:picLocks noChangeAspect="1"/>
            </p:cNvPicPr>
            <p:nvPr/>
          </p:nvPicPr>
          <p:blipFill rotWithShape="1">
            <a:blip r:embed="rId5"/>
            <a:srcRect t="5577" b="3006"/>
            <a:stretch/>
          </p:blipFill>
          <p:spPr>
            <a:xfrm>
              <a:off x="7595158" y="3331259"/>
              <a:ext cx="4541422" cy="2075822"/>
            </a:xfrm>
            <a:prstGeom prst="rect">
              <a:avLst/>
            </a:prstGeom>
          </p:spPr>
        </p:pic>
        <p:sp>
          <p:nvSpPr>
            <p:cNvPr id="16" name="Rectangle 15">
              <a:extLst>
                <a:ext uri="{FF2B5EF4-FFF2-40B4-BE49-F238E27FC236}">
                  <a16:creationId xmlns:a16="http://schemas.microsoft.com/office/drawing/2014/main" id="{CAB9F8B5-7A14-EF0B-3C6B-C6408822DEAA}"/>
                </a:ext>
              </a:extLst>
            </p:cNvPr>
            <p:cNvSpPr/>
            <p:nvPr/>
          </p:nvSpPr>
          <p:spPr>
            <a:xfrm>
              <a:off x="7797691" y="5153414"/>
              <a:ext cx="3773260" cy="14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B6D8962-A8FB-7D94-C2BA-DF27498E2F70}"/>
                </a:ext>
              </a:extLst>
            </p:cNvPr>
            <p:cNvPicPr>
              <a:picLocks noChangeAspect="1"/>
            </p:cNvPicPr>
            <p:nvPr/>
          </p:nvPicPr>
          <p:blipFill rotWithShape="1">
            <a:blip r:embed="rId6"/>
            <a:srcRect t="3861" r="11508"/>
            <a:stretch/>
          </p:blipFill>
          <p:spPr>
            <a:xfrm>
              <a:off x="7608193" y="5142570"/>
              <a:ext cx="4022741" cy="1638867"/>
            </a:xfrm>
            <a:prstGeom prst="rect">
              <a:avLst/>
            </a:prstGeom>
          </p:spPr>
        </p:pic>
        <p:sp>
          <p:nvSpPr>
            <p:cNvPr id="17" name="TextBox 16">
              <a:extLst>
                <a:ext uri="{FF2B5EF4-FFF2-40B4-BE49-F238E27FC236}">
                  <a16:creationId xmlns:a16="http://schemas.microsoft.com/office/drawing/2014/main" id="{2C3081A7-5C79-D074-32FB-A54F98E6512D}"/>
                </a:ext>
              </a:extLst>
            </p:cNvPr>
            <p:cNvSpPr txBox="1"/>
            <p:nvPr/>
          </p:nvSpPr>
          <p:spPr>
            <a:xfrm>
              <a:off x="8115300" y="81392"/>
              <a:ext cx="723900" cy="307777"/>
            </a:xfrm>
            <a:prstGeom prst="rect">
              <a:avLst/>
            </a:prstGeom>
            <a:noFill/>
          </p:spPr>
          <p:txBody>
            <a:bodyPr wrap="square" rtlCol="0">
              <a:spAutoFit/>
            </a:bodyPr>
            <a:lstStyle/>
            <a:p>
              <a:pPr algn="ctr"/>
              <a:r>
                <a:rPr lang="en-US" sz="1400" dirty="0">
                  <a:solidFill>
                    <a:schemeClr val="bg1"/>
                  </a:solidFill>
                </a:rPr>
                <a:t>L3 NRB</a:t>
              </a:r>
            </a:p>
          </p:txBody>
        </p:sp>
        <p:sp>
          <p:nvSpPr>
            <p:cNvPr id="18" name="TextBox 17">
              <a:extLst>
                <a:ext uri="{FF2B5EF4-FFF2-40B4-BE49-F238E27FC236}">
                  <a16:creationId xmlns:a16="http://schemas.microsoft.com/office/drawing/2014/main" id="{4D703094-D327-B745-46DB-4C39CDE23A19}"/>
                </a:ext>
              </a:extLst>
            </p:cNvPr>
            <p:cNvSpPr txBox="1"/>
            <p:nvPr/>
          </p:nvSpPr>
          <p:spPr>
            <a:xfrm>
              <a:off x="9613695" y="6624606"/>
              <a:ext cx="375424" cy="230832"/>
            </a:xfrm>
            <a:prstGeom prst="rect">
              <a:avLst/>
            </a:prstGeom>
            <a:noFill/>
          </p:spPr>
          <p:txBody>
            <a:bodyPr wrap="none" rtlCol="0">
              <a:spAutoFit/>
            </a:bodyPr>
            <a:lstStyle/>
            <a:p>
              <a:r>
                <a:rPr lang="en-US" sz="900" dirty="0"/>
                <a:t>UTC</a:t>
              </a:r>
            </a:p>
          </p:txBody>
        </p:sp>
        <p:sp>
          <p:nvSpPr>
            <p:cNvPr id="19" name="TextBox 18">
              <a:extLst>
                <a:ext uri="{FF2B5EF4-FFF2-40B4-BE49-F238E27FC236}">
                  <a16:creationId xmlns:a16="http://schemas.microsoft.com/office/drawing/2014/main" id="{EB955015-AB90-7E10-890C-B6DC4AFBDF55}"/>
                </a:ext>
              </a:extLst>
            </p:cNvPr>
            <p:cNvSpPr txBox="1"/>
            <p:nvPr/>
          </p:nvSpPr>
          <p:spPr>
            <a:xfrm>
              <a:off x="8048177" y="5183339"/>
              <a:ext cx="1106451" cy="307777"/>
            </a:xfrm>
            <a:prstGeom prst="rect">
              <a:avLst/>
            </a:prstGeom>
            <a:noFill/>
          </p:spPr>
          <p:txBody>
            <a:bodyPr wrap="square" rtlCol="0">
              <a:spAutoFit/>
            </a:bodyPr>
            <a:lstStyle/>
            <a:p>
              <a:pPr algn="ctr"/>
              <a:r>
                <a:rPr lang="en-US" sz="1400" dirty="0"/>
                <a:t>L3-CAL NRB</a:t>
              </a:r>
            </a:p>
          </p:txBody>
        </p:sp>
        <p:sp>
          <p:nvSpPr>
            <p:cNvPr id="20" name="TextBox 19">
              <a:extLst>
                <a:ext uri="{FF2B5EF4-FFF2-40B4-BE49-F238E27FC236}">
                  <a16:creationId xmlns:a16="http://schemas.microsoft.com/office/drawing/2014/main" id="{9A3BD100-A270-0504-43A6-4A982E815F0B}"/>
                </a:ext>
              </a:extLst>
            </p:cNvPr>
            <p:cNvSpPr txBox="1"/>
            <p:nvPr/>
          </p:nvSpPr>
          <p:spPr>
            <a:xfrm>
              <a:off x="8048176" y="3352590"/>
              <a:ext cx="1106451" cy="307777"/>
            </a:xfrm>
            <a:prstGeom prst="rect">
              <a:avLst/>
            </a:prstGeom>
            <a:noFill/>
          </p:spPr>
          <p:txBody>
            <a:bodyPr wrap="square" rtlCol="0">
              <a:spAutoFit/>
            </a:bodyPr>
            <a:lstStyle/>
            <a:p>
              <a:pPr algn="ctr"/>
              <a:r>
                <a:rPr lang="en-US" sz="1400" dirty="0">
                  <a:solidFill>
                    <a:schemeClr val="bg1"/>
                  </a:solidFill>
                </a:rPr>
                <a:t>L3-CAL NRB</a:t>
              </a:r>
            </a:p>
          </p:txBody>
        </p:sp>
      </p:grpSp>
      <p:sp>
        <p:nvSpPr>
          <p:cNvPr id="5" name="TextBox 4">
            <a:extLst>
              <a:ext uri="{FF2B5EF4-FFF2-40B4-BE49-F238E27FC236}">
                <a16:creationId xmlns:a16="http://schemas.microsoft.com/office/drawing/2014/main" id="{ED39A0DF-E62A-0C7D-E907-5F92EBD006A7}"/>
              </a:ext>
            </a:extLst>
          </p:cNvPr>
          <p:cNvSpPr txBox="1"/>
          <p:nvPr/>
        </p:nvSpPr>
        <p:spPr>
          <a:xfrm>
            <a:off x="8803575" y="3634084"/>
            <a:ext cx="774251" cy="338554"/>
          </a:xfrm>
          <a:prstGeom prst="rect">
            <a:avLst/>
          </a:prstGeom>
          <a:noFill/>
        </p:spPr>
        <p:txBody>
          <a:bodyPr wrap="none" rtlCol="0">
            <a:spAutoFit/>
          </a:bodyPr>
          <a:lstStyle/>
          <a:p>
            <a:r>
              <a:rPr lang="en-US" sz="1600" b="1" dirty="0">
                <a:solidFill>
                  <a:srgbClr val="FFC000"/>
                </a:solidFill>
              </a:rPr>
              <a:t>(Night)</a:t>
            </a:r>
          </a:p>
        </p:txBody>
      </p:sp>
      <p:sp>
        <p:nvSpPr>
          <p:cNvPr id="21" name="TextBox 20">
            <a:extLst>
              <a:ext uri="{FF2B5EF4-FFF2-40B4-BE49-F238E27FC236}">
                <a16:creationId xmlns:a16="http://schemas.microsoft.com/office/drawing/2014/main" id="{F35D427E-2C92-F977-2A96-1342DB75E660}"/>
              </a:ext>
            </a:extLst>
          </p:cNvPr>
          <p:cNvSpPr txBox="1"/>
          <p:nvPr/>
        </p:nvSpPr>
        <p:spPr>
          <a:xfrm>
            <a:off x="10452265" y="3634084"/>
            <a:ext cx="637803" cy="338554"/>
          </a:xfrm>
          <a:prstGeom prst="rect">
            <a:avLst/>
          </a:prstGeom>
          <a:noFill/>
        </p:spPr>
        <p:txBody>
          <a:bodyPr wrap="none" rtlCol="0">
            <a:spAutoFit/>
          </a:bodyPr>
          <a:lstStyle/>
          <a:p>
            <a:r>
              <a:rPr lang="en-US" sz="1600" b="1" dirty="0">
                <a:solidFill>
                  <a:srgbClr val="FFC000"/>
                </a:solidFill>
              </a:rPr>
              <a:t>(Day)</a:t>
            </a:r>
          </a:p>
        </p:txBody>
      </p:sp>
      <p:cxnSp>
        <p:nvCxnSpPr>
          <p:cNvPr id="8" name="Straight Arrow Connector 7">
            <a:extLst>
              <a:ext uri="{FF2B5EF4-FFF2-40B4-BE49-F238E27FC236}">
                <a16:creationId xmlns:a16="http://schemas.microsoft.com/office/drawing/2014/main" id="{A455116F-528E-08E0-0E81-79733AF03139}"/>
              </a:ext>
            </a:extLst>
          </p:cNvPr>
          <p:cNvCxnSpPr/>
          <p:nvPr/>
        </p:nvCxnSpPr>
        <p:spPr>
          <a:xfrm>
            <a:off x="10790025" y="2522481"/>
            <a:ext cx="0" cy="59909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F0D1877-DF64-4328-75EB-39198875A3A6}"/>
              </a:ext>
            </a:extLst>
          </p:cNvPr>
          <p:cNvSpPr txBox="1"/>
          <p:nvPr/>
        </p:nvSpPr>
        <p:spPr>
          <a:xfrm>
            <a:off x="10296425" y="2275781"/>
            <a:ext cx="970138" cy="246221"/>
          </a:xfrm>
          <a:prstGeom prst="rect">
            <a:avLst/>
          </a:prstGeom>
          <a:solidFill>
            <a:schemeClr val="bg1"/>
          </a:solidFill>
        </p:spPr>
        <p:txBody>
          <a:bodyPr wrap="none" rtlCol="0">
            <a:spAutoFit/>
          </a:bodyPr>
          <a:lstStyle/>
          <a:p>
            <a:pPr algn="ctr"/>
            <a:r>
              <a:rPr lang="en-US" sz="1000" dirty="0">
                <a:solidFill>
                  <a:srgbClr val="FF0000"/>
                </a:solidFill>
              </a:rPr>
              <a:t>~17% decrease</a:t>
            </a:r>
          </a:p>
        </p:txBody>
      </p:sp>
    </p:spTree>
    <p:custDataLst>
      <p:tags r:id="rId1"/>
    </p:custDataLst>
    <p:extLst>
      <p:ext uri="{BB962C8B-B14F-4D97-AF65-F5344CB8AC3E}">
        <p14:creationId xmlns:p14="http://schemas.microsoft.com/office/powerpoint/2010/main" val="796336382"/>
      </p:ext>
    </p:extLst>
  </p:cSld>
  <p:clrMapOvr>
    <a:masterClrMapping/>
  </p:clrMapOvr>
  <mc:AlternateContent xmlns:mc="http://schemas.openxmlformats.org/markup-compatibility/2006">
    <mc:Choice xmlns:p14="http://schemas.microsoft.com/office/powerpoint/2010/main" Requires="p14">
      <p:transition spd="slow" p14:dur="2000" advTm="2442"/>
    </mc:Choice>
    <mc:Fallback>
      <p:transition spd="slow" advTm="24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0AA0F-0022-0DBC-F6BB-C38E5F1F0A41}"/>
              </a:ext>
            </a:extLst>
          </p:cNvPr>
          <p:cNvSpPr>
            <a:spLocks noGrp="1"/>
          </p:cNvSpPr>
          <p:nvPr>
            <p:ph type="title"/>
          </p:nvPr>
        </p:nvSpPr>
        <p:spPr>
          <a:xfrm>
            <a:off x="561754" y="38445"/>
            <a:ext cx="10515600" cy="1325563"/>
          </a:xfrm>
        </p:spPr>
        <p:txBody>
          <a:bodyPr/>
          <a:lstStyle/>
          <a:p>
            <a:r>
              <a:rPr lang="en-US" dirty="0"/>
              <a:t>Cloud Comparison</a:t>
            </a:r>
          </a:p>
        </p:txBody>
      </p:sp>
      <p:sp>
        <p:nvSpPr>
          <p:cNvPr id="3" name="Content Placeholder 2">
            <a:extLst>
              <a:ext uri="{FF2B5EF4-FFF2-40B4-BE49-F238E27FC236}">
                <a16:creationId xmlns:a16="http://schemas.microsoft.com/office/drawing/2014/main" id="{5AE37365-3E7D-9AB9-7C4C-028F4AD76E0F}"/>
              </a:ext>
            </a:extLst>
          </p:cNvPr>
          <p:cNvSpPr>
            <a:spLocks noGrp="1"/>
          </p:cNvSpPr>
          <p:nvPr>
            <p:ph idx="1"/>
          </p:nvPr>
        </p:nvSpPr>
        <p:spPr>
          <a:xfrm>
            <a:off x="410747" y="1259327"/>
            <a:ext cx="6685722" cy="5396957"/>
          </a:xfrm>
        </p:spPr>
        <p:txBody>
          <a:bodyPr>
            <a:normAutofit/>
          </a:bodyPr>
          <a:lstStyle/>
          <a:p>
            <a:pPr algn="just"/>
            <a:r>
              <a:rPr lang="en-US" dirty="0"/>
              <a:t>Vertical cloud fractions for MPLNET L3 CLD and L3-CAL CLD are calculated using a 1-km by 1-hr grid  </a:t>
            </a:r>
          </a:p>
          <a:p>
            <a:pPr algn="just"/>
            <a:r>
              <a:rPr lang="en-US" dirty="0"/>
              <a:t>CALIOP cloud fractions are calculated from the Level 2, 5 km Vertical Feature Mask and a vertical resolution of 1 km (CAD &gt; 20)</a:t>
            </a:r>
          </a:p>
          <a:p>
            <a:pPr algn="just"/>
            <a:r>
              <a:rPr lang="en-US" dirty="0"/>
              <a:t>Figures show L3 and L3-CAL cloud fractions for GSFC (2019 – 2021) and comparisons to CALIOP cloud fractions for daytime and nighttime observations</a:t>
            </a:r>
          </a:p>
        </p:txBody>
      </p:sp>
      <p:grpSp>
        <p:nvGrpSpPr>
          <p:cNvPr id="34" name="Group 33">
            <a:extLst>
              <a:ext uri="{FF2B5EF4-FFF2-40B4-BE49-F238E27FC236}">
                <a16:creationId xmlns:a16="http://schemas.microsoft.com/office/drawing/2014/main" id="{888AAFE8-FECA-E4A4-BC51-A23223B5B5B7}"/>
              </a:ext>
            </a:extLst>
          </p:cNvPr>
          <p:cNvGrpSpPr/>
          <p:nvPr/>
        </p:nvGrpSpPr>
        <p:grpSpPr>
          <a:xfrm>
            <a:off x="7647432" y="85167"/>
            <a:ext cx="4544568" cy="6740865"/>
            <a:chOff x="7647432" y="85167"/>
            <a:chExt cx="4544568" cy="6740865"/>
          </a:xfrm>
        </p:grpSpPr>
        <p:sp>
          <p:nvSpPr>
            <p:cNvPr id="18" name="TextBox 17">
              <a:extLst>
                <a:ext uri="{FF2B5EF4-FFF2-40B4-BE49-F238E27FC236}">
                  <a16:creationId xmlns:a16="http://schemas.microsoft.com/office/drawing/2014/main" id="{0C1C3FC3-4A40-8A5F-4659-B15890E9960A}"/>
                </a:ext>
              </a:extLst>
            </p:cNvPr>
            <p:cNvSpPr txBox="1"/>
            <p:nvPr/>
          </p:nvSpPr>
          <p:spPr>
            <a:xfrm>
              <a:off x="9700105" y="3865732"/>
              <a:ext cx="375424" cy="230832"/>
            </a:xfrm>
            <a:prstGeom prst="rect">
              <a:avLst/>
            </a:prstGeom>
            <a:noFill/>
          </p:spPr>
          <p:txBody>
            <a:bodyPr wrap="none" rtlCol="0">
              <a:spAutoFit/>
            </a:bodyPr>
            <a:lstStyle/>
            <a:p>
              <a:r>
                <a:rPr lang="en-US" sz="900" dirty="0"/>
                <a:t>UTC</a:t>
              </a:r>
            </a:p>
          </p:txBody>
        </p:sp>
        <p:pic>
          <p:nvPicPr>
            <p:cNvPr id="5" name="Picture 4">
              <a:extLst>
                <a:ext uri="{FF2B5EF4-FFF2-40B4-BE49-F238E27FC236}">
                  <a16:creationId xmlns:a16="http://schemas.microsoft.com/office/drawing/2014/main" id="{3E157403-278A-241F-7FEB-C4D142701D4A}"/>
                </a:ext>
              </a:extLst>
            </p:cNvPr>
            <p:cNvPicPr>
              <a:picLocks noChangeAspect="1"/>
            </p:cNvPicPr>
            <p:nvPr/>
          </p:nvPicPr>
          <p:blipFill>
            <a:blip r:embed="rId2"/>
            <a:stretch>
              <a:fillRect/>
            </a:stretch>
          </p:blipFill>
          <p:spPr>
            <a:xfrm>
              <a:off x="7750634" y="4131289"/>
              <a:ext cx="2286000" cy="2667000"/>
            </a:xfrm>
            <a:prstGeom prst="rect">
              <a:avLst/>
            </a:prstGeom>
          </p:spPr>
        </p:pic>
        <p:pic>
          <p:nvPicPr>
            <p:cNvPr id="7" name="Picture 6">
              <a:extLst>
                <a:ext uri="{FF2B5EF4-FFF2-40B4-BE49-F238E27FC236}">
                  <a16:creationId xmlns:a16="http://schemas.microsoft.com/office/drawing/2014/main" id="{7E2DA3A8-E862-C1F6-5DD0-43A1BB1DC58A}"/>
                </a:ext>
              </a:extLst>
            </p:cNvPr>
            <p:cNvPicPr>
              <a:picLocks noChangeAspect="1"/>
            </p:cNvPicPr>
            <p:nvPr/>
          </p:nvPicPr>
          <p:blipFill rotWithShape="1">
            <a:blip r:embed="rId3"/>
            <a:srcRect l="13864"/>
            <a:stretch/>
          </p:blipFill>
          <p:spPr>
            <a:xfrm>
              <a:off x="10039233" y="4131290"/>
              <a:ext cx="1969069" cy="2666999"/>
            </a:xfrm>
            <a:prstGeom prst="rect">
              <a:avLst/>
            </a:prstGeom>
          </p:spPr>
        </p:pic>
        <p:pic>
          <p:nvPicPr>
            <p:cNvPr id="9" name="Picture 8">
              <a:extLst>
                <a:ext uri="{FF2B5EF4-FFF2-40B4-BE49-F238E27FC236}">
                  <a16:creationId xmlns:a16="http://schemas.microsoft.com/office/drawing/2014/main" id="{C1A73886-EAD2-3B51-889B-83A32A6F4DA8}"/>
                </a:ext>
              </a:extLst>
            </p:cNvPr>
            <p:cNvPicPr>
              <a:picLocks noChangeAspect="1"/>
            </p:cNvPicPr>
            <p:nvPr/>
          </p:nvPicPr>
          <p:blipFill rotWithShape="1">
            <a:blip r:embed="rId4"/>
            <a:srcRect t="5923" b="9075"/>
            <a:stretch/>
          </p:blipFill>
          <p:spPr>
            <a:xfrm>
              <a:off x="7647432" y="85167"/>
              <a:ext cx="4544568" cy="1931515"/>
            </a:xfrm>
            <a:prstGeom prst="rect">
              <a:avLst/>
            </a:prstGeom>
          </p:spPr>
        </p:pic>
        <p:sp>
          <p:nvSpPr>
            <p:cNvPr id="17" name="TextBox 16">
              <a:extLst>
                <a:ext uri="{FF2B5EF4-FFF2-40B4-BE49-F238E27FC236}">
                  <a16:creationId xmlns:a16="http://schemas.microsoft.com/office/drawing/2014/main" id="{425A64BC-1480-27C0-7C1C-30F8DEB8747B}"/>
                </a:ext>
              </a:extLst>
            </p:cNvPr>
            <p:cNvSpPr txBox="1"/>
            <p:nvPr/>
          </p:nvSpPr>
          <p:spPr>
            <a:xfrm rot="16200000">
              <a:off x="7572455" y="874351"/>
              <a:ext cx="716863" cy="230832"/>
            </a:xfrm>
            <a:prstGeom prst="rect">
              <a:avLst/>
            </a:prstGeom>
            <a:solidFill>
              <a:schemeClr val="bg1"/>
            </a:solidFill>
          </p:spPr>
          <p:txBody>
            <a:bodyPr wrap="none" rtlCol="0">
              <a:spAutoFit/>
            </a:bodyPr>
            <a:lstStyle/>
            <a:p>
              <a:r>
                <a:rPr lang="en-US" sz="900" dirty="0"/>
                <a:t>Range (km)</a:t>
              </a:r>
            </a:p>
          </p:txBody>
        </p:sp>
        <p:sp>
          <p:nvSpPr>
            <p:cNvPr id="23" name="Rectangle 22">
              <a:extLst>
                <a:ext uri="{FF2B5EF4-FFF2-40B4-BE49-F238E27FC236}">
                  <a16:creationId xmlns:a16="http://schemas.microsoft.com/office/drawing/2014/main" id="{E0C32F9A-9803-8AB4-F53A-066FA5BE080B}"/>
                </a:ext>
              </a:extLst>
            </p:cNvPr>
            <p:cNvSpPr/>
            <p:nvPr/>
          </p:nvSpPr>
          <p:spPr>
            <a:xfrm>
              <a:off x="7980218" y="1896244"/>
              <a:ext cx="3649288" cy="153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3B5B7629-2F8D-2850-D7E1-33AE6D2DD3E4}"/>
                </a:ext>
              </a:extLst>
            </p:cNvPr>
            <p:cNvPicPr>
              <a:picLocks noChangeAspect="1"/>
            </p:cNvPicPr>
            <p:nvPr/>
          </p:nvPicPr>
          <p:blipFill rotWithShape="1">
            <a:blip r:embed="rId5"/>
            <a:srcRect t="5781"/>
            <a:stretch/>
          </p:blipFill>
          <p:spPr>
            <a:xfrm>
              <a:off x="7647432" y="1989061"/>
              <a:ext cx="4544568" cy="2140924"/>
            </a:xfrm>
            <a:prstGeom prst="rect">
              <a:avLst/>
            </a:prstGeom>
          </p:spPr>
        </p:pic>
        <p:sp>
          <p:nvSpPr>
            <p:cNvPr id="19" name="TextBox 18">
              <a:extLst>
                <a:ext uri="{FF2B5EF4-FFF2-40B4-BE49-F238E27FC236}">
                  <a16:creationId xmlns:a16="http://schemas.microsoft.com/office/drawing/2014/main" id="{7E490D77-7A07-3967-38FB-647B49E8C1C9}"/>
                </a:ext>
              </a:extLst>
            </p:cNvPr>
            <p:cNvSpPr txBox="1"/>
            <p:nvPr/>
          </p:nvSpPr>
          <p:spPr>
            <a:xfrm>
              <a:off x="8205154" y="160081"/>
              <a:ext cx="673582" cy="307777"/>
            </a:xfrm>
            <a:prstGeom prst="rect">
              <a:avLst/>
            </a:prstGeom>
            <a:noFill/>
          </p:spPr>
          <p:txBody>
            <a:bodyPr wrap="none" rtlCol="0">
              <a:spAutoFit/>
            </a:bodyPr>
            <a:lstStyle/>
            <a:p>
              <a:r>
                <a:rPr lang="en-US" sz="1400" dirty="0">
                  <a:solidFill>
                    <a:schemeClr val="bg1"/>
                  </a:solidFill>
                </a:rPr>
                <a:t>L3 CLD</a:t>
              </a:r>
            </a:p>
          </p:txBody>
        </p:sp>
        <p:sp>
          <p:nvSpPr>
            <p:cNvPr id="20" name="TextBox 19">
              <a:extLst>
                <a:ext uri="{FF2B5EF4-FFF2-40B4-BE49-F238E27FC236}">
                  <a16:creationId xmlns:a16="http://schemas.microsoft.com/office/drawing/2014/main" id="{117AF32D-1C97-F90B-EF7A-43435446917C}"/>
                </a:ext>
              </a:extLst>
            </p:cNvPr>
            <p:cNvSpPr txBox="1"/>
            <p:nvPr/>
          </p:nvSpPr>
          <p:spPr>
            <a:xfrm>
              <a:off x="8205154" y="2015236"/>
              <a:ext cx="1054593" cy="310221"/>
            </a:xfrm>
            <a:prstGeom prst="rect">
              <a:avLst/>
            </a:prstGeom>
            <a:solidFill>
              <a:srgbClr val="000000">
                <a:alpha val="40378"/>
              </a:srgbClr>
            </a:solidFill>
          </p:spPr>
          <p:txBody>
            <a:bodyPr wrap="square" rtlCol="0">
              <a:noAutofit/>
            </a:bodyPr>
            <a:lstStyle/>
            <a:p>
              <a:r>
                <a:rPr lang="en-US" sz="1400" dirty="0">
                  <a:solidFill>
                    <a:schemeClr val="bg1"/>
                  </a:solidFill>
                </a:rPr>
                <a:t>L3-CAL CLD</a:t>
              </a:r>
            </a:p>
          </p:txBody>
        </p:sp>
        <p:sp>
          <p:nvSpPr>
            <p:cNvPr id="24" name="TextBox 23">
              <a:extLst>
                <a:ext uri="{FF2B5EF4-FFF2-40B4-BE49-F238E27FC236}">
                  <a16:creationId xmlns:a16="http://schemas.microsoft.com/office/drawing/2014/main" id="{2BB5430F-FAF3-6C20-21D5-B73898BD72D5}"/>
                </a:ext>
              </a:extLst>
            </p:cNvPr>
            <p:cNvSpPr txBox="1"/>
            <p:nvPr/>
          </p:nvSpPr>
          <p:spPr>
            <a:xfrm rot="16200000">
              <a:off x="7572455" y="2797415"/>
              <a:ext cx="716863" cy="230832"/>
            </a:xfrm>
            <a:prstGeom prst="rect">
              <a:avLst/>
            </a:prstGeom>
            <a:solidFill>
              <a:schemeClr val="bg1"/>
            </a:solidFill>
          </p:spPr>
          <p:txBody>
            <a:bodyPr wrap="none" rtlCol="0">
              <a:spAutoFit/>
            </a:bodyPr>
            <a:lstStyle/>
            <a:p>
              <a:r>
                <a:rPr lang="en-US" sz="900" dirty="0"/>
                <a:t>Range (km)</a:t>
              </a:r>
            </a:p>
          </p:txBody>
        </p:sp>
        <p:sp>
          <p:nvSpPr>
            <p:cNvPr id="25" name="TextBox 24">
              <a:extLst>
                <a:ext uri="{FF2B5EF4-FFF2-40B4-BE49-F238E27FC236}">
                  <a16:creationId xmlns:a16="http://schemas.microsoft.com/office/drawing/2014/main" id="{62F2E26B-F528-C070-2D3B-87275780DE9E}"/>
                </a:ext>
              </a:extLst>
            </p:cNvPr>
            <p:cNvSpPr txBox="1"/>
            <p:nvPr/>
          </p:nvSpPr>
          <p:spPr>
            <a:xfrm rot="5400000">
              <a:off x="11607762" y="911154"/>
              <a:ext cx="846707" cy="230832"/>
            </a:xfrm>
            <a:prstGeom prst="rect">
              <a:avLst/>
            </a:prstGeom>
            <a:solidFill>
              <a:schemeClr val="bg1"/>
            </a:solidFill>
          </p:spPr>
          <p:txBody>
            <a:bodyPr wrap="none" rtlCol="0">
              <a:spAutoFit/>
            </a:bodyPr>
            <a:lstStyle/>
            <a:p>
              <a:r>
                <a:rPr lang="en-US" sz="900" dirty="0"/>
                <a:t>Cloud fraction</a:t>
              </a:r>
            </a:p>
          </p:txBody>
        </p:sp>
        <p:sp>
          <p:nvSpPr>
            <p:cNvPr id="26" name="TextBox 25">
              <a:extLst>
                <a:ext uri="{FF2B5EF4-FFF2-40B4-BE49-F238E27FC236}">
                  <a16:creationId xmlns:a16="http://schemas.microsoft.com/office/drawing/2014/main" id="{D23E7DC4-AF7F-4D27-9256-D0A8B5D79324}"/>
                </a:ext>
              </a:extLst>
            </p:cNvPr>
            <p:cNvSpPr txBox="1"/>
            <p:nvPr/>
          </p:nvSpPr>
          <p:spPr>
            <a:xfrm rot="5400000">
              <a:off x="11607762" y="2804646"/>
              <a:ext cx="846707" cy="230832"/>
            </a:xfrm>
            <a:prstGeom prst="rect">
              <a:avLst/>
            </a:prstGeom>
            <a:solidFill>
              <a:schemeClr val="bg1"/>
            </a:solidFill>
          </p:spPr>
          <p:txBody>
            <a:bodyPr wrap="none" rtlCol="0">
              <a:spAutoFit/>
            </a:bodyPr>
            <a:lstStyle/>
            <a:p>
              <a:r>
                <a:rPr lang="en-US" sz="900" dirty="0"/>
                <a:t>Cloud fraction</a:t>
              </a:r>
            </a:p>
          </p:txBody>
        </p:sp>
        <p:sp>
          <p:nvSpPr>
            <p:cNvPr id="27" name="TextBox 26">
              <a:extLst>
                <a:ext uri="{FF2B5EF4-FFF2-40B4-BE49-F238E27FC236}">
                  <a16:creationId xmlns:a16="http://schemas.microsoft.com/office/drawing/2014/main" id="{29165251-CC7B-1637-72C9-74DC6AF3E476}"/>
                </a:ext>
              </a:extLst>
            </p:cNvPr>
            <p:cNvSpPr txBox="1"/>
            <p:nvPr/>
          </p:nvSpPr>
          <p:spPr>
            <a:xfrm>
              <a:off x="10030983" y="6595200"/>
              <a:ext cx="161037" cy="92333"/>
            </a:xfrm>
            <a:prstGeom prst="rect">
              <a:avLst/>
            </a:prstGeom>
            <a:solidFill>
              <a:schemeClr val="bg1"/>
            </a:solidFill>
          </p:spPr>
          <p:txBody>
            <a:bodyPr wrap="square" lIns="0" tIns="0" rIns="0" bIns="0" rtlCol="0">
              <a:spAutoFit/>
            </a:bodyPr>
            <a:lstStyle/>
            <a:p>
              <a:r>
                <a:rPr lang="en-US" sz="600" dirty="0"/>
                <a:t>0.00</a:t>
              </a:r>
            </a:p>
          </p:txBody>
        </p:sp>
        <p:sp>
          <p:nvSpPr>
            <p:cNvPr id="28" name="TextBox 27">
              <a:extLst>
                <a:ext uri="{FF2B5EF4-FFF2-40B4-BE49-F238E27FC236}">
                  <a16:creationId xmlns:a16="http://schemas.microsoft.com/office/drawing/2014/main" id="{F80A0818-3ACC-B422-BE5D-DD2D9F11A6FE}"/>
                </a:ext>
              </a:extLst>
            </p:cNvPr>
            <p:cNvSpPr txBox="1"/>
            <p:nvPr/>
          </p:nvSpPr>
          <p:spPr>
            <a:xfrm rot="16200000">
              <a:off x="7501345" y="5285967"/>
              <a:ext cx="716863" cy="230832"/>
            </a:xfrm>
            <a:prstGeom prst="rect">
              <a:avLst/>
            </a:prstGeom>
            <a:solidFill>
              <a:schemeClr val="bg1"/>
            </a:solidFill>
          </p:spPr>
          <p:txBody>
            <a:bodyPr wrap="none" rtlCol="0">
              <a:spAutoFit/>
            </a:bodyPr>
            <a:lstStyle/>
            <a:p>
              <a:r>
                <a:rPr lang="en-US" sz="900" dirty="0"/>
                <a:t>Range (km)</a:t>
              </a:r>
            </a:p>
          </p:txBody>
        </p:sp>
        <p:sp>
          <p:nvSpPr>
            <p:cNvPr id="29" name="TextBox 28">
              <a:extLst>
                <a:ext uri="{FF2B5EF4-FFF2-40B4-BE49-F238E27FC236}">
                  <a16:creationId xmlns:a16="http://schemas.microsoft.com/office/drawing/2014/main" id="{7FD3AC7E-790A-83DC-3E8F-C1EDC07C3F19}"/>
                </a:ext>
              </a:extLst>
            </p:cNvPr>
            <p:cNvSpPr txBox="1"/>
            <p:nvPr/>
          </p:nvSpPr>
          <p:spPr>
            <a:xfrm>
              <a:off x="8882672" y="4090386"/>
              <a:ext cx="254878" cy="138499"/>
            </a:xfrm>
            <a:prstGeom prst="rect">
              <a:avLst/>
            </a:prstGeom>
            <a:solidFill>
              <a:schemeClr val="bg1"/>
            </a:solidFill>
          </p:spPr>
          <p:txBody>
            <a:bodyPr wrap="none" lIns="0" tIns="0" rIns="0" bIns="0" rtlCol="0">
              <a:spAutoFit/>
            </a:bodyPr>
            <a:lstStyle/>
            <a:p>
              <a:r>
                <a:rPr lang="en-US" sz="900" dirty="0"/>
                <a:t>Night</a:t>
              </a:r>
            </a:p>
          </p:txBody>
        </p:sp>
        <p:sp>
          <p:nvSpPr>
            <p:cNvPr id="30" name="TextBox 29">
              <a:extLst>
                <a:ext uri="{FF2B5EF4-FFF2-40B4-BE49-F238E27FC236}">
                  <a16:creationId xmlns:a16="http://schemas.microsoft.com/office/drawing/2014/main" id="{9FFAA48A-C743-6C1B-513A-D929BA03EAE2}"/>
                </a:ext>
              </a:extLst>
            </p:cNvPr>
            <p:cNvSpPr txBox="1"/>
            <p:nvPr/>
          </p:nvSpPr>
          <p:spPr>
            <a:xfrm>
              <a:off x="10896676" y="4090386"/>
              <a:ext cx="177934" cy="138499"/>
            </a:xfrm>
            <a:prstGeom prst="rect">
              <a:avLst/>
            </a:prstGeom>
            <a:solidFill>
              <a:schemeClr val="bg1"/>
            </a:solidFill>
          </p:spPr>
          <p:txBody>
            <a:bodyPr wrap="none" lIns="0" tIns="0" rIns="0" bIns="0" rtlCol="0">
              <a:spAutoFit/>
            </a:bodyPr>
            <a:lstStyle/>
            <a:p>
              <a:r>
                <a:rPr lang="en-US" sz="900" dirty="0"/>
                <a:t>Day</a:t>
              </a:r>
            </a:p>
          </p:txBody>
        </p:sp>
        <p:sp>
          <p:nvSpPr>
            <p:cNvPr id="31" name="TextBox 30">
              <a:extLst>
                <a:ext uri="{FF2B5EF4-FFF2-40B4-BE49-F238E27FC236}">
                  <a16:creationId xmlns:a16="http://schemas.microsoft.com/office/drawing/2014/main" id="{184873A6-0EC7-9881-298D-56EBA04CE65E}"/>
                </a:ext>
              </a:extLst>
            </p:cNvPr>
            <p:cNvSpPr txBox="1"/>
            <p:nvPr/>
          </p:nvSpPr>
          <p:spPr>
            <a:xfrm>
              <a:off x="8679090" y="6687533"/>
              <a:ext cx="662041" cy="138499"/>
            </a:xfrm>
            <a:prstGeom prst="rect">
              <a:avLst/>
            </a:prstGeom>
            <a:solidFill>
              <a:schemeClr val="bg1"/>
            </a:solidFill>
          </p:spPr>
          <p:txBody>
            <a:bodyPr wrap="none" lIns="0" tIns="0" rIns="0" bIns="0" rtlCol="0">
              <a:spAutoFit/>
            </a:bodyPr>
            <a:lstStyle/>
            <a:p>
              <a:r>
                <a:rPr lang="en-US" sz="900" dirty="0"/>
                <a:t>Cloud fraction</a:t>
              </a:r>
            </a:p>
          </p:txBody>
        </p:sp>
        <p:sp>
          <p:nvSpPr>
            <p:cNvPr id="32" name="TextBox 31">
              <a:extLst>
                <a:ext uri="{FF2B5EF4-FFF2-40B4-BE49-F238E27FC236}">
                  <a16:creationId xmlns:a16="http://schemas.microsoft.com/office/drawing/2014/main" id="{93C0E704-A8DA-1CC7-6157-940E1EDBD295}"/>
                </a:ext>
              </a:extLst>
            </p:cNvPr>
            <p:cNvSpPr txBox="1"/>
            <p:nvPr/>
          </p:nvSpPr>
          <p:spPr>
            <a:xfrm>
              <a:off x="10634069" y="6687533"/>
              <a:ext cx="662041" cy="138499"/>
            </a:xfrm>
            <a:prstGeom prst="rect">
              <a:avLst/>
            </a:prstGeom>
            <a:solidFill>
              <a:schemeClr val="bg1"/>
            </a:solidFill>
          </p:spPr>
          <p:txBody>
            <a:bodyPr wrap="none" lIns="0" tIns="0" rIns="0" bIns="0" rtlCol="0">
              <a:spAutoFit/>
            </a:bodyPr>
            <a:lstStyle/>
            <a:p>
              <a:r>
                <a:rPr lang="en-US" sz="900" dirty="0"/>
                <a:t>Cloud fraction</a:t>
              </a:r>
            </a:p>
          </p:txBody>
        </p:sp>
      </p:grpSp>
    </p:spTree>
    <p:extLst>
      <p:ext uri="{BB962C8B-B14F-4D97-AF65-F5344CB8AC3E}">
        <p14:creationId xmlns:p14="http://schemas.microsoft.com/office/powerpoint/2010/main" val="2489723561"/>
      </p:ext>
    </p:extLst>
  </p:cSld>
  <p:clrMapOvr>
    <a:masterClrMapping/>
  </p:clrMapOvr>
  <mc:AlternateContent xmlns:mc="http://schemas.openxmlformats.org/markup-compatibility/2006">
    <mc:Choice xmlns:p14="http://schemas.microsoft.com/office/powerpoint/2010/main" Requires="p14">
      <p:transition spd="slow" p14:dur="2000" advTm="768"/>
    </mc:Choice>
    <mc:Fallback>
      <p:transition spd="slow" advTm="76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884B16EC-06F8-A76D-6659-F30F36F99C1C}"/>
              </a:ext>
            </a:extLst>
          </p:cNvPr>
          <p:cNvSpPr txBox="1"/>
          <p:nvPr/>
        </p:nvSpPr>
        <p:spPr>
          <a:xfrm rot="5400000">
            <a:off x="11685509" y="891490"/>
            <a:ext cx="750205" cy="230832"/>
          </a:xfrm>
          <a:prstGeom prst="rect">
            <a:avLst/>
          </a:prstGeom>
          <a:solidFill>
            <a:schemeClr val="bg1"/>
          </a:solidFill>
        </p:spPr>
        <p:txBody>
          <a:bodyPr wrap="none" lIns="0" rIns="0" rtlCol="0">
            <a:spAutoFit/>
          </a:bodyPr>
          <a:lstStyle/>
          <a:p>
            <a:r>
              <a:rPr lang="en-US" sz="900" dirty="0"/>
              <a:t>Aerosol fraction</a:t>
            </a:r>
          </a:p>
        </p:txBody>
      </p:sp>
      <p:sp>
        <p:nvSpPr>
          <p:cNvPr id="35" name="TextBox 34">
            <a:extLst>
              <a:ext uri="{FF2B5EF4-FFF2-40B4-BE49-F238E27FC236}">
                <a16:creationId xmlns:a16="http://schemas.microsoft.com/office/drawing/2014/main" id="{58DB98F5-4379-7584-0328-5819A8C71FC9}"/>
              </a:ext>
            </a:extLst>
          </p:cNvPr>
          <p:cNvSpPr txBox="1"/>
          <p:nvPr/>
        </p:nvSpPr>
        <p:spPr>
          <a:xfrm rot="5400000">
            <a:off x="11685508" y="2820874"/>
            <a:ext cx="750205" cy="230832"/>
          </a:xfrm>
          <a:prstGeom prst="rect">
            <a:avLst/>
          </a:prstGeom>
          <a:solidFill>
            <a:schemeClr val="bg1"/>
          </a:solidFill>
        </p:spPr>
        <p:txBody>
          <a:bodyPr wrap="none" lIns="0" rIns="0" rtlCol="0">
            <a:spAutoFit/>
          </a:bodyPr>
          <a:lstStyle/>
          <a:p>
            <a:r>
              <a:rPr lang="en-US" sz="900" dirty="0"/>
              <a:t>Aerosol fraction</a:t>
            </a:r>
          </a:p>
        </p:txBody>
      </p:sp>
      <p:sp>
        <p:nvSpPr>
          <p:cNvPr id="2" name="Title 1">
            <a:extLst>
              <a:ext uri="{FF2B5EF4-FFF2-40B4-BE49-F238E27FC236}">
                <a16:creationId xmlns:a16="http://schemas.microsoft.com/office/drawing/2014/main" id="{5E40AA0F-0022-0DBC-F6BB-C38E5F1F0A41}"/>
              </a:ext>
            </a:extLst>
          </p:cNvPr>
          <p:cNvSpPr>
            <a:spLocks noGrp="1"/>
          </p:cNvSpPr>
          <p:nvPr>
            <p:ph type="title"/>
          </p:nvPr>
        </p:nvSpPr>
        <p:spPr>
          <a:xfrm>
            <a:off x="561754" y="-4877"/>
            <a:ext cx="10515600" cy="1325563"/>
          </a:xfrm>
        </p:spPr>
        <p:txBody>
          <a:bodyPr/>
          <a:lstStyle/>
          <a:p>
            <a:r>
              <a:rPr lang="en-US" dirty="0"/>
              <a:t>Aerosol and PBL Comparisons</a:t>
            </a:r>
          </a:p>
        </p:txBody>
      </p:sp>
      <p:sp>
        <p:nvSpPr>
          <p:cNvPr id="3" name="Content Placeholder 2">
            <a:extLst>
              <a:ext uri="{FF2B5EF4-FFF2-40B4-BE49-F238E27FC236}">
                <a16:creationId xmlns:a16="http://schemas.microsoft.com/office/drawing/2014/main" id="{5AE37365-3E7D-9AB9-7C4C-028F4AD76E0F}"/>
              </a:ext>
            </a:extLst>
          </p:cNvPr>
          <p:cNvSpPr>
            <a:spLocks noGrp="1"/>
          </p:cNvSpPr>
          <p:nvPr>
            <p:ph idx="1"/>
          </p:nvPr>
        </p:nvSpPr>
        <p:spPr>
          <a:xfrm>
            <a:off x="145762" y="979409"/>
            <a:ext cx="7614827" cy="3667001"/>
          </a:xfrm>
        </p:spPr>
        <p:txBody>
          <a:bodyPr>
            <a:normAutofit/>
          </a:bodyPr>
          <a:lstStyle/>
          <a:p>
            <a:pPr algn="just"/>
            <a:r>
              <a:rPr lang="en-US" sz="2600" dirty="0"/>
              <a:t>MPLNET aerosol fraction follows same procedure as the cloud fraction</a:t>
            </a:r>
          </a:p>
          <a:p>
            <a:pPr lvl="1" algn="just"/>
            <a:r>
              <a:rPr lang="en-US" sz="2300" dirty="0"/>
              <a:t>L3: 34 months (1001 days)</a:t>
            </a:r>
          </a:p>
          <a:p>
            <a:pPr lvl="1" algn="just"/>
            <a:r>
              <a:rPr lang="en-US" sz="2300" dirty="0"/>
              <a:t>L3-CAL: 31 months (205 days) </a:t>
            </a:r>
          </a:p>
          <a:p>
            <a:pPr algn="just"/>
            <a:r>
              <a:rPr lang="en-US" sz="2600" dirty="0"/>
              <a:t>CALIOP AOD and extinction profile come from the Version 4 L3 tropospheric aerosol profile (cloud free)</a:t>
            </a:r>
          </a:p>
          <a:p>
            <a:pPr algn="just"/>
            <a:r>
              <a:rPr lang="en-US" sz="2600" dirty="0"/>
              <a:t>CALIOP mixed layer top uses the first surface-attached (within 200 m) aerosol layer from the L2</a:t>
            </a:r>
            <a:br>
              <a:rPr lang="en-US" sz="2600" dirty="0"/>
            </a:br>
            <a:r>
              <a:rPr lang="en-US" sz="2600" dirty="0"/>
              <a:t>5-km merged layer product (daytime only)</a:t>
            </a:r>
          </a:p>
        </p:txBody>
      </p:sp>
      <p:pic>
        <p:nvPicPr>
          <p:cNvPr id="11" name="Picture 10">
            <a:extLst>
              <a:ext uri="{FF2B5EF4-FFF2-40B4-BE49-F238E27FC236}">
                <a16:creationId xmlns:a16="http://schemas.microsoft.com/office/drawing/2014/main" id="{C01D3425-D44A-378F-E6CE-E579EE2701AC}"/>
              </a:ext>
            </a:extLst>
          </p:cNvPr>
          <p:cNvPicPr>
            <a:picLocks noChangeAspect="1"/>
          </p:cNvPicPr>
          <p:nvPr/>
        </p:nvPicPr>
        <p:blipFill rotWithShape="1">
          <a:blip r:embed="rId2"/>
          <a:srcRect t="6023" b="9237"/>
          <a:stretch/>
        </p:blipFill>
        <p:spPr>
          <a:xfrm>
            <a:off x="7644383" y="82296"/>
            <a:ext cx="4544568" cy="1929384"/>
          </a:xfrm>
          <a:prstGeom prst="rect">
            <a:avLst/>
          </a:prstGeom>
        </p:spPr>
      </p:pic>
      <p:sp>
        <p:nvSpPr>
          <p:cNvPr id="31" name="Rectangle 30">
            <a:extLst>
              <a:ext uri="{FF2B5EF4-FFF2-40B4-BE49-F238E27FC236}">
                <a16:creationId xmlns:a16="http://schemas.microsoft.com/office/drawing/2014/main" id="{BC8BCBC5-695E-A833-78BD-C376D906DEAC}"/>
              </a:ext>
            </a:extLst>
          </p:cNvPr>
          <p:cNvSpPr/>
          <p:nvPr/>
        </p:nvSpPr>
        <p:spPr>
          <a:xfrm>
            <a:off x="7980218" y="1896244"/>
            <a:ext cx="3649288" cy="153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5B28D48-7016-14DA-B55E-6AE1486E108C}"/>
              </a:ext>
            </a:extLst>
          </p:cNvPr>
          <p:cNvPicPr>
            <a:picLocks noChangeAspect="1"/>
          </p:cNvPicPr>
          <p:nvPr/>
        </p:nvPicPr>
        <p:blipFill rotWithShape="1">
          <a:blip r:embed="rId3"/>
          <a:srcRect t="5823" b="201"/>
          <a:stretch/>
        </p:blipFill>
        <p:spPr>
          <a:xfrm>
            <a:off x="7644383" y="1993392"/>
            <a:ext cx="4544568" cy="2139696"/>
          </a:xfrm>
          <a:prstGeom prst="rect">
            <a:avLst/>
          </a:prstGeom>
        </p:spPr>
      </p:pic>
      <p:pic>
        <p:nvPicPr>
          <p:cNvPr id="6" name="Picture 5">
            <a:extLst>
              <a:ext uri="{FF2B5EF4-FFF2-40B4-BE49-F238E27FC236}">
                <a16:creationId xmlns:a16="http://schemas.microsoft.com/office/drawing/2014/main" id="{6354A022-4DC4-9D8A-B7F0-5822B2929727}"/>
              </a:ext>
            </a:extLst>
          </p:cNvPr>
          <p:cNvPicPr>
            <a:picLocks noChangeAspect="1"/>
          </p:cNvPicPr>
          <p:nvPr/>
        </p:nvPicPr>
        <p:blipFill rotWithShape="1">
          <a:blip r:embed="rId4"/>
          <a:srcRect l="13915" r="-170"/>
          <a:stretch/>
        </p:blipFill>
        <p:spPr>
          <a:xfrm>
            <a:off x="10057258" y="4064767"/>
            <a:ext cx="2026995" cy="2743200"/>
          </a:xfrm>
          <a:prstGeom prst="rect">
            <a:avLst/>
          </a:prstGeom>
        </p:spPr>
      </p:pic>
      <p:pic>
        <p:nvPicPr>
          <p:cNvPr id="9" name="Picture 8">
            <a:extLst>
              <a:ext uri="{FF2B5EF4-FFF2-40B4-BE49-F238E27FC236}">
                <a16:creationId xmlns:a16="http://schemas.microsoft.com/office/drawing/2014/main" id="{D5C67F32-5835-9FAA-84AB-FF8D49DFBDE5}"/>
              </a:ext>
            </a:extLst>
          </p:cNvPr>
          <p:cNvPicPr>
            <a:picLocks noChangeAspect="1"/>
          </p:cNvPicPr>
          <p:nvPr/>
        </p:nvPicPr>
        <p:blipFill>
          <a:blip r:embed="rId5"/>
          <a:srcRect/>
          <a:stretch/>
        </p:blipFill>
        <p:spPr>
          <a:xfrm>
            <a:off x="7627080" y="4064767"/>
            <a:ext cx="2351314" cy="2743199"/>
          </a:xfrm>
          <a:prstGeom prst="rect">
            <a:avLst/>
          </a:prstGeom>
        </p:spPr>
      </p:pic>
      <p:sp>
        <p:nvSpPr>
          <p:cNvPr id="18" name="TextBox 17">
            <a:extLst>
              <a:ext uri="{FF2B5EF4-FFF2-40B4-BE49-F238E27FC236}">
                <a16:creationId xmlns:a16="http://schemas.microsoft.com/office/drawing/2014/main" id="{F484DD6F-3950-5229-D638-DDD53E51188C}"/>
              </a:ext>
            </a:extLst>
          </p:cNvPr>
          <p:cNvSpPr txBox="1"/>
          <p:nvPr/>
        </p:nvSpPr>
        <p:spPr>
          <a:xfrm rot="16200000">
            <a:off x="7347507" y="5256471"/>
            <a:ext cx="808235" cy="230832"/>
          </a:xfrm>
          <a:prstGeom prst="rect">
            <a:avLst/>
          </a:prstGeom>
          <a:solidFill>
            <a:schemeClr val="bg1"/>
          </a:solidFill>
        </p:spPr>
        <p:txBody>
          <a:bodyPr wrap="none" rtlCol="0">
            <a:spAutoFit/>
          </a:bodyPr>
          <a:lstStyle/>
          <a:p>
            <a:r>
              <a:rPr lang="en-US" sz="900" dirty="0"/>
              <a:t>Altitude (km)</a:t>
            </a:r>
          </a:p>
        </p:txBody>
      </p:sp>
      <p:sp>
        <p:nvSpPr>
          <p:cNvPr id="26" name="TextBox 25">
            <a:extLst>
              <a:ext uri="{FF2B5EF4-FFF2-40B4-BE49-F238E27FC236}">
                <a16:creationId xmlns:a16="http://schemas.microsoft.com/office/drawing/2014/main" id="{1B84F30D-CE27-9701-F940-019CD2D10697}"/>
              </a:ext>
            </a:extLst>
          </p:cNvPr>
          <p:cNvSpPr txBox="1"/>
          <p:nvPr/>
        </p:nvSpPr>
        <p:spPr>
          <a:xfrm>
            <a:off x="8823680" y="4011730"/>
            <a:ext cx="283732" cy="153888"/>
          </a:xfrm>
          <a:prstGeom prst="rect">
            <a:avLst/>
          </a:prstGeom>
          <a:solidFill>
            <a:schemeClr val="bg1"/>
          </a:solidFill>
        </p:spPr>
        <p:txBody>
          <a:bodyPr wrap="none" lIns="0" tIns="0" rIns="0" bIns="0" rtlCol="0">
            <a:spAutoFit/>
          </a:bodyPr>
          <a:lstStyle/>
          <a:p>
            <a:r>
              <a:rPr lang="en-US" sz="1000" dirty="0"/>
              <a:t>Night</a:t>
            </a:r>
          </a:p>
        </p:txBody>
      </p:sp>
      <p:sp>
        <p:nvSpPr>
          <p:cNvPr id="27" name="TextBox 26">
            <a:extLst>
              <a:ext uri="{FF2B5EF4-FFF2-40B4-BE49-F238E27FC236}">
                <a16:creationId xmlns:a16="http://schemas.microsoft.com/office/drawing/2014/main" id="{5020869A-220D-EA0A-B9F0-09707E299940}"/>
              </a:ext>
            </a:extLst>
          </p:cNvPr>
          <p:cNvSpPr txBox="1"/>
          <p:nvPr/>
        </p:nvSpPr>
        <p:spPr>
          <a:xfrm>
            <a:off x="10936004" y="4011730"/>
            <a:ext cx="197170" cy="153888"/>
          </a:xfrm>
          <a:prstGeom prst="rect">
            <a:avLst/>
          </a:prstGeom>
          <a:solidFill>
            <a:schemeClr val="bg1"/>
          </a:solidFill>
        </p:spPr>
        <p:txBody>
          <a:bodyPr wrap="none" lIns="0" tIns="0" rIns="0" bIns="0" rtlCol="0">
            <a:spAutoFit/>
          </a:bodyPr>
          <a:lstStyle/>
          <a:p>
            <a:r>
              <a:rPr lang="en-US" sz="1000" dirty="0"/>
              <a:t>Day</a:t>
            </a:r>
          </a:p>
        </p:txBody>
      </p:sp>
      <p:sp>
        <p:nvSpPr>
          <p:cNvPr id="28" name="TextBox 27">
            <a:extLst>
              <a:ext uri="{FF2B5EF4-FFF2-40B4-BE49-F238E27FC236}">
                <a16:creationId xmlns:a16="http://schemas.microsoft.com/office/drawing/2014/main" id="{24F552A3-23BA-C8A6-9877-EB284EAC6959}"/>
              </a:ext>
            </a:extLst>
          </p:cNvPr>
          <p:cNvSpPr txBox="1"/>
          <p:nvPr/>
        </p:nvSpPr>
        <p:spPr>
          <a:xfrm>
            <a:off x="8551272" y="6687533"/>
            <a:ext cx="803105" cy="138499"/>
          </a:xfrm>
          <a:prstGeom prst="rect">
            <a:avLst/>
          </a:prstGeom>
          <a:solidFill>
            <a:schemeClr val="bg1"/>
          </a:solidFill>
        </p:spPr>
        <p:txBody>
          <a:bodyPr wrap="none" lIns="0" tIns="0" rIns="0" bIns="0" rtlCol="0">
            <a:spAutoFit/>
          </a:bodyPr>
          <a:lstStyle/>
          <a:p>
            <a:r>
              <a:rPr lang="en-US" sz="900" dirty="0"/>
              <a:t>Extinction (km</a:t>
            </a:r>
            <a:r>
              <a:rPr lang="en-US" sz="900" baseline="30000" dirty="0"/>
              <a:t>-1</a:t>
            </a:r>
            <a:r>
              <a:rPr lang="en-US" sz="900" dirty="0"/>
              <a:t>)</a:t>
            </a:r>
          </a:p>
        </p:txBody>
      </p:sp>
      <p:sp>
        <p:nvSpPr>
          <p:cNvPr id="30" name="TextBox 29">
            <a:extLst>
              <a:ext uri="{FF2B5EF4-FFF2-40B4-BE49-F238E27FC236}">
                <a16:creationId xmlns:a16="http://schemas.microsoft.com/office/drawing/2014/main" id="{AFEE6BAF-8CF5-6BC4-5DED-AE0D15B49675}"/>
              </a:ext>
            </a:extLst>
          </p:cNvPr>
          <p:cNvSpPr txBox="1"/>
          <p:nvPr/>
        </p:nvSpPr>
        <p:spPr>
          <a:xfrm>
            <a:off x="10632931" y="6687533"/>
            <a:ext cx="803105" cy="138499"/>
          </a:xfrm>
          <a:prstGeom prst="rect">
            <a:avLst/>
          </a:prstGeom>
          <a:solidFill>
            <a:schemeClr val="bg1"/>
          </a:solidFill>
        </p:spPr>
        <p:txBody>
          <a:bodyPr wrap="none" lIns="0" tIns="0" rIns="0" bIns="0" rtlCol="0">
            <a:spAutoFit/>
          </a:bodyPr>
          <a:lstStyle/>
          <a:p>
            <a:r>
              <a:rPr lang="en-US" sz="900" dirty="0"/>
              <a:t>Extinction (km</a:t>
            </a:r>
            <a:r>
              <a:rPr lang="en-US" sz="900" baseline="30000" dirty="0"/>
              <a:t>-1</a:t>
            </a:r>
            <a:r>
              <a:rPr lang="en-US" sz="900" dirty="0"/>
              <a:t>)</a:t>
            </a:r>
          </a:p>
        </p:txBody>
      </p:sp>
      <p:sp>
        <p:nvSpPr>
          <p:cNvPr id="32" name="TextBox 31">
            <a:extLst>
              <a:ext uri="{FF2B5EF4-FFF2-40B4-BE49-F238E27FC236}">
                <a16:creationId xmlns:a16="http://schemas.microsoft.com/office/drawing/2014/main" id="{56829E81-2A0F-42EE-FF96-D79C5AE18111}"/>
              </a:ext>
            </a:extLst>
          </p:cNvPr>
          <p:cNvSpPr txBox="1"/>
          <p:nvPr/>
        </p:nvSpPr>
        <p:spPr>
          <a:xfrm>
            <a:off x="8205154" y="160081"/>
            <a:ext cx="681597" cy="307777"/>
          </a:xfrm>
          <a:prstGeom prst="rect">
            <a:avLst/>
          </a:prstGeom>
          <a:noFill/>
        </p:spPr>
        <p:txBody>
          <a:bodyPr wrap="none" rtlCol="0">
            <a:spAutoFit/>
          </a:bodyPr>
          <a:lstStyle/>
          <a:p>
            <a:r>
              <a:rPr lang="en-US" sz="1400" dirty="0">
                <a:solidFill>
                  <a:schemeClr val="bg1"/>
                </a:solidFill>
              </a:rPr>
              <a:t>L3 AER</a:t>
            </a:r>
          </a:p>
        </p:txBody>
      </p:sp>
      <p:sp>
        <p:nvSpPr>
          <p:cNvPr id="33" name="TextBox 32">
            <a:extLst>
              <a:ext uri="{FF2B5EF4-FFF2-40B4-BE49-F238E27FC236}">
                <a16:creationId xmlns:a16="http://schemas.microsoft.com/office/drawing/2014/main" id="{73A360BA-45A7-DA67-57FC-9EC76D09B27A}"/>
              </a:ext>
            </a:extLst>
          </p:cNvPr>
          <p:cNvSpPr txBox="1"/>
          <p:nvPr/>
        </p:nvSpPr>
        <p:spPr>
          <a:xfrm>
            <a:off x="8205154" y="2015236"/>
            <a:ext cx="1054593" cy="310221"/>
          </a:xfrm>
          <a:prstGeom prst="rect">
            <a:avLst/>
          </a:prstGeom>
          <a:solidFill>
            <a:srgbClr val="000000">
              <a:alpha val="0"/>
            </a:srgbClr>
          </a:solidFill>
        </p:spPr>
        <p:txBody>
          <a:bodyPr wrap="square" rtlCol="0">
            <a:noAutofit/>
          </a:bodyPr>
          <a:lstStyle/>
          <a:p>
            <a:r>
              <a:rPr lang="en-US" sz="1400" dirty="0">
                <a:solidFill>
                  <a:schemeClr val="bg1"/>
                </a:solidFill>
              </a:rPr>
              <a:t>L3-CAL AER</a:t>
            </a:r>
          </a:p>
        </p:txBody>
      </p:sp>
      <p:sp>
        <p:nvSpPr>
          <p:cNvPr id="37" name="TextBox 36">
            <a:extLst>
              <a:ext uri="{FF2B5EF4-FFF2-40B4-BE49-F238E27FC236}">
                <a16:creationId xmlns:a16="http://schemas.microsoft.com/office/drawing/2014/main" id="{63804B72-2F7B-86AC-3B17-EA1570F5D553}"/>
              </a:ext>
            </a:extLst>
          </p:cNvPr>
          <p:cNvSpPr txBox="1"/>
          <p:nvPr/>
        </p:nvSpPr>
        <p:spPr>
          <a:xfrm>
            <a:off x="9685754" y="3883006"/>
            <a:ext cx="375424" cy="230832"/>
          </a:xfrm>
          <a:prstGeom prst="rect">
            <a:avLst/>
          </a:prstGeom>
          <a:noFill/>
        </p:spPr>
        <p:txBody>
          <a:bodyPr wrap="none" rtlCol="0">
            <a:spAutoFit/>
          </a:bodyPr>
          <a:lstStyle/>
          <a:p>
            <a:r>
              <a:rPr lang="en-US" sz="900" dirty="0"/>
              <a:t>UTC</a:t>
            </a:r>
          </a:p>
        </p:txBody>
      </p:sp>
      <p:grpSp>
        <p:nvGrpSpPr>
          <p:cNvPr id="40" name="Group 39">
            <a:extLst>
              <a:ext uri="{FF2B5EF4-FFF2-40B4-BE49-F238E27FC236}">
                <a16:creationId xmlns:a16="http://schemas.microsoft.com/office/drawing/2014/main" id="{B9989A89-53EB-FEEF-9469-D085EB214EB6}"/>
              </a:ext>
            </a:extLst>
          </p:cNvPr>
          <p:cNvGrpSpPr/>
          <p:nvPr/>
        </p:nvGrpSpPr>
        <p:grpSpPr>
          <a:xfrm>
            <a:off x="2487055" y="4582510"/>
            <a:ext cx="4066424" cy="2365519"/>
            <a:chOff x="2196730" y="4853469"/>
            <a:chExt cx="3546604" cy="2036514"/>
          </a:xfrm>
        </p:grpSpPr>
        <p:pic>
          <p:nvPicPr>
            <p:cNvPr id="36" name="Picture 35">
              <a:extLst>
                <a:ext uri="{FF2B5EF4-FFF2-40B4-BE49-F238E27FC236}">
                  <a16:creationId xmlns:a16="http://schemas.microsoft.com/office/drawing/2014/main" id="{41D44BC6-C82C-D0EF-620A-2E2D92015534}"/>
                </a:ext>
              </a:extLst>
            </p:cNvPr>
            <p:cNvPicPr>
              <a:picLocks noChangeAspect="1"/>
            </p:cNvPicPr>
            <p:nvPr/>
          </p:nvPicPr>
          <p:blipFill rotWithShape="1">
            <a:blip r:embed="rId6"/>
            <a:srcRect l="6102" t="5690" r="11835" b="6979"/>
            <a:stretch/>
          </p:blipFill>
          <p:spPr>
            <a:xfrm>
              <a:off x="2196730" y="4853469"/>
              <a:ext cx="3546604" cy="1887122"/>
            </a:xfrm>
            <a:prstGeom prst="rect">
              <a:avLst/>
            </a:prstGeom>
          </p:spPr>
        </p:pic>
        <p:sp>
          <p:nvSpPr>
            <p:cNvPr id="39" name="TextBox 38">
              <a:extLst>
                <a:ext uri="{FF2B5EF4-FFF2-40B4-BE49-F238E27FC236}">
                  <a16:creationId xmlns:a16="http://schemas.microsoft.com/office/drawing/2014/main" id="{726A2687-FBE0-EB73-AB7C-5133330772B4}"/>
                </a:ext>
              </a:extLst>
            </p:cNvPr>
            <p:cNvSpPr txBox="1"/>
            <p:nvPr/>
          </p:nvSpPr>
          <p:spPr>
            <a:xfrm>
              <a:off x="3840011" y="6659151"/>
              <a:ext cx="375424" cy="230832"/>
            </a:xfrm>
            <a:prstGeom prst="rect">
              <a:avLst/>
            </a:prstGeom>
            <a:noFill/>
          </p:spPr>
          <p:txBody>
            <a:bodyPr wrap="none" rtlCol="0">
              <a:spAutoFit/>
            </a:bodyPr>
            <a:lstStyle/>
            <a:p>
              <a:r>
                <a:rPr lang="en-US" sz="900" dirty="0"/>
                <a:t>UTC</a:t>
              </a:r>
            </a:p>
          </p:txBody>
        </p:sp>
      </p:grpSp>
    </p:spTree>
    <p:extLst>
      <p:ext uri="{BB962C8B-B14F-4D97-AF65-F5344CB8AC3E}">
        <p14:creationId xmlns:p14="http://schemas.microsoft.com/office/powerpoint/2010/main" val="2430535851"/>
      </p:ext>
    </p:extLst>
  </p:cSld>
  <p:clrMapOvr>
    <a:masterClrMapping/>
  </p:clrMapOvr>
  <mc:AlternateContent xmlns:mc="http://schemas.openxmlformats.org/markup-compatibility/2006">
    <mc:Choice xmlns:p14="http://schemas.microsoft.com/office/powerpoint/2010/main" Requires="p14">
      <p:transition spd="slow" p14:dur="2000" advTm="1280"/>
    </mc:Choice>
    <mc:Fallback>
      <p:transition spd="slow" advTm="128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53FED-C6BF-B824-EE64-FA1E471AFCB5}"/>
              </a:ext>
            </a:extLst>
          </p:cNvPr>
          <p:cNvSpPr>
            <a:spLocks noGrp="1"/>
          </p:cNvSpPr>
          <p:nvPr>
            <p:ph type="title"/>
          </p:nvPr>
        </p:nvSpPr>
        <p:spPr>
          <a:xfrm>
            <a:off x="838200" y="125495"/>
            <a:ext cx="10515600" cy="1325563"/>
          </a:xfrm>
        </p:spPr>
        <p:txBody>
          <a:bodyPr/>
          <a:lstStyle/>
          <a:p>
            <a:r>
              <a:rPr lang="en-US" dirty="0"/>
              <a:t>Some of Our Ongoing Work</a:t>
            </a:r>
          </a:p>
        </p:txBody>
      </p:sp>
      <p:grpSp>
        <p:nvGrpSpPr>
          <p:cNvPr id="26" name="Group 25">
            <a:extLst>
              <a:ext uri="{FF2B5EF4-FFF2-40B4-BE49-F238E27FC236}">
                <a16:creationId xmlns:a16="http://schemas.microsoft.com/office/drawing/2014/main" id="{71A9CB13-4E7D-77E3-B7C3-0459CDB15CA7}"/>
              </a:ext>
            </a:extLst>
          </p:cNvPr>
          <p:cNvGrpSpPr/>
          <p:nvPr/>
        </p:nvGrpSpPr>
        <p:grpSpPr>
          <a:xfrm>
            <a:off x="273275" y="1272388"/>
            <a:ext cx="6190593" cy="2987568"/>
            <a:chOff x="262759" y="1451058"/>
            <a:chExt cx="6190593" cy="2987568"/>
          </a:xfrm>
        </p:grpSpPr>
        <p:pic>
          <p:nvPicPr>
            <p:cNvPr id="19" name="Picture 18">
              <a:extLst>
                <a:ext uri="{FF2B5EF4-FFF2-40B4-BE49-F238E27FC236}">
                  <a16:creationId xmlns:a16="http://schemas.microsoft.com/office/drawing/2014/main" id="{6F120113-03D3-5FFC-7111-459D288610BF}"/>
                </a:ext>
              </a:extLst>
            </p:cNvPr>
            <p:cNvPicPr>
              <a:picLocks noChangeAspect="1"/>
            </p:cNvPicPr>
            <p:nvPr/>
          </p:nvPicPr>
          <p:blipFill rotWithShape="1">
            <a:blip r:embed="rId2"/>
            <a:srcRect l="11638" r="11207"/>
            <a:stretch/>
          </p:blipFill>
          <p:spPr>
            <a:xfrm>
              <a:off x="3521827" y="2814620"/>
              <a:ext cx="2931524" cy="1624006"/>
            </a:xfrm>
            <a:prstGeom prst="rect">
              <a:avLst/>
            </a:prstGeom>
          </p:spPr>
        </p:pic>
        <p:pic>
          <p:nvPicPr>
            <p:cNvPr id="13" name="Picture 12">
              <a:extLst>
                <a:ext uri="{FF2B5EF4-FFF2-40B4-BE49-F238E27FC236}">
                  <a16:creationId xmlns:a16="http://schemas.microsoft.com/office/drawing/2014/main" id="{AA485ACD-61CD-AEE4-FA2B-22C16949F3C0}"/>
                </a:ext>
              </a:extLst>
            </p:cNvPr>
            <p:cNvPicPr>
              <a:picLocks noChangeAspect="1"/>
            </p:cNvPicPr>
            <p:nvPr/>
          </p:nvPicPr>
          <p:blipFill rotWithShape="1">
            <a:blip r:embed="rId3"/>
            <a:srcRect r="13793" b="13307"/>
            <a:stretch/>
          </p:blipFill>
          <p:spPr>
            <a:xfrm>
              <a:off x="262759" y="1451058"/>
              <a:ext cx="3275444" cy="1407893"/>
            </a:xfrm>
            <a:prstGeom prst="rect">
              <a:avLst/>
            </a:prstGeom>
          </p:spPr>
        </p:pic>
        <p:pic>
          <p:nvPicPr>
            <p:cNvPr id="15" name="Picture 14">
              <a:extLst>
                <a:ext uri="{FF2B5EF4-FFF2-40B4-BE49-F238E27FC236}">
                  <a16:creationId xmlns:a16="http://schemas.microsoft.com/office/drawing/2014/main" id="{8E6D90CF-F4FD-9B75-9148-7845E1EB5776}"/>
                </a:ext>
              </a:extLst>
            </p:cNvPr>
            <p:cNvPicPr>
              <a:picLocks noChangeAspect="1"/>
            </p:cNvPicPr>
            <p:nvPr/>
          </p:nvPicPr>
          <p:blipFill rotWithShape="1">
            <a:blip r:embed="rId4"/>
            <a:srcRect l="11638" r="11207" b="13307"/>
            <a:stretch/>
          </p:blipFill>
          <p:spPr>
            <a:xfrm>
              <a:off x="3521829" y="1451058"/>
              <a:ext cx="2931523" cy="1407893"/>
            </a:xfrm>
            <a:prstGeom prst="rect">
              <a:avLst/>
            </a:prstGeom>
          </p:spPr>
        </p:pic>
        <p:sp>
          <p:nvSpPr>
            <p:cNvPr id="20" name="Rectangle 19">
              <a:extLst>
                <a:ext uri="{FF2B5EF4-FFF2-40B4-BE49-F238E27FC236}">
                  <a16:creationId xmlns:a16="http://schemas.microsoft.com/office/drawing/2014/main" id="{F3903E87-FE44-690E-40DE-CEA79F2C903A}"/>
                </a:ext>
              </a:extLst>
            </p:cNvPr>
            <p:cNvSpPr/>
            <p:nvPr/>
          </p:nvSpPr>
          <p:spPr>
            <a:xfrm>
              <a:off x="3505451" y="4212291"/>
              <a:ext cx="163772" cy="198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602FB62D-0074-2A8F-E39C-8E8D70F2B04D}"/>
                </a:ext>
              </a:extLst>
            </p:cNvPr>
            <p:cNvPicPr>
              <a:picLocks noChangeAspect="1"/>
            </p:cNvPicPr>
            <p:nvPr/>
          </p:nvPicPr>
          <p:blipFill>
            <a:blip r:embed="rId5"/>
            <a:stretch>
              <a:fillRect/>
            </a:stretch>
          </p:blipFill>
          <p:spPr>
            <a:xfrm>
              <a:off x="262759" y="2814620"/>
              <a:ext cx="3799515" cy="1624006"/>
            </a:xfrm>
            <a:prstGeom prst="rect">
              <a:avLst/>
            </a:prstGeom>
          </p:spPr>
        </p:pic>
        <p:sp>
          <p:nvSpPr>
            <p:cNvPr id="22" name="TextBox 21">
              <a:extLst>
                <a:ext uri="{FF2B5EF4-FFF2-40B4-BE49-F238E27FC236}">
                  <a16:creationId xmlns:a16="http://schemas.microsoft.com/office/drawing/2014/main" id="{D2C75A0E-5703-027B-EED7-B917D2975564}"/>
                </a:ext>
              </a:extLst>
            </p:cNvPr>
            <p:cNvSpPr txBox="1"/>
            <p:nvPr/>
          </p:nvSpPr>
          <p:spPr>
            <a:xfrm>
              <a:off x="1817008" y="1536158"/>
              <a:ext cx="796115" cy="276999"/>
            </a:xfrm>
            <a:prstGeom prst="rect">
              <a:avLst/>
            </a:prstGeom>
            <a:noFill/>
          </p:spPr>
          <p:txBody>
            <a:bodyPr wrap="none" rtlCol="0">
              <a:spAutoFit/>
            </a:bodyPr>
            <a:lstStyle/>
            <a:p>
              <a:r>
                <a:rPr lang="en-US" sz="1200" dirty="0"/>
                <a:t>Fall (SON)</a:t>
              </a:r>
            </a:p>
          </p:txBody>
        </p:sp>
        <p:sp>
          <p:nvSpPr>
            <p:cNvPr id="23" name="TextBox 22">
              <a:extLst>
                <a:ext uri="{FF2B5EF4-FFF2-40B4-BE49-F238E27FC236}">
                  <a16:creationId xmlns:a16="http://schemas.microsoft.com/office/drawing/2014/main" id="{412E781C-0E3D-5F26-F1C9-CBA9F769361C}"/>
                </a:ext>
              </a:extLst>
            </p:cNvPr>
            <p:cNvSpPr txBox="1"/>
            <p:nvPr/>
          </p:nvSpPr>
          <p:spPr>
            <a:xfrm>
              <a:off x="4557152" y="1542200"/>
              <a:ext cx="955774" cy="276999"/>
            </a:xfrm>
            <a:prstGeom prst="rect">
              <a:avLst/>
            </a:prstGeom>
            <a:noFill/>
          </p:spPr>
          <p:txBody>
            <a:bodyPr wrap="none" rtlCol="0">
              <a:spAutoFit/>
            </a:bodyPr>
            <a:lstStyle/>
            <a:p>
              <a:pPr algn="ctr"/>
              <a:r>
                <a:rPr lang="en-US" sz="1200" dirty="0"/>
                <a:t>Winter (DJF)</a:t>
              </a:r>
            </a:p>
          </p:txBody>
        </p:sp>
        <p:sp>
          <p:nvSpPr>
            <p:cNvPr id="24" name="TextBox 23">
              <a:extLst>
                <a:ext uri="{FF2B5EF4-FFF2-40B4-BE49-F238E27FC236}">
                  <a16:creationId xmlns:a16="http://schemas.microsoft.com/office/drawing/2014/main" id="{56532194-B0FC-C108-FC93-E6D67A988FA4}"/>
                </a:ext>
              </a:extLst>
            </p:cNvPr>
            <p:cNvSpPr txBox="1"/>
            <p:nvPr/>
          </p:nvSpPr>
          <p:spPr>
            <a:xfrm>
              <a:off x="1686715" y="2874479"/>
              <a:ext cx="1056700" cy="276999"/>
            </a:xfrm>
            <a:prstGeom prst="rect">
              <a:avLst/>
            </a:prstGeom>
            <a:noFill/>
          </p:spPr>
          <p:txBody>
            <a:bodyPr wrap="none" rtlCol="0">
              <a:spAutoFit/>
            </a:bodyPr>
            <a:lstStyle/>
            <a:p>
              <a:r>
                <a:rPr lang="en-US" sz="1200" dirty="0"/>
                <a:t>Spring (MAM)</a:t>
              </a:r>
            </a:p>
          </p:txBody>
        </p:sp>
        <p:sp>
          <p:nvSpPr>
            <p:cNvPr id="25" name="TextBox 24">
              <a:extLst>
                <a:ext uri="{FF2B5EF4-FFF2-40B4-BE49-F238E27FC236}">
                  <a16:creationId xmlns:a16="http://schemas.microsoft.com/office/drawing/2014/main" id="{C34CC1B7-F26E-8545-3A9A-1D7F0F09F468}"/>
                </a:ext>
              </a:extLst>
            </p:cNvPr>
            <p:cNvSpPr txBox="1"/>
            <p:nvPr/>
          </p:nvSpPr>
          <p:spPr>
            <a:xfrm>
              <a:off x="4521629" y="2872848"/>
              <a:ext cx="1026820" cy="276999"/>
            </a:xfrm>
            <a:prstGeom prst="rect">
              <a:avLst/>
            </a:prstGeom>
            <a:noFill/>
          </p:spPr>
          <p:txBody>
            <a:bodyPr wrap="none" rtlCol="0">
              <a:spAutoFit/>
            </a:bodyPr>
            <a:lstStyle/>
            <a:p>
              <a:pPr algn="ctr"/>
              <a:r>
                <a:rPr lang="en-US" sz="1200" dirty="0"/>
                <a:t>Summer (JJA)</a:t>
              </a:r>
            </a:p>
          </p:txBody>
        </p:sp>
      </p:grpSp>
      <p:sp>
        <p:nvSpPr>
          <p:cNvPr id="27" name="TextBox 26">
            <a:extLst>
              <a:ext uri="{FF2B5EF4-FFF2-40B4-BE49-F238E27FC236}">
                <a16:creationId xmlns:a16="http://schemas.microsoft.com/office/drawing/2014/main" id="{11A8882A-6053-4334-CA28-CEABED35A107}"/>
              </a:ext>
            </a:extLst>
          </p:cNvPr>
          <p:cNvSpPr txBox="1"/>
          <p:nvPr/>
        </p:nvSpPr>
        <p:spPr>
          <a:xfrm>
            <a:off x="741025" y="4263487"/>
            <a:ext cx="5255093" cy="646331"/>
          </a:xfrm>
          <a:prstGeom prst="rect">
            <a:avLst/>
          </a:prstGeom>
          <a:noFill/>
        </p:spPr>
        <p:txBody>
          <a:bodyPr wrap="none" rtlCol="0">
            <a:spAutoFit/>
          </a:bodyPr>
          <a:lstStyle/>
          <a:p>
            <a:pPr algn="ctr"/>
            <a:r>
              <a:rPr lang="en-US" dirty="0"/>
              <a:t>Investigating seasonal changes in the L3 products and </a:t>
            </a:r>
          </a:p>
          <a:p>
            <a:pPr algn="ctr"/>
            <a:r>
              <a:rPr lang="en-US" dirty="0"/>
              <a:t>how they impact MPLNET/satellite comparisons </a:t>
            </a:r>
          </a:p>
        </p:txBody>
      </p:sp>
      <p:sp>
        <p:nvSpPr>
          <p:cNvPr id="30" name="TextBox 29">
            <a:extLst>
              <a:ext uri="{FF2B5EF4-FFF2-40B4-BE49-F238E27FC236}">
                <a16:creationId xmlns:a16="http://schemas.microsoft.com/office/drawing/2014/main" id="{145CA948-B668-B00E-8F62-1DA338C879AF}"/>
              </a:ext>
            </a:extLst>
          </p:cNvPr>
          <p:cNvSpPr txBox="1"/>
          <p:nvPr/>
        </p:nvSpPr>
        <p:spPr>
          <a:xfrm>
            <a:off x="7430317" y="5753103"/>
            <a:ext cx="4488408" cy="646331"/>
          </a:xfrm>
          <a:prstGeom prst="rect">
            <a:avLst/>
          </a:prstGeom>
          <a:noFill/>
        </p:spPr>
        <p:txBody>
          <a:bodyPr wrap="none" rtlCol="0">
            <a:spAutoFit/>
          </a:bodyPr>
          <a:lstStyle/>
          <a:p>
            <a:pPr algn="ctr"/>
            <a:r>
              <a:rPr lang="en-US" dirty="0"/>
              <a:t>Utilizing multiyear records of MPLNET data at </a:t>
            </a:r>
            <a:br>
              <a:rPr lang="en-US" dirty="0"/>
            </a:br>
            <a:r>
              <a:rPr lang="en-US" dirty="0"/>
              <a:t>sites around the globe</a:t>
            </a:r>
          </a:p>
        </p:txBody>
      </p:sp>
      <p:pic>
        <p:nvPicPr>
          <p:cNvPr id="32" name="Picture 31">
            <a:extLst>
              <a:ext uri="{FF2B5EF4-FFF2-40B4-BE49-F238E27FC236}">
                <a16:creationId xmlns:a16="http://schemas.microsoft.com/office/drawing/2014/main" id="{BE8F8C1E-A6B1-4019-78B9-DA60985F897E}"/>
              </a:ext>
            </a:extLst>
          </p:cNvPr>
          <p:cNvPicPr>
            <a:picLocks noChangeAspect="1"/>
          </p:cNvPicPr>
          <p:nvPr/>
        </p:nvPicPr>
        <p:blipFill>
          <a:blip r:embed="rId6"/>
          <a:stretch>
            <a:fillRect/>
          </a:stretch>
        </p:blipFill>
        <p:spPr>
          <a:xfrm>
            <a:off x="6685453" y="3759781"/>
            <a:ext cx="2427851" cy="1895428"/>
          </a:xfrm>
          <a:prstGeom prst="rect">
            <a:avLst/>
          </a:prstGeom>
        </p:spPr>
      </p:pic>
      <p:pic>
        <p:nvPicPr>
          <p:cNvPr id="29" name="Picture 28">
            <a:extLst>
              <a:ext uri="{FF2B5EF4-FFF2-40B4-BE49-F238E27FC236}">
                <a16:creationId xmlns:a16="http://schemas.microsoft.com/office/drawing/2014/main" id="{BBF9FE32-2A6C-008E-CEAB-FEAB42F1EC52}"/>
              </a:ext>
            </a:extLst>
          </p:cNvPr>
          <p:cNvPicPr>
            <a:picLocks noChangeAspect="1"/>
          </p:cNvPicPr>
          <p:nvPr/>
        </p:nvPicPr>
        <p:blipFill>
          <a:blip r:embed="rId7"/>
          <a:srcRect t="14282" b="14282"/>
          <a:stretch/>
        </p:blipFill>
        <p:spPr>
          <a:xfrm>
            <a:off x="7045776" y="1357488"/>
            <a:ext cx="4872949" cy="2472559"/>
          </a:xfrm>
          <a:prstGeom prst="rect">
            <a:avLst/>
          </a:prstGeom>
        </p:spPr>
      </p:pic>
      <p:pic>
        <p:nvPicPr>
          <p:cNvPr id="34" name="Picture 33">
            <a:extLst>
              <a:ext uri="{FF2B5EF4-FFF2-40B4-BE49-F238E27FC236}">
                <a16:creationId xmlns:a16="http://schemas.microsoft.com/office/drawing/2014/main" id="{64537B71-2F3A-1B5A-F9A9-329F7A1E0C29}"/>
              </a:ext>
            </a:extLst>
          </p:cNvPr>
          <p:cNvPicPr>
            <a:picLocks noChangeAspect="1"/>
          </p:cNvPicPr>
          <p:nvPr/>
        </p:nvPicPr>
        <p:blipFill rotWithShape="1">
          <a:blip r:embed="rId8"/>
          <a:srcRect l="4313" t="5674" r="3569" b="5352"/>
          <a:stretch/>
        </p:blipFill>
        <p:spPr>
          <a:xfrm>
            <a:off x="9113304" y="3896991"/>
            <a:ext cx="3101943" cy="1498014"/>
          </a:xfrm>
          <a:prstGeom prst="rect">
            <a:avLst/>
          </a:prstGeom>
        </p:spPr>
      </p:pic>
      <p:sp>
        <p:nvSpPr>
          <p:cNvPr id="35" name="TextBox 34">
            <a:extLst>
              <a:ext uri="{FF2B5EF4-FFF2-40B4-BE49-F238E27FC236}">
                <a16:creationId xmlns:a16="http://schemas.microsoft.com/office/drawing/2014/main" id="{54754438-AC1E-F388-711F-A6C6B0313D65}"/>
              </a:ext>
            </a:extLst>
          </p:cNvPr>
          <p:cNvSpPr txBox="1"/>
          <p:nvPr/>
        </p:nvSpPr>
        <p:spPr>
          <a:xfrm>
            <a:off x="9524290" y="3885901"/>
            <a:ext cx="2219069" cy="338554"/>
          </a:xfrm>
          <a:prstGeom prst="rect">
            <a:avLst/>
          </a:prstGeom>
          <a:solidFill>
            <a:schemeClr val="bg1"/>
          </a:solidFill>
        </p:spPr>
        <p:txBody>
          <a:bodyPr wrap="none" rtlCol="0">
            <a:spAutoFit/>
          </a:bodyPr>
          <a:lstStyle/>
          <a:p>
            <a:pPr algn="ctr"/>
            <a:r>
              <a:rPr lang="en-US" sz="1600" dirty="0"/>
              <a:t>Barcelona (Spring 2022) </a:t>
            </a:r>
          </a:p>
        </p:txBody>
      </p:sp>
      <p:sp>
        <p:nvSpPr>
          <p:cNvPr id="38" name="Rectangle 37">
            <a:extLst>
              <a:ext uri="{FF2B5EF4-FFF2-40B4-BE49-F238E27FC236}">
                <a16:creationId xmlns:a16="http://schemas.microsoft.com/office/drawing/2014/main" id="{AA03550D-4151-07C1-074A-6F130913834A}"/>
              </a:ext>
            </a:extLst>
          </p:cNvPr>
          <p:cNvSpPr/>
          <p:nvPr/>
        </p:nvSpPr>
        <p:spPr>
          <a:xfrm>
            <a:off x="7147035" y="3153103"/>
            <a:ext cx="936596" cy="6066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A81EDF66-B0C7-33B9-B525-A83965BF53A4}"/>
              </a:ext>
            </a:extLst>
          </p:cNvPr>
          <p:cNvSpPr txBox="1"/>
          <p:nvPr/>
        </p:nvSpPr>
        <p:spPr>
          <a:xfrm>
            <a:off x="7325217" y="3194832"/>
            <a:ext cx="758413" cy="523220"/>
          </a:xfrm>
          <a:prstGeom prst="rect">
            <a:avLst/>
          </a:prstGeom>
          <a:noFill/>
        </p:spPr>
        <p:txBody>
          <a:bodyPr wrap="none" rtlCol="0">
            <a:spAutoFit/>
          </a:bodyPr>
          <a:lstStyle/>
          <a:p>
            <a:r>
              <a:rPr lang="en-US" sz="1400" dirty="0"/>
              <a:t>Active</a:t>
            </a:r>
          </a:p>
          <a:p>
            <a:r>
              <a:rPr lang="en-US" sz="1400" dirty="0"/>
              <a:t>Inactive</a:t>
            </a:r>
          </a:p>
        </p:txBody>
      </p:sp>
      <p:sp>
        <p:nvSpPr>
          <p:cNvPr id="40" name="Oval 39">
            <a:extLst>
              <a:ext uri="{FF2B5EF4-FFF2-40B4-BE49-F238E27FC236}">
                <a16:creationId xmlns:a16="http://schemas.microsoft.com/office/drawing/2014/main" id="{6A7488A5-756D-37AF-A66D-2B767F44D7EE}"/>
              </a:ext>
            </a:extLst>
          </p:cNvPr>
          <p:cNvSpPr>
            <a:spLocks noChangeAspect="1"/>
          </p:cNvSpPr>
          <p:nvPr/>
        </p:nvSpPr>
        <p:spPr>
          <a:xfrm>
            <a:off x="7276126" y="3309520"/>
            <a:ext cx="91161" cy="91440"/>
          </a:xfrm>
          <a:prstGeom prst="ellipse">
            <a:avLst/>
          </a:prstGeom>
          <a:solidFill>
            <a:srgbClr val="00E90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3DDE3146-F3A3-5559-308C-1D48C81CBD51}"/>
              </a:ext>
            </a:extLst>
          </p:cNvPr>
          <p:cNvSpPr>
            <a:spLocks noChangeAspect="1"/>
          </p:cNvSpPr>
          <p:nvPr/>
        </p:nvSpPr>
        <p:spPr>
          <a:xfrm>
            <a:off x="7276126" y="3524980"/>
            <a:ext cx="91161" cy="9144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337999"/>
      </p:ext>
    </p:extLst>
  </p:cSld>
  <p:clrMapOvr>
    <a:masterClrMapping/>
  </p:clrMapOvr>
  <mc:AlternateContent xmlns:mc="http://schemas.openxmlformats.org/markup-compatibility/2006">
    <mc:Choice xmlns:p14="http://schemas.microsoft.com/office/powerpoint/2010/main" Requires="p14">
      <p:transition spd="slow" p14:dur="2000" advTm="938"/>
    </mc:Choice>
    <mc:Fallback>
      <p:transition spd="slow" advTm="93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02E0-5E91-A83A-A2B0-B57B639C1883}"/>
              </a:ext>
            </a:extLst>
          </p:cNvPr>
          <p:cNvSpPr>
            <a:spLocks noGrp="1"/>
          </p:cNvSpPr>
          <p:nvPr>
            <p:ph type="title"/>
          </p:nvPr>
        </p:nvSpPr>
        <p:spPr>
          <a:xfrm>
            <a:off x="838200" y="28796"/>
            <a:ext cx="10515600" cy="1325563"/>
          </a:xfrm>
        </p:spPr>
        <p:txBody>
          <a:bodyPr/>
          <a:lstStyle/>
          <a:p>
            <a:r>
              <a:rPr lang="en-US" dirty="0"/>
              <a:t>Take Home Messages</a:t>
            </a:r>
          </a:p>
        </p:txBody>
      </p:sp>
      <p:sp>
        <p:nvSpPr>
          <p:cNvPr id="3" name="Content Placeholder 2">
            <a:extLst>
              <a:ext uri="{FF2B5EF4-FFF2-40B4-BE49-F238E27FC236}">
                <a16:creationId xmlns:a16="http://schemas.microsoft.com/office/drawing/2014/main" id="{D46B7509-DE7E-26CC-A0DF-0F22E46EB8D0}"/>
              </a:ext>
            </a:extLst>
          </p:cNvPr>
          <p:cNvSpPr>
            <a:spLocks noGrp="1"/>
          </p:cNvSpPr>
          <p:nvPr>
            <p:ph idx="1"/>
          </p:nvPr>
        </p:nvSpPr>
        <p:spPr>
          <a:xfrm>
            <a:off x="141890" y="984800"/>
            <a:ext cx="11908221" cy="5037628"/>
          </a:xfrm>
        </p:spPr>
        <p:txBody>
          <a:bodyPr>
            <a:normAutofit/>
          </a:bodyPr>
          <a:lstStyle/>
          <a:p>
            <a:r>
              <a:rPr lang="en-US" dirty="0"/>
              <a:t>In advance of future satellite missions (e.g. </a:t>
            </a:r>
            <a:r>
              <a:rPr lang="en-US" dirty="0" err="1"/>
              <a:t>EarthCARE</a:t>
            </a:r>
            <a:r>
              <a:rPr lang="en-US" dirty="0"/>
              <a:t> and </a:t>
            </a:r>
            <a:r>
              <a:rPr lang="en-US" dirty="0" err="1"/>
              <a:t>AtmOS</a:t>
            </a:r>
            <a:r>
              <a:rPr lang="en-US" dirty="0"/>
              <a:t>) we are developing two flavors of Level 3 (L3) MPLNET products to facilitate satellite-MPLNET validation and analysis. This work will also benefit future modeling studies. </a:t>
            </a:r>
          </a:p>
          <a:p>
            <a:r>
              <a:rPr lang="en-US" dirty="0"/>
              <a:t>Preliminary MPLNET/CALIOP comparisons at GSFC show: </a:t>
            </a:r>
          </a:p>
          <a:p>
            <a:pPr lvl="1"/>
            <a:r>
              <a:rPr lang="en-US" dirty="0"/>
              <a:t>Similar bimodal cloud fraction distribution, though they differ in the cloud amount (higher amounts of cirrus seen from CALIOP)</a:t>
            </a:r>
          </a:p>
          <a:p>
            <a:pPr lvl="1"/>
            <a:r>
              <a:rPr lang="en-US" dirty="0"/>
              <a:t>Aerosol extinction and AOD show better agreement at nighttime than daytime</a:t>
            </a:r>
          </a:p>
          <a:p>
            <a:pPr lvl="1"/>
            <a:r>
              <a:rPr lang="en-US" dirty="0"/>
              <a:t>Mixed layer heights are in good agreement </a:t>
            </a:r>
          </a:p>
          <a:p>
            <a:r>
              <a:rPr lang="en-US" dirty="0"/>
              <a:t>We will also examine seasonal and regional comparisons using multi-year datasets available from CALIPSO and MPLNET in order to develop a standard operating procedure to be implemented during the </a:t>
            </a:r>
            <a:r>
              <a:rPr lang="en-US" dirty="0" err="1"/>
              <a:t>EarthCARE</a:t>
            </a:r>
            <a:r>
              <a:rPr lang="en-US" dirty="0"/>
              <a:t> mission.  </a:t>
            </a:r>
          </a:p>
        </p:txBody>
      </p:sp>
      <p:sp>
        <p:nvSpPr>
          <p:cNvPr id="5" name="TextBox 4">
            <a:extLst>
              <a:ext uri="{FF2B5EF4-FFF2-40B4-BE49-F238E27FC236}">
                <a16:creationId xmlns:a16="http://schemas.microsoft.com/office/drawing/2014/main" id="{63EC42FF-9722-0B9A-7EDC-DA06E4683C15}"/>
              </a:ext>
            </a:extLst>
          </p:cNvPr>
          <p:cNvSpPr txBox="1"/>
          <p:nvPr/>
        </p:nvSpPr>
        <p:spPr>
          <a:xfrm>
            <a:off x="645073" y="5928287"/>
            <a:ext cx="10901855" cy="830997"/>
          </a:xfrm>
          <a:prstGeom prst="rect">
            <a:avLst/>
          </a:prstGeom>
          <a:noFill/>
        </p:spPr>
        <p:txBody>
          <a:bodyPr wrap="square">
            <a:spAutoFit/>
          </a:bodyPr>
          <a:lstStyle/>
          <a:p>
            <a:r>
              <a:rPr lang="en-US" sz="1600" dirty="0">
                <a:effectLst/>
                <a:latin typeface="+mj-lt"/>
              </a:rPr>
              <a:t>Acknowledgements: This research was supported by </a:t>
            </a:r>
            <a:r>
              <a:rPr lang="en-US" sz="1600" dirty="0">
                <a:latin typeface="+mj-lt"/>
              </a:rPr>
              <a:t>the Earth Science U.S. Participating Investigator Program NASA Grant Number 80NSSC21K0560. The NASA Micro Pulse Lidar Network is funded by the NASA Earth Observing System and the NASA Radiation Sciences Program. CALIPSO data were obtained from the NASA Langley Research Center Atmospheric Science Data Center.</a:t>
            </a:r>
          </a:p>
        </p:txBody>
      </p:sp>
    </p:spTree>
    <p:extLst>
      <p:ext uri="{BB962C8B-B14F-4D97-AF65-F5344CB8AC3E}">
        <p14:creationId xmlns:p14="http://schemas.microsoft.com/office/powerpoint/2010/main" val="2899641527"/>
      </p:ext>
    </p:extLst>
  </p:cSld>
  <p:clrMapOvr>
    <a:masterClrMapping/>
  </p:clrMapOvr>
  <mc:AlternateContent xmlns:mc="http://schemas.openxmlformats.org/markup-compatibility/2006">
    <mc:Choice xmlns:p14="http://schemas.microsoft.com/office/powerpoint/2010/main" Requires="p14">
      <p:transition spd="slow" p14:dur="2000" advTm="4064"/>
    </mc:Choice>
    <mc:Fallback>
      <p:transition spd="slow" advTm="406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9"/>
</p:tagLst>
</file>

<file path=ppt/tags/tag2.xml><?xml version="1.0" encoding="utf-8"?>
<p:tagLst xmlns:a="http://schemas.openxmlformats.org/drawingml/2006/main" xmlns:r="http://schemas.openxmlformats.org/officeDocument/2006/relationships" xmlns:p="http://schemas.openxmlformats.org/presentationml/2006/main">
  <p:tag name="TIMING" val="|1|0.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10421</TotalTime>
  <Words>978</Words>
  <Application>Microsoft Macintosh PowerPoint</Application>
  <PresentationFormat>Widescreen</PresentationFormat>
  <Paragraphs>111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Symbol</vt:lpstr>
      <vt:lpstr>Office Theme</vt:lpstr>
      <vt:lpstr>Development of Micro Pulse Lidar Network (MPLNET) Level 3 Satellite Validation Products in Advance of the EarthCARE Mission </vt:lpstr>
      <vt:lpstr>Development of Micro Pulse Lidar Network (MPLNET) Level 3 Satellite Validation Products in Advance of the EarthCARE Mission </vt:lpstr>
      <vt:lpstr>We Utilize Two Validation Products </vt:lpstr>
      <vt:lpstr>Cloud Comparison</vt:lpstr>
      <vt:lpstr>Aerosol and PBL Comparisons</vt:lpstr>
      <vt:lpstr>Some of Our Ongoing Work</vt:lpstr>
      <vt:lpstr>Take Home Messages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Lewis, Jasper R. (GSFC-612.0)[UNIVERSITY OF MARYLAND BALTIMORE CO]</dc:creator>
  <cp:lastModifiedBy>Lewis, Jasper R. (GSFC-612.0)[UNIVERSITY OF MARYLAND BALTIMORE CO]</cp:lastModifiedBy>
  <cp:revision>61</cp:revision>
  <dcterms:created xsi:type="dcterms:W3CDTF">2022-05-16T16:35:55Z</dcterms:created>
  <dcterms:modified xsi:type="dcterms:W3CDTF">2022-06-10T22:59:43Z</dcterms:modified>
</cp:coreProperties>
</file>