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6">
  <p:sldMasterIdLst>
    <p:sldMasterId id="2147483648" r:id="rId1"/>
  </p:sldMasterIdLst>
  <p:sldIdLst>
    <p:sldId id="257" r:id="rId2"/>
  </p:sldIdLst>
  <p:sldSz cx="30267275" cy="42794238"/>
  <p:notesSz cx="6805613" cy="9944100"/>
  <p:defaultTextStyle>
    <a:defPPr>
      <a:defRPr lang="en-US"/>
    </a:defPPr>
    <a:lvl1pPr marL="0" algn="l" defTabSz="3506736" rtl="0" eaLnBrk="1" latinLnBrk="0" hangingPunct="1">
      <a:defRPr sz="6900" kern="1200">
        <a:solidFill>
          <a:schemeClr val="tx1"/>
        </a:solidFill>
        <a:latin typeface="+mn-lt"/>
        <a:ea typeface="+mn-ea"/>
        <a:cs typeface="+mn-cs"/>
      </a:defRPr>
    </a:lvl1pPr>
    <a:lvl2pPr marL="1753368" algn="l" defTabSz="3506736" rtl="0" eaLnBrk="1" latinLnBrk="0" hangingPunct="1">
      <a:defRPr sz="6900" kern="1200">
        <a:solidFill>
          <a:schemeClr val="tx1"/>
        </a:solidFill>
        <a:latin typeface="+mn-lt"/>
        <a:ea typeface="+mn-ea"/>
        <a:cs typeface="+mn-cs"/>
      </a:defRPr>
    </a:lvl2pPr>
    <a:lvl3pPr marL="3506736" algn="l" defTabSz="3506736" rtl="0" eaLnBrk="1" latinLnBrk="0" hangingPunct="1">
      <a:defRPr sz="6900" kern="1200">
        <a:solidFill>
          <a:schemeClr val="tx1"/>
        </a:solidFill>
        <a:latin typeface="+mn-lt"/>
        <a:ea typeface="+mn-ea"/>
        <a:cs typeface="+mn-cs"/>
      </a:defRPr>
    </a:lvl3pPr>
    <a:lvl4pPr marL="5260104" algn="l" defTabSz="3506736" rtl="0" eaLnBrk="1" latinLnBrk="0" hangingPunct="1">
      <a:defRPr sz="6900" kern="1200">
        <a:solidFill>
          <a:schemeClr val="tx1"/>
        </a:solidFill>
        <a:latin typeface="+mn-lt"/>
        <a:ea typeface="+mn-ea"/>
        <a:cs typeface="+mn-cs"/>
      </a:defRPr>
    </a:lvl4pPr>
    <a:lvl5pPr marL="7013471" algn="l" defTabSz="3506736" rtl="0" eaLnBrk="1" latinLnBrk="0" hangingPunct="1">
      <a:defRPr sz="6900" kern="1200">
        <a:solidFill>
          <a:schemeClr val="tx1"/>
        </a:solidFill>
        <a:latin typeface="+mn-lt"/>
        <a:ea typeface="+mn-ea"/>
        <a:cs typeface="+mn-cs"/>
      </a:defRPr>
    </a:lvl5pPr>
    <a:lvl6pPr marL="8766840" algn="l" defTabSz="3506736" rtl="0" eaLnBrk="1" latinLnBrk="0" hangingPunct="1">
      <a:defRPr sz="6900" kern="1200">
        <a:solidFill>
          <a:schemeClr val="tx1"/>
        </a:solidFill>
        <a:latin typeface="+mn-lt"/>
        <a:ea typeface="+mn-ea"/>
        <a:cs typeface="+mn-cs"/>
      </a:defRPr>
    </a:lvl6pPr>
    <a:lvl7pPr marL="10520208" algn="l" defTabSz="3506736" rtl="0" eaLnBrk="1" latinLnBrk="0" hangingPunct="1">
      <a:defRPr sz="6900" kern="1200">
        <a:solidFill>
          <a:schemeClr val="tx1"/>
        </a:solidFill>
        <a:latin typeface="+mn-lt"/>
        <a:ea typeface="+mn-ea"/>
        <a:cs typeface="+mn-cs"/>
      </a:defRPr>
    </a:lvl7pPr>
    <a:lvl8pPr marL="12273576" algn="l" defTabSz="3506736" rtl="0" eaLnBrk="1" latinLnBrk="0" hangingPunct="1">
      <a:defRPr sz="6900" kern="1200">
        <a:solidFill>
          <a:schemeClr val="tx1"/>
        </a:solidFill>
        <a:latin typeface="+mn-lt"/>
        <a:ea typeface="+mn-ea"/>
        <a:cs typeface="+mn-cs"/>
      </a:defRPr>
    </a:lvl8pPr>
    <a:lvl9pPr marL="14026944" algn="l" defTabSz="3506736" rtl="0" eaLnBrk="1" latinLnBrk="0" hangingPunct="1">
      <a:defRPr sz="69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36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961" autoAdjust="0"/>
  </p:normalViewPr>
  <p:slideViewPr>
    <p:cSldViewPr snapToGrid="0">
      <p:cViewPr>
        <p:scale>
          <a:sx n="30" d="100"/>
          <a:sy n="30" d="100"/>
        </p:scale>
        <p:origin x="-72" y="3978"/>
      </p:cViewPr>
      <p:guideLst>
        <p:guide orient="horz" pos="13478"/>
        <p:guide pos="953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7170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2" name="Kuva 6">
            <a:extLst>
              <a:ext uri="{FF2B5EF4-FFF2-40B4-BE49-F238E27FC236}">
                <a16:creationId xmlns:a16="http://schemas.microsoft.com/office/drawing/2014/main" xmlns="" id="{95D23DB2-838A-AA44-9FF8-E1AF8D61BACD}"/>
              </a:ext>
            </a:extLst>
          </p:cNvPr>
          <p:cNvPicPr>
            <a:picLocks noChangeAspect="1"/>
          </p:cNvPicPr>
          <p:nvPr userDrawn="1"/>
        </p:nvPicPr>
        <p:blipFill>
          <a:blip r:embed="rId2"/>
          <a:stretch>
            <a:fillRect/>
          </a:stretch>
        </p:blipFill>
        <p:spPr>
          <a:xfrm>
            <a:off x="1032855" y="778073"/>
            <a:ext cx="8182606" cy="1556147"/>
          </a:xfrm>
          <a:prstGeom prst="rect">
            <a:avLst/>
          </a:prstGeom>
        </p:spPr>
      </p:pic>
      <p:pic>
        <p:nvPicPr>
          <p:cNvPr id="3" name="Kuva 2">
            <a:extLst>
              <a:ext uri="{FF2B5EF4-FFF2-40B4-BE49-F238E27FC236}">
                <a16:creationId xmlns:a16="http://schemas.microsoft.com/office/drawing/2014/main" xmlns="" id="{26B93AFE-570F-3A47-84D5-AA716A6CAE56}"/>
              </a:ext>
            </a:extLst>
          </p:cNvPr>
          <p:cNvPicPr>
            <a:picLocks noChangeAspect="1"/>
          </p:cNvPicPr>
          <p:nvPr userDrawn="1"/>
        </p:nvPicPr>
        <p:blipFill>
          <a:blip r:embed="rId3"/>
          <a:stretch>
            <a:fillRect/>
          </a:stretch>
        </p:blipFill>
        <p:spPr>
          <a:xfrm rot="16200000">
            <a:off x="20810772" y="-6344210"/>
            <a:ext cx="3112293" cy="15800714"/>
          </a:xfrm>
          <a:prstGeom prst="rect">
            <a:avLst/>
          </a:prstGeom>
        </p:spPr>
      </p:pic>
    </p:spTree>
    <p:extLst>
      <p:ext uri="{BB962C8B-B14F-4D97-AF65-F5344CB8AC3E}">
        <p14:creationId xmlns:p14="http://schemas.microsoft.com/office/powerpoint/2010/main" val="1070222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83D41D-B1A9-4BBF-B735-6A77D473ECB2}" type="datetimeFigureOut">
              <a:rPr lang="en-US" smtClean="0"/>
              <a:t>6/10/2022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705C58-B7B3-4F8E-8EF1-772E1C562837}" type="slidenum">
              <a:rPr lang="en-US" smtClean="0"/>
              <a:t>‹#›</a:t>
            </a:fld>
            <a:endParaRPr lang="en-US"/>
          </a:p>
        </p:txBody>
      </p:sp>
    </p:spTree>
    <p:extLst>
      <p:ext uri="{BB962C8B-B14F-4D97-AF65-F5344CB8AC3E}">
        <p14:creationId xmlns:p14="http://schemas.microsoft.com/office/powerpoint/2010/main" val="5599831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0876" y="2278400"/>
            <a:ext cx="26105525" cy="8271575"/>
          </a:xfrm>
          <a:prstGeom prst="rect">
            <a:avLst/>
          </a:prstGeom>
        </p:spPr>
        <p:txBody>
          <a:bodyPr vert="horz" lIns="97667" tIns="48834" rIns="97667" bIns="48834"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080876" y="11391984"/>
            <a:ext cx="26105525" cy="27152551"/>
          </a:xfrm>
          <a:prstGeom prst="rect">
            <a:avLst/>
          </a:prstGeom>
        </p:spPr>
        <p:txBody>
          <a:bodyPr vert="horz" lIns="97667" tIns="48834" rIns="97667" bIns="4883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080875" y="39663923"/>
            <a:ext cx="6810137" cy="2278397"/>
          </a:xfrm>
          <a:prstGeom prst="rect">
            <a:avLst/>
          </a:prstGeom>
        </p:spPr>
        <p:txBody>
          <a:bodyPr vert="horz" lIns="97667" tIns="48834" rIns="97667" bIns="48834" rtlCol="0" anchor="ctr"/>
          <a:lstStyle>
            <a:lvl1pPr algn="l">
              <a:defRPr sz="1300">
                <a:solidFill>
                  <a:schemeClr val="tx1">
                    <a:tint val="75000"/>
                  </a:schemeClr>
                </a:solidFill>
              </a:defRPr>
            </a:lvl1pPr>
          </a:lstStyle>
          <a:p>
            <a:fld id="{4C83D41D-B1A9-4BBF-B735-6A77D473ECB2}" type="datetimeFigureOut">
              <a:rPr lang="en-US" smtClean="0"/>
              <a:t>6/10/2022</a:t>
            </a:fld>
            <a:endParaRPr lang="en-US"/>
          </a:p>
        </p:txBody>
      </p:sp>
      <p:sp>
        <p:nvSpPr>
          <p:cNvPr id="5" name="Footer Placeholder 4"/>
          <p:cNvSpPr>
            <a:spLocks noGrp="1"/>
          </p:cNvSpPr>
          <p:nvPr>
            <p:ph type="ftr" sz="quarter" idx="3"/>
          </p:nvPr>
        </p:nvSpPr>
        <p:spPr>
          <a:xfrm>
            <a:off x="10026036" y="39663923"/>
            <a:ext cx="10215205" cy="2278397"/>
          </a:xfrm>
          <a:prstGeom prst="rect">
            <a:avLst/>
          </a:prstGeom>
        </p:spPr>
        <p:txBody>
          <a:bodyPr vert="horz" lIns="97667" tIns="48834" rIns="97667" bIns="48834" rtlCol="0" anchor="ctr"/>
          <a:lstStyle>
            <a:lvl1pPr algn="ctr">
              <a:defRPr sz="13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376263" y="39663923"/>
            <a:ext cx="6810137" cy="2278397"/>
          </a:xfrm>
          <a:prstGeom prst="rect">
            <a:avLst/>
          </a:prstGeom>
        </p:spPr>
        <p:txBody>
          <a:bodyPr vert="horz" lIns="97667" tIns="48834" rIns="97667" bIns="48834" rtlCol="0" anchor="ctr"/>
          <a:lstStyle>
            <a:lvl1pPr algn="r">
              <a:defRPr sz="1300">
                <a:solidFill>
                  <a:schemeClr val="tx1">
                    <a:tint val="75000"/>
                  </a:schemeClr>
                </a:solidFill>
              </a:defRPr>
            </a:lvl1pPr>
          </a:lstStyle>
          <a:p>
            <a:fld id="{E6705C58-B7B3-4F8E-8EF1-772E1C562837}" type="slidenum">
              <a:rPr lang="en-US" smtClean="0"/>
              <a:t>‹#›</a:t>
            </a:fld>
            <a:endParaRPr lang="en-US"/>
          </a:p>
        </p:txBody>
      </p:sp>
    </p:spTree>
    <p:extLst>
      <p:ext uri="{BB962C8B-B14F-4D97-AF65-F5344CB8AC3E}">
        <p14:creationId xmlns:p14="http://schemas.microsoft.com/office/powerpoint/2010/main" val="3421977375"/>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Lst>
  <p:txStyles>
    <p:titleStyle>
      <a:lvl1pPr algn="l" defTabSz="976671" rtl="0" eaLnBrk="1" latinLnBrk="0" hangingPunct="1">
        <a:lnSpc>
          <a:spcPct val="90000"/>
        </a:lnSpc>
        <a:spcBef>
          <a:spcPct val="0"/>
        </a:spcBef>
        <a:buNone/>
        <a:defRPr sz="4700" kern="1200">
          <a:solidFill>
            <a:schemeClr val="tx1"/>
          </a:solidFill>
          <a:latin typeface="+mj-lt"/>
          <a:ea typeface="+mj-ea"/>
          <a:cs typeface="+mj-cs"/>
        </a:defRPr>
      </a:lvl1pPr>
    </p:titleStyle>
    <p:bodyStyle>
      <a:lvl1pPr marL="244168" indent="-244168" algn="l" defTabSz="976671" rtl="0" eaLnBrk="1" latinLnBrk="0" hangingPunct="1">
        <a:lnSpc>
          <a:spcPct val="90000"/>
        </a:lnSpc>
        <a:spcBef>
          <a:spcPts val="1068"/>
        </a:spcBef>
        <a:buFont typeface="Arial" panose="020B0604020202020204" pitchFamily="34" charset="0"/>
        <a:buChar char="•"/>
        <a:defRPr sz="3000" kern="1200">
          <a:solidFill>
            <a:schemeClr val="tx1"/>
          </a:solidFill>
          <a:latin typeface="+mn-lt"/>
          <a:ea typeface="+mn-ea"/>
          <a:cs typeface="+mn-cs"/>
        </a:defRPr>
      </a:lvl1pPr>
      <a:lvl2pPr marL="732503" indent="-244168" algn="l" defTabSz="976671" rtl="0" eaLnBrk="1" latinLnBrk="0" hangingPunct="1">
        <a:lnSpc>
          <a:spcPct val="90000"/>
        </a:lnSpc>
        <a:spcBef>
          <a:spcPts val="534"/>
        </a:spcBef>
        <a:buFont typeface="Arial" panose="020B0604020202020204" pitchFamily="34" charset="0"/>
        <a:buChar char="•"/>
        <a:defRPr sz="2600" kern="1200">
          <a:solidFill>
            <a:schemeClr val="tx1"/>
          </a:solidFill>
          <a:latin typeface="+mn-lt"/>
          <a:ea typeface="+mn-ea"/>
          <a:cs typeface="+mn-cs"/>
        </a:defRPr>
      </a:lvl2pPr>
      <a:lvl3pPr marL="1220838" indent="-244168" algn="l" defTabSz="976671" rtl="0" eaLnBrk="1" latinLnBrk="0" hangingPunct="1">
        <a:lnSpc>
          <a:spcPct val="90000"/>
        </a:lnSpc>
        <a:spcBef>
          <a:spcPts val="534"/>
        </a:spcBef>
        <a:buFont typeface="Arial" panose="020B0604020202020204" pitchFamily="34" charset="0"/>
        <a:buChar char="•"/>
        <a:defRPr sz="2100" kern="1200">
          <a:solidFill>
            <a:schemeClr val="tx1"/>
          </a:solidFill>
          <a:latin typeface="+mn-lt"/>
          <a:ea typeface="+mn-ea"/>
          <a:cs typeface="+mn-cs"/>
        </a:defRPr>
      </a:lvl3pPr>
      <a:lvl4pPr marL="1709174" indent="-244168" algn="l" defTabSz="976671" rtl="0" eaLnBrk="1" latinLnBrk="0" hangingPunct="1">
        <a:lnSpc>
          <a:spcPct val="90000"/>
        </a:lnSpc>
        <a:spcBef>
          <a:spcPts val="534"/>
        </a:spcBef>
        <a:buFont typeface="Arial" panose="020B0604020202020204" pitchFamily="34" charset="0"/>
        <a:buChar char="•"/>
        <a:defRPr sz="1900" kern="1200">
          <a:solidFill>
            <a:schemeClr val="tx1"/>
          </a:solidFill>
          <a:latin typeface="+mn-lt"/>
          <a:ea typeface="+mn-ea"/>
          <a:cs typeface="+mn-cs"/>
        </a:defRPr>
      </a:lvl4pPr>
      <a:lvl5pPr marL="2197509" indent="-244168" algn="l" defTabSz="976671" rtl="0" eaLnBrk="1" latinLnBrk="0" hangingPunct="1">
        <a:lnSpc>
          <a:spcPct val="90000"/>
        </a:lnSpc>
        <a:spcBef>
          <a:spcPts val="534"/>
        </a:spcBef>
        <a:buFont typeface="Arial" panose="020B0604020202020204" pitchFamily="34" charset="0"/>
        <a:buChar char="•"/>
        <a:defRPr sz="1900" kern="1200">
          <a:solidFill>
            <a:schemeClr val="tx1"/>
          </a:solidFill>
          <a:latin typeface="+mn-lt"/>
          <a:ea typeface="+mn-ea"/>
          <a:cs typeface="+mn-cs"/>
        </a:defRPr>
      </a:lvl5pPr>
      <a:lvl6pPr marL="2685844" indent="-244168" algn="l" defTabSz="976671" rtl="0" eaLnBrk="1" latinLnBrk="0" hangingPunct="1">
        <a:lnSpc>
          <a:spcPct val="90000"/>
        </a:lnSpc>
        <a:spcBef>
          <a:spcPts val="534"/>
        </a:spcBef>
        <a:buFont typeface="Arial" panose="020B0604020202020204" pitchFamily="34" charset="0"/>
        <a:buChar char="•"/>
        <a:defRPr sz="1900" kern="1200">
          <a:solidFill>
            <a:schemeClr val="tx1"/>
          </a:solidFill>
          <a:latin typeface="+mn-lt"/>
          <a:ea typeface="+mn-ea"/>
          <a:cs typeface="+mn-cs"/>
        </a:defRPr>
      </a:lvl6pPr>
      <a:lvl7pPr marL="3174180" indent="-244168" algn="l" defTabSz="976671" rtl="0" eaLnBrk="1" latinLnBrk="0" hangingPunct="1">
        <a:lnSpc>
          <a:spcPct val="90000"/>
        </a:lnSpc>
        <a:spcBef>
          <a:spcPts val="534"/>
        </a:spcBef>
        <a:buFont typeface="Arial" panose="020B0604020202020204" pitchFamily="34" charset="0"/>
        <a:buChar char="•"/>
        <a:defRPr sz="1900" kern="1200">
          <a:solidFill>
            <a:schemeClr val="tx1"/>
          </a:solidFill>
          <a:latin typeface="+mn-lt"/>
          <a:ea typeface="+mn-ea"/>
          <a:cs typeface="+mn-cs"/>
        </a:defRPr>
      </a:lvl7pPr>
      <a:lvl8pPr marL="3662515" indent="-244168" algn="l" defTabSz="976671" rtl="0" eaLnBrk="1" latinLnBrk="0" hangingPunct="1">
        <a:lnSpc>
          <a:spcPct val="90000"/>
        </a:lnSpc>
        <a:spcBef>
          <a:spcPts val="534"/>
        </a:spcBef>
        <a:buFont typeface="Arial" panose="020B0604020202020204" pitchFamily="34" charset="0"/>
        <a:buChar char="•"/>
        <a:defRPr sz="1900" kern="1200">
          <a:solidFill>
            <a:schemeClr val="tx1"/>
          </a:solidFill>
          <a:latin typeface="+mn-lt"/>
          <a:ea typeface="+mn-ea"/>
          <a:cs typeface="+mn-cs"/>
        </a:defRPr>
      </a:lvl8pPr>
      <a:lvl9pPr marL="4150850" indent="-244168" algn="l" defTabSz="976671" rtl="0" eaLnBrk="1" latinLnBrk="0" hangingPunct="1">
        <a:lnSpc>
          <a:spcPct val="90000"/>
        </a:lnSpc>
        <a:spcBef>
          <a:spcPts val="534"/>
        </a:spcBef>
        <a:buFont typeface="Arial" panose="020B0604020202020204" pitchFamily="34" charset="0"/>
        <a:buChar char="•"/>
        <a:defRPr sz="1900" kern="1200">
          <a:solidFill>
            <a:schemeClr val="tx1"/>
          </a:solidFill>
          <a:latin typeface="+mn-lt"/>
          <a:ea typeface="+mn-ea"/>
          <a:cs typeface="+mn-cs"/>
        </a:defRPr>
      </a:lvl9pPr>
    </p:bodyStyle>
    <p:otherStyle>
      <a:defPPr>
        <a:defRPr lang="en-US"/>
      </a:defPPr>
      <a:lvl1pPr marL="0" algn="l" defTabSz="976671" rtl="0" eaLnBrk="1" latinLnBrk="0" hangingPunct="1">
        <a:defRPr sz="1900" kern="1200">
          <a:solidFill>
            <a:schemeClr val="tx1"/>
          </a:solidFill>
          <a:latin typeface="+mn-lt"/>
          <a:ea typeface="+mn-ea"/>
          <a:cs typeface="+mn-cs"/>
        </a:defRPr>
      </a:lvl1pPr>
      <a:lvl2pPr marL="488335" algn="l" defTabSz="976671" rtl="0" eaLnBrk="1" latinLnBrk="0" hangingPunct="1">
        <a:defRPr sz="1900" kern="1200">
          <a:solidFill>
            <a:schemeClr val="tx1"/>
          </a:solidFill>
          <a:latin typeface="+mn-lt"/>
          <a:ea typeface="+mn-ea"/>
          <a:cs typeface="+mn-cs"/>
        </a:defRPr>
      </a:lvl2pPr>
      <a:lvl3pPr marL="976671" algn="l" defTabSz="976671" rtl="0" eaLnBrk="1" latinLnBrk="0" hangingPunct="1">
        <a:defRPr sz="1900" kern="1200">
          <a:solidFill>
            <a:schemeClr val="tx1"/>
          </a:solidFill>
          <a:latin typeface="+mn-lt"/>
          <a:ea typeface="+mn-ea"/>
          <a:cs typeface="+mn-cs"/>
        </a:defRPr>
      </a:lvl3pPr>
      <a:lvl4pPr marL="1465006" algn="l" defTabSz="976671" rtl="0" eaLnBrk="1" latinLnBrk="0" hangingPunct="1">
        <a:defRPr sz="1900" kern="1200">
          <a:solidFill>
            <a:schemeClr val="tx1"/>
          </a:solidFill>
          <a:latin typeface="+mn-lt"/>
          <a:ea typeface="+mn-ea"/>
          <a:cs typeface="+mn-cs"/>
        </a:defRPr>
      </a:lvl4pPr>
      <a:lvl5pPr marL="1953341" algn="l" defTabSz="976671" rtl="0" eaLnBrk="1" latinLnBrk="0" hangingPunct="1">
        <a:defRPr sz="1900" kern="1200">
          <a:solidFill>
            <a:schemeClr val="tx1"/>
          </a:solidFill>
          <a:latin typeface="+mn-lt"/>
          <a:ea typeface="+mn-ea"/>
          <a:cs typeface="+mn-cs"/>
        </a:defRPr>
      </a:lvl5pPr>
      <a:lvl6pPr marL="2441677" algn="l" defTabSz="976671" rtl="0" eaLnBrk="1" latinLnBrk="0" hangingPunct="1">
        <a:defRPr sz="1900" kern="1200">
          <a:solidFill>
            <a:schemeClr val="tx1"/>
          </a:solidFill>
          <a:latin typeface="+mn-lt"/>
          <a:ea typeface="+mn-ea"/>
          <a:cs typeface="+mn-cs"/>
        </a:defRPr>
      </a:lvl6pPr>
      <a:lvl7pPr marL="2930012" algn="l" defTabSz="976671" rtl="0" eaLnBrk="1" latinLnBrk="0" hangingPunct="1">
        <a:defRPr sz="1900" kern="1200">
          <a:solidFill>
            <a:schemeClr val="tx1"/>
          </a:solidFill>
          <a:latin typeface="+mn-lt"/>
          <a:ea typeface="+mn-ea"/>
          <a:cs typeface="+mn-cs"/>
        </a:defRPr>
      </a:lvl7pPr>
      <a:lvl8pPr marL="3418347" algn="l" defTabSz="976671" rtl="0" eaLnBrk="1" latinLnBrk="0" hangingPunct="1">
        <a:defRPr sz="1900" kern="1200">
          <a:solidFill>
            <a:schemeClr val="tx1"/>
          </a:solidFill>
          <a:latin typeface="+mn-lt"/>
          <a:ea typeface="+mn-ea"/>
          <a:cs typeface="+mn-cs"/>
        </a:defRPr>
      </a:lvl8pPr>
      <a:lvl9pPr marL="3906683" algn="l" defTabSz="976671"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png"/><Relationship Id="rId3" Type="http://schemas.openxmlformats.org/officeDocument/2006/relationships/image" Target="../media/image4.jpg"/><Relationship Id="rId7" Type="http://schemas.openxmlformats.org/officeDocument/2006/relationships/image" Target="../media/image8.jpeg"/><Relationship Id="rId12" Type="http://schemas.openxmlformats.org/officeDocument/2006/relationships/image" Target="../media/image13.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e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jpeg"/><Relationship Id="rId1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8174210" y="14991176"/>
            <a:ext cx="5022362" cy="3675196"/>
            <a:chOff x="419183" y="1775891"/>
            <a:chExt cx="3443333" cy="3378347"/>
          </a:xfrm>
        </p:grpSpPr>
        <p:pic>
          <p:nvPicPr>
            <p:cNvPr id="28" name="Picture 27" descr="D:\Pollen\crete2018\kuvat\20180223_175951.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04000" y="1775891"/>
              <a:ext cx="2997200" cy="3378347"/>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85"/>
            <p:cNvSpPr txBox="1"/>
            <p:nvPr/>
          </p:nvSpPr>
          <p:spPr>
            <a:xfrm>
              <a:off x="2546002" y="2147948"/>
              <a:ext cx="1316514" cy="400110"/>
            </a:xfrm>
            <a:prstGeom prst="rect">
              <a:avLst/>
            </a:prstGeom>
            <a:noFill/>
          </p:spPr>
          <p:txBody>
            <a:bodyPr wrap="none" rtlCol="0">
              <a:spAutoFit/>
            </a:bodyPr>
            <a:lstStyle>
              <a:defPPr>
                <a:defRPr lang="en-US"/>
              </a:defPPr>
              <a:lvl1pPr marL="0" algn="l" defTabSz="3283153" rtl="0" eaLnBrk="1" latinLnBrk="0" hangingPunct="1">
                <a:defRPr sz="6463" kern="1200">
                  <a:solidFill>
                    <a:schemeClr val="tx1"/>
                  </a:solidFill>
                  <a:latin typeface="+mn-lt"/>
                  <a:ea typeface="+mn-ea"/>
                  <a:cs typeface="+mn-cs"/>
                </a:defRPr>
              </a:lvl1pPr>
              <a:lvl2pPr marL="1641577" algn="l" defTabSz="3283153" rtl="0" eaLnBrk="1" latinLnBrk="0" hangingPunct="1">
                <a:defRPr sz="6463" kern="1200">
                  <a:solidFill>
                    <a:schemeClr val="tx1"/>
                  </a:solidFill>
                  <a:latin typeface="+mn-lt"/>
                  <a:ea typeface="+mn-ea"/>
                  <a:cs typeface="+mn-cs"/>
                </a:defRPr>
              </a:lvl2pPr>
              <a:lvl3pPr marL="3283153" algn="l" defTabSz="3283153" rtl="0" eaLnBrk="1" latinLnBrk="0" hangingPunct="1">
                <a:defRPr sz="6463" kern="1200">
                  <a:solidFill>
                    <a:schemeClr val="tx1"/>
                  </a:solidFill>
                  <a:latin typeface="+mn-lt"/>
                  <a:ea typeface="+mn-ea"/>
                  <a:cs typeface="+mn-cs"/>
                </a:defRPr>
              </a:lvl3pPr>
              <a:lvl4pPr marL="4924730" algn="l" defTabSz="3283153" rtl="0" eaLnBrk="1" latinLnBrk="0" hangingPunct="1">
                <a:defRPr sz="6463" kern="1200">
                  <a:solidFill>
                    <a:schemeClr val="tx1"/>
                  </a:solidFill>
                  <a:latin typeface="+mn-lt"/>
                  <a:ea typeface="+mn-ea"/>
                  <a:cs typeface="+mn-cs"/>
                </a:defRPr>
              </a:lvl4pPr>
              <a:lvl5pPr marL="6566306" algn="l" defTabSz="3283153" rtl="0" eaLnBrk="1" latinLnBrk="0" hangingPunct="1">
                <a:defRPr sz="6463" kern="1200">
                  <a:solidFill>
                    <a:schemeClr val="tx1"/>
                  </a:solidFill>
                  <a:latin typeface="+mn-lt"/>
                  <a:ea typeface="+mn-ea"/>
                  <a:cs typeface="+mn-cs"/>
                </a:defRPr>
              </a:lvl5pPr>
              <a:lvl6pPr marL="8207883" algn="l" defTabSz="3283153" rtl="0" eaLnBrk="1" latinLnBrk="0" hangingPunct="1">
                <a:defRPr sz="6463" kern="1200">
                  <a:solidFill>
                    <a:schemeClr val="tx1"/>
                  </a:solidFill>
                  <a:latin typeface="+mn-lt"/>
                  <a:ea typeface="+mn-ea"/>
                  <a:cs typeface="+mn-cs"/>
                </a:defRPr>
              </a:lvl6pPr>
              <a:lvl7pPr marL="9849460" algn="l" defTabSz="3283153" rtl="0" eaLnBrk="1" latinLnBrk="0" hangingPunct="1">
                <a:defRPr sz="6463" kern="1200">
                  <a:solidFill>
                    <a:schemeClr val="tx1"/>
                  </a:solidFill>
                  <a:latin typeface="+mn-lt"/>
                  <a:ea typeface="+mn-ea"/>
                  <a:cs typeface="+mn-cs"/>
                </a:defRPr>
              </a:lvl7pPr>
              <a:lvl8pPr marL="11491036" algn="l" defTabSz="3283153" rtl="0" eaLnBrk="1" latinLnBrk="0" hangingPunct="1">
                <a:defRPr sz="6463" kern="1200">
                  <a:solidFill>
                    <a:schemeClr val="tx1"/>
                  </a:solidFill>
                  <a:latin typeface="+mn-lt"/>
                  <a:ea typeface="+mn-ea"/>
                  <a:cs typeface="+mn-cs"/>
                </a:defRPr>
              </a:lvl8pPr>
              <a:lvl9pPr marL="13132613" algn="l" defTabSz="3283153" rtl="0" eaLnBrk="1" latinLnBrk="0" hangingPunct="1">
                <a:defRPr sz="6463" kern="1200">
                  <a:solidFill>
                    <a:schemeClr val="tx1"/>
                  </a:solidFill>
                  <a:latin typeface="+mn-lt"/>
                  <a:ea typeface="+mn-ea"/>
                  <a:cs typeface="+mn-cs"/>
                </a:defRPr>
              </a:lvl9pPr>
            </a:lstStyle>
            <a:p>
              <a:r>
                <a:rPr lang="en-US" sz="2000" dirty="0" smtClean="0">
                  <a:latin typeface="Calibri" panose="020F0502020204030204" pitchFamily="34" charset="0"/>
                </a:rPr>
                <a:t>Wind Vane</a:t>
              </a:r>
              <a:endParaRPr lang="en-US" sz="2000" dirty="0">
                <a:latin typeface="Calibri" panose="020F0502020204030204" pitchFamily="34" charset="0"/>
              </a:endParaRPr>
            </a:p>
          </p:txBody>
        </p:sp>
        <p:sp>
          <p:nvSpPr>
            <p:cNvPr id="30" name="TextBox 86"/>
            <p:cNvSpPr txBox="1"/>
            <p:nvPr/>
          </p:nvSpPr>
          <p:spPr>
            <a:xfrm>
              <a:off x="1515848" y="4369367"/>
              <a:ext cx="1688411" cy="400110"/>
            </a:xfrm>
            <a:prstGeom prst="rect">
              <a:avLst/>
            </a:prstGeom>
            <a:noFill/>
          </p:spPr>
          <p:txBody>
            <a:bodyPr wrap="none" rtlCol="0">
              <a:spAutoFit/>
            </a:bodyPr>
            <a:lstStyle>
              <a:defPPr>
                <a:defRPr lang="en-US"/>
              </a:defPPr>
              <a:lvl1pPr marL="0" algn="l" defTabSz="3283153" rtl="0" eaLnBrk="1" latinLnBrk="0" hangingPunct="1">
                <a:defRPr sz="6463" kern="1200">
                  <a:solidFill>
                    <a:schemeClr val="tx1"/>
                  </a:solidFill>
                  <a:latin typeface="+mn-lt"/>
                  <a:ea typeface="+mn-ea"/>
                  <a:cs typeface="+mn-cs"/>
                </a:defRPr>
              </a:lvl1pPr>
              <a:lvl2pPr marL="1641577" algn="l" defTabSz="3283153" rtl="0" eaLnBrk="1" latinLnBrk="0" hangingPunct="1">
                <a:defRPr sz="6463" kern="1200">
                  <a:solidFill>
                    <a:schemeClr val="tx1"/>
                  </a:solidFill>
                  <a:latin typeface="+mn-lt"/>
                  <a:ea typeface="+mn-ea"/>
                  <a:cs typeface="+mn-cs"/>
                </a:defRPr>
              </a:lvl2pPr>
              <a:lvl3pPr marL="3283153" algn="l" defTabSz="3283153" rtl="0" eaLnBrk="1" latinLnBrk="0" hangingPunct="1">
                <a:defRPr sz="6463" kern="1200">
                  <a:solidFill>
                    <a:schemeClr val="tx1"/>
                  </a:solidFill>
                  <a:latin typeface="+mn-lt"/>
                  <a:ea typeface="+mn-ea"/>
                  <a:cs typeface="+mn-cs"/>
                </a:defRPr>
              </a:lvl3pPr>
              <a:lvl4pPr marL="4924730" algn="l" defTabSz="3283153" rtl="0" eaLnBrk="1" latinLnBrk="0" hangingPunct="1">
                <a:defRPr sz="6463" kern="1200">
                  <a:solidFill>
                    <a:schemeClr val="tx1"/>
                  </a:solidFill>
                  <a:latin typeface="+mn-lt"/>
                  <a:ea typeface="+mn-ea"/>
                  <a:cs typeface="+mn-cs"/>
                </a:defRPr>
              </a:lvl4pPr>
              <a:lvl5pPr marL="6566306" algn="l" defTabSz="3283153" rtl="0" eaLnBrk="1" latinLnBrk="0" hangingPunct="1">
                <a:defRPr sz="6463" kern="1200">
                  <a:solidFill>
                    <a:schemeClr val="tx1"/>
                  </a:solidFill>
                  <a:latin typeface="+mn-lt"/>
                  <a:ea typeface="+mn-ea"/>
                  <a:cs typeface="+mn-cs"/>
                </a:defRPr>
              </a:lvl5pPr>
              <a:lvl6pPr marL="8207883" algn="l" defTabSz="3283153" rtl="0" eaLnBrk="1" latinLnBrk="0" hangingPunct="1">
                <a:defRPr sz="6463" kern="1200">
                  <a:solidFill>
                    <a:schemeClr val="tx1"/>
                  </a:solidFill>
                  <a:latin typeface="+mn-lt"/>
                  <a:ea typeface="+mn-ea"/>
                  <a:cs typeface="+mn-cs"/>
                </a:defRPr>
              </a:lvl6pPr>
              <a:lvl7pPr marL="9849460" algn="l" defTabSz="3283153" rtl="0" eaLnBrk="1" latinLnBrk="0" hangingPunct="1">
                <a:defRPr sz="6463" kern="1200">
                  <a:solidFill>
                    <a:schemeClr val="tx1"/>
                  </a:solidFill>
                  <a:latin typeface="+mn-lt"/>
                  <a:ea typeface="+mn-ea"/>
                  <a:cs typeface="+mn-cs"/>
                </a:defRPr>
              </a:lvl7pPr>
              <a:lvl8pPr marL="11491036" algn="l" defTabSz="3283153" rtl="0" eaLnBrk="1" latinLnBrk="0" hangingPunct="1">
                <a:defRPr sz="6463" kern="1200">
                  <a:solidFill>
                    <a:schemeClr val="tx1"/>
                  </a:solidFill>
                  <a:latin typeface="+mn-lt"/>
                  <a:ea typeface="+mn-ea"/>
                  <a:cs typeface="+mn-cs"/>
                </a:defRPr>
              </a:lvl8pPr>
              <a:lvl9pPr marL="13132613" algn="l" defTabSz="3283153" rtl="0" eaLnBrk="1" latinLnBrk="0" hangingPunct="1">
                <a:defRPr sz="6463" kern="1200">
                  <a:solidFill>
                    <a:schemeClr val="tx1"/>
                  </a:solidFill>
                  <a:latin typeface="+mn-lt"/>
                  <a:ea typeface="+mn-ea"/>
                  <a:cs typeface="+mn-cs"/>
                </a:defRPr>
              </a:lvl9pPr>
            </a:lstStyle>
            <a:p>
              <a:r>
                <a:rPr lang="en-US" sz="2000" dirty="0">
                  <a:solidFill>
                    <a:schemeClr val="bg1"/>
                  </a:solidFill>
                  <a:latin typeface="Calibri" panose="020F0502020204030204" pitchFamily="34" charset="0"/>
                </a:rPr>
                <a:t>Vacuum Pump</a:t>
              </a:r>
            </a:p>
          </p:txBody>
        </p:sp>
        <p:sp>
          <p:nvSpPr>
            <p:cNvPr id="31" name="TextBox 87"/>
            <p:cNvSpPr txBox="1"/>
            <p:nvPr/>
          </p:nvSpPr>
          <p:spPr>
            <a:xfrm>
              <a:off x="859643" y="3058603"/>
              <a:ext cx="656205" cy="400110"/>
            </a:xfrm>
            <a:prstGeom prst="rect">
              <a:avLst/>
            </a:prstGeom>
            <a:noFill/>
          </p:spPr>
          <p:txBody>
            <a:bodyPr wrap="none" rtlCol="0">
              <a:spAutoFit/>
            </a:bodyPr>
            <a:lstStyle>
              <a:defPPr>
                <a:defRPr lang="en-US"/>
              </a:defPPr>
              <a:lvl1pPr marL="0" algn="l" defTabSz="3283153" rtl="0" eaLnBrk="1" latinLnBrk="0" hangingPunct="1">
                <a:defRPr sz="6463" kern="1200">
                  <a:solidFill>
                    <a:schemeClr val="tx1"/>
                  </a:solidFill>
                  <a:latin typeface="+mn-lt"/>
                  <a:ea typeface="+mn-ea"/>
                  <a:cs typeface="+mn-cs"/>
                </a:defRPr>
              </a:lvl1pPr>
              <a:lvl2pPr marL="1641577" algn="l" defTabSz="3283153" rtl="0" eaLnBrk="1" latinLnBrk="0" hangingPunct="1">
                <a:defRPr sz="6463" kern="1200">
                  <a:solidFill>
                    <a:schemeClr val="tx1"/>
                  </a:solidFill>
                  <a:latin typeface="+mn-lt"/>
                  <a:ea typeface="+mn-ea"/>
                  <a:cs typeface="+mn-cs"/>
                </a:defRPr>
              </a:lvl2pPr>
              <a:lvl3pPr marL="3283153" algn="l" defTabSz="3283153" rtl="0" eaLnBrk="1" latinLnBrk="0" hangingPunct="1">
                <a:defRPr sz="6463" kern="1200">
                  <a:solidFill>
                    <a:schemeClr val="tx1"/>
                  </a:solidFill>
                  <a:latin typeface="+mn-lt"/>
                  <a:ea typeface="+mn-ea"/>
                  <a:cs typeface="+mn-cs"/>
                </a:defRPr>
              </a:lvl3pPr>
              <a:lvl4pPr marL="4924730" algn="l" defTabSz="3283153" rtl="0" eaLnBrk="1" latinLnBrk="0" hangingPunct="1">
                <a:defRPr sz="6463" kern="1200">
                  <a:solidFill>
                    <a:schemeClr val="tx1"/>
                  </a:solidFill>
                  <a:latin typeface="+mn-lt"/>
                  <a:ea typeface="+mn-ea"/>
                  <a:cs typeface="+mn-cs"/>
                </a:defRPr>
              </a:lvl4pPr>
              <a:lvl5pPr marL="6566306" algn="l" defTabSz="3283153" rtl="0" eaLnBrk="1" latinLnBrk="0" hangingPunct="1">
                <a:defRPr sz="6463" kern="1200">
                  <a:solidFill>
                    <a:schemeClr val="tx1"/>
                  </a:solidFill>
                  <a:latin typeface="+mn-lt"/>
                  <a:ea typeface="+mn-ea"/>
                  <a:cs typeface="+mn-cs"/>
                </a:defRPr>
              </a:lvl5pPr>
              <a:lvl6pPr marL="8207883" algn="l" defTabSz="3283153" rtl="0" eaLnBrk="1" latinLnBrk="0" hangingPunct="1">
                <a:defRPr sz="6463" kern="1200">
                  <a:solidFill>
                    <a:schemeClr val="tx1"/>
                  </a:solidFill>
                  <a:latin typeface="+mn-lt"/>
                  <a:ea typeface="+mn-ea"/>
                  <a:cs typeface="+mn-cs"/>
                </a:defRPr>
              </a:lvl6pPr>
              <a:lvl7pPr marL="9849460" algn="l" defTabSz="3283153" rtl="0" eaLnBrk="1" latinLnBrk="0" hangingPunct="1">
                <a:defRPr sz="6463" kern="1200">
                  <a:solidFill>
                    <a:schemeClr val="tx1"/>
                  </a:solidFill>
                  <a:latin typeface="+mn-lt"/>
                  <a:ea typeface="+mn-ea"/>
                  <a:cs typeface="+mn-cs"/>
                </a:defRPr>
              </a:lvl7pPr>
              <a:lvl8pPr marL="11491036" algn="l" defTabSz="3283153" rtl="0" eaLnBrk="1" latinLnBrk="0" hangingPunct="1">
                <a:defRPr sz="6463" kern="1200">
                  <a:solidFill>
                    <a:schemeClr val="tx1"/>
                  </a:solidFill>
                  <a:latin typeface="+mn-lt"/>
                  <a:ea typeface="+mn-ea"/>
                  <a:cs typeface="+mn-cs"/>
                </a:defRPr>
              </a:lvl8pPr>
              <a:lvl9pPr marL="13132613" algn="l" defTabSz="3283153" rtl="0" eaLnBrk="1" latinLnBrk="0" hangingPunct="1">
                <a:defRPr sz="6463" kern="1200">
                  <a:solidFill>
                    <a:schemeClr val="tx1"/>
                  </a:solidFill>
                  <a:latin typeface="+mn-lt"/>
                  <a:ea typeface="+mn-ea"/>
                  <a:cs typeface="+mn-cs"/>
                </a:defRPr>
              </a:lvl9pPr>
            </a:lstStyle>
            <a:p>
              <a:r>
                <a:rPr lang="en-US" sz="2000" dirty="0" smtClean="0">
                  <a:solidFill>
                    <a:schemeClr val="bg1"/>
                  </a:solidFill>
                  <a:latin typeface="Calibri" panose="020F0502020204030204" pitchFamily="34" charset="0"/>
                </a:rPr>
                <a:t>Inlet</a:t>
              </a:r>
              <a:endParaRPr lang="en-US" sz="2000" dirty="0">
                <a:solidFill>
                  <a:schemeClr val="bg1"/>
                </a:solidFill>
                <a:latin typeface="Calibri" panose="020F0502020204030204" pitchFamily="34" charset="0"/>
              </a:endParaRPr>
            </a:p>
          </p:txBody>
        </p:sp>
        <p:sp>
          <p:nvSpPr>
            <p:cNvPr id="32" name="TextBox 88"/>
            <p:cNvSpPr txBox="1"/>
            <p:nvPr/>
          </p:nvSpPr>
          <p:spPr>
            <a:xfrm>
              <a:off x="419183" y="1947893"/>
              <a:ext cx="1316386" cy="400110"/>
            </a:xfrm>
            <a:prstGeom prst="rect">
              <a:avLst/>
            </a:prstGeom>
            <a:noFill/>
          </p:spPr>
          <p:txBody>
            <a:bodyPr wrap="none" rtlCol="0">
              <a:spAutoFit/>
            </a:bodyPr>
            <a:lstStyle>
              <a:defPPr>
                <a:defRPr lang="en-US"/>
              </a:defPPr>
              <a:lvl1pPr marL="0" algn="l" defTabSz="3283153" rtl="0" eaLnBrk="1" latinLnBrk="0" hangingPunct="1">
                <a:defRPr sz="6463" kern="1200">
                  <a:solidFill>
                    <a:schemeClr val="tx1"/>
                  </a:solidFill>
                  <a:latin typeface="+mn-lt"/>
                  <a:ea typeface="+mn-ea"/>
                  <a:cs typeface="+mn-cs"/>
                </a:defRPr>
              </a:lvl1pPr>
              <a:lvl2pPr marL="1641577" algn="l" defTabSz="3283153" rtl="0" eaLnBrk="1" latinLnBrk="0" hangingPunct="1">
                <a:defRPr sz="6463" kern="1200">
                  <a:solidFill>
                    <a:schemeClr val="tx1"/>
                  </a:solidFill>
                  <a:latin typeface="+mn-lt"/>
                  <a:ea typeface="+mn-ea"/>
                  <a:cs typeface="+mn-cs"/>
                </a:defRPr>
              </a:lvl2pPr>
              <a:lvl3pPr marL="3283153" algn="l" defTabSz="3283153" rtl="0" eaLnBrk="1" latinLnBrk="0" hangingPunct="1">
                <a:defRPr sz="6463" kern="1200">
                  <a:solidFill>
                    <a:schemeClr val="tx1"/>
                  </a:solidFill>
                  <a:latin typeface="+mn-lt"/>
                  <a:ea typeface="+mn-ea"/>
                  <a:cs typeface="+mn-cs"/>
                </a:defRPr>
              </a:lvl3pPr>
              <a:lvl4pPr marL="4924730" algn="l" defTabSz="3283153" rtl="0" eaLnBrk="1" latinLnBrk="0" hangingPunct="1">
                <a:defRPr sz="6463" kern="1200">
                  <a:solidFill>
                    <a:schemeClr val="tx1"/>
                  </a:solidFill>
                  <a:latin typeface="+mn-lt"/>
                  <a:ea typeface="+mn-ea"/>
                  <a:cs typeface="+mn-cs"/>
                </a:defRPr>
              </a:lvl4pPr>
              <a:lvl5pPr marL="6566306" algn="l" defTabSz="3283153" rtl="0" eaLnBrk="1" latinLnBrk="0" hangingPunct="1">
                <a:defRPr sz="6463" kern="1200">
                  <a:solidFill>
                    <a:schemeClr val="tx1"/>
                  </a:solidFill>
                  <a:latin typeface="+mn-lt"/>
                  <a:ea typeface="+mn-ea"/>
                  <a:cs typeface="+mn-cs"/>
                </a:defRPr>
              </a:lvl5pPr>
              <a:lvl6pPr marL="8207883" algn="l" defTabSz="3283153" rtl="0" eaLnBrk="1" latinLnBrk="0" hangingPunct="1">
                <a:defRPr sz="6463" kern="1200">
                  <a:solidFill>
                    <a:schemeClr val="tx1"/>
                  </a:solidFill>
                  <a:latin typeface="+mn-lt"/>
                  <a:ea typeface="+mn-ea"/>
                  <a:cs typeface="+mn-cs"/>
                </a:defRPr>
              </a:lvl6pPr>
              <a:lvl7pPr marL="9849460" algn="l" defTabSz="3283153" rtl="0" eaLnBrk="1" latinLnBrk="0" hangingPunct="1">
                <a:defRPr sz="6463" kern="1200">
                  <a:solidFill>
                    <a:schemeClr val="tx1"/>
                  </a:solidFill>
                  <a:latin typeface="+mn-lt"/>
                  <a:ea typeface="+mn-ea"/>
                  <a:cs typeface="+mn-cs"/>
                </a:defRPr>
              </a:lvl7pPr>
              <a:lvl8pPr marL="11491036" algn="l" defTabSz="3283153" rtl="0" eaLnBrk="1" latinLnBrk="0" hangingPunct="1">
                <a:defRPr sz="6463" kern="1200">
                  <a:solidFill>
                    <a:schemeClr val="tx1"/>
                  </a:solidFill>
                  <a:latin typeface="+mn-lt"/>
                  <a:ea typeface="+mn-ea"/>
                  <a:cs typeface="+mn-cs"/>
                </a:defRPr>
              </a:lvl8pPr>
              <a:lvl9pPr marL="13132613" algn="l" defTabSz="3283153" rtl="0" eaLnBrk="1" latinLnBrk="0" hangingPunct="1">
                <a:defRPr sz="6463" kern="1200">
                  <a:solidFill>
                    <a:schemeClr val="tx1"/>
                  </a:solidFill>
                  <a:latin typeface="+mn-lt"/>
                  <a:ea typeface="+mn-ea"/>
                  <a:cs typeface="+mn-cs"/>
                </a:defRPr>
              </a:lvl9pPr>
            </a:lstStyle>
            <a:p>
              <a:r>
                <a:rPr lang="en-US" sz="2000" dirty="0" smtClean="0">
                  <a:latin typeface="Calibri" panose="020F0502020204030204" pitchFamily="34" charset="0"/>
                </a:rPr>
                <a:t>Rain shield</a:t>
              </a:r>
              <a:endParaRPr lang="en-US" sz="2000" dirty="0">
                <a:latin typeface="Calibri" panose="020F0502020204030204" pitchFamily="34" charset="0"/>
              </a:endParaRPr>
            </a:p>
          </p:txBody>
        </p:sp>
        <p:cxnSp>
          <p:nvCxnSpPr>
            <p:cNvPr id="33" name="Straight Connector 32"/>
            <p:cNvCxnSpPr>
              <a:endCxn id="29" idx="1"/>
            </p:cNvCxnSpPr>
            <p:nvPr/>
          </p:nvCxnSpPr>
          <p:spPr>
            <a:xfrm>
              <a:off x="2360053" y="2340329"/>
              <a:ext cx="185949" cy="76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1204083" y="2304039"/>
              <a:ext cx="200772" cy="39542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31" idx="3"/>
            </p:cNvCxnSpPr>
            <p:nvPr/>
          </p:nvCxnSpPr>
          <p:spPr>
            <a:xfrm flipV="1">
              <a:off x="1515848" y="3058603"/>
              <a:ext cx="219721" cy="20005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flipV="1">
              <a:off x="1819359" y="4175695"/>
              <a:ext cx="76199" cy="19367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Tekstiruutu 3"/>
          <p:cNvSpPr txBox="1"/>
          <p:nvPr/>
        </p:nvSpPr>
        <p:spPr>
          <a:xfrm>
            <a:off x="-594513" y="1221926"/>
            <a:ext cx="30267275" cy="3691872"/>
          </a:xfrm>
          <a:prstGeom prst="rect">
            <a:avLst/>
          </a:prstGeom>
          <a:noFill/>
        </p:spPr>
        <p:txBody>
          <a:bodyPr wrap="square" lIns="97667" tIns="48834" rIns="97667" bIns="48834" rtlCol="0">
            <a:spAutoFit/>
          </a:bodyPr>
          <a:lstStyle/>
          <a:p>
            <a:pPr algn="ctr"/>
            <a:r>
              <a:rPr lang="en-US" sz="7700" b="1" dirty="0"/>
              <a:t>Pollen characterization using AERONET, </a:t>
            </a:r>
            <a:r>
              <a:rPr lang="en-US" sz="7700" b="1" dirty="0" err="1"/>
              <a:t>lidar</a:t>
            </a:r>
            <a:r>
              <a:rPr lang="en-US" sz="7700" b="1" dirty="0"/>
              <a:t> </a:t>
            </a:r>
          </a:p>
          <a:p>
            <a:pPr algn="ctr"/>
            <a:r>
              <a:rPr lang="en-US" sz="7700" b="1" dirty="0"/>
              <a:t>and </a:t>
            </a:r>
            <a:r>
              <a:rPr lang="en-US" sz="7700" b="1" dirty="0" err="1"/>
              <a:t>Burkard</a:t>
            </a:r>
            <a:r>
              <a:rPr lang="en-US" sz="7700" b="1" dirty="0"/>
              <a:t> data</a:t>
            </a:r>
            <a:endParaRPr lang="el-GR" sz="7700" dirty="0"/>
          </a:p>
          <a:p>
            <a:r>
              <a:rPr lang="de-DE" sz="7700" dirty="0"/>
              <a:t> </a:t>
            </a:r>
            <a:endParaRPr lang="el-GR" sz="7700" dirty="0"/>
          </a:p>
        </p:txBody>
      </p:sp>
      <p:sp>
        <p:nvSpPr>
          <p:cNvPr id="3" name="Tekstiruutu 4"/>
          <p:cNvSpPr txBox="1"/>
          <p:nvPr/>
        </p:nvSpPr>
        <p:spPr>
          <a:xfrm>
            <a:off x="71911" y="3894541"/>
            <a:ext cx="30267275" cy="2583201"/>
          </a:xfrm>
          <a:prstGeom prst="rect">
            <a:avLst/>
          </a:prstGeom>
          <a:noFill/>
        </p:spPr>
        <p:txBody>
          <a:bodyPr wrap="square" lIns="97667" tIns="48834" rIns="97667" bIns="48834" rtlCol="0">
            <a:spAutoFit/>
          </a:bodyPr>
          <a:lstStyle/>
          <a:p>
            <a:pPr algn="ctr"/>
            <a:r>
              <a:rPr lang="de-DE" sz="3400" b="1" i="1" dirty="0"/>
              <a:t>M. C. Gatou</a:t>
            </a:r>
            <a:r>
              <a:rPr lang="de-DE" sz="3400" b="1" i="1" baseline="30000" dirty="0"/>
              <a:t>1</a:t>
            </a:r>
            <a:r>
              <a:rPr lang="de-DE" sz="3400" i="1" dirty="0"/>
              <a:t>, E.  </a:t>
            </a:r>
            <a:r>
              <a:rPr lang="de-DE" sz="3400" i="1" dirty="0" smtClean="0"/>
              <a:t>Giannakaki</a:t>
            </a:r>
            <a:r>
              <a:rPr lang="de-DE" sz="3400" i="1" baseline="30000" dirty="0" smtClean="0"/>
              <a:t>1,2</a:t>
            </a:r>
            <a:r>
              <a:rPr lang="de-DE" sz="3400" i="1" dirty="0" smtClean="0"/>
              <a:t>, </a:t>
            </a:r>
            <a:r>
              <a:rPr lang="de-DE" sz="3400" i="1" dirty="0"/>
              <a:t>X. Shang</a:t>
            </a:r>
            <a:r>
              <a:rPr lang="de-DE" sz="3400" i="1" baseline="30000" dirty="0"/>
              <a:t>2</a:t>
            </a:r>
            <a:r>
              <a:rPr lang="de-DE" sz="3400" i="1" dirty="0"/>
              <a:t>, S. Bohlmann </a:t>
            </a:r>
            <a:r>
              <a:rPr lang="de-DE" sz="3400" i="1" baseline="30000" dirty="0" smtClean="0"/>
              <a:t>2</a:t>
            </a:r>
            <a:r>
              <a:rPr lang="de-DE" sz="3400" i="1" dirty="0" smtClean="0"/>
              <a:t>, </a:t>
            </a:r>
            <a:r>
              <a:rPr lang="de-DE" sz="3400" i="1" dirty="0"/>
              <a:t>M. Komppula</a:t>
            </a:r>
            <a:r>
              <a:rPr lang="de-DE" sz="3400" i="1" baseline="30000" dirty="0"/>
              <a:t>2</a:t>
            </a:r>
            <a:r>
              <a:rPr lang="de-DE" sz="3400" i="1" dirty="0"/>
              <a:t>  </a:t>
            </a:r>
            <a:endParaRPr lang="el-GR" sz="3400" dirty="0"/>
          </a:p>
          <a:p>
            <a:pPr algn="ctr"/>
            <a:r>
              <a:rPr lang="de-DE" sz="3400" i="1" dirty="0"/>
              <a:t>margat@phys.uoa.gr </a:t>
            </a:r>
            <a:endParaRPr lang="el-GR" sz="3400" dirty="0"/>
          </a:p>
          <a:p>
            <a:pPr marL="514350" indent="-514350" algn="ctr">
              <a:buAutoNum type="arabicParenBoth"/>
            </a:pPr>
            <a:r>
              <a:rPr lang="de-DE" sz="3400" i="1" dirty="0" smtClean="0"/>
              <a:t>Department </a:t>
            </a:r>
            <a:r>
              <a:rPr lang="de-DE" sz="3400" i="1" dirty="0"/>
              <a:t>of  Environmental Physics and Meteorology, University of Athens, </a:t>
            </a:r>
            <a:r>
              <a:rPr lang="en-US" sz="3400" i="1" dirty="0">
                <a:latin typeface="Segoe UI Semilight" panose="020B0402040204020203" pitchFamily="34" charset="0"/>
                <a:cs typeface="Segoe UI Semilight" panose="020B0402040204020203" pitchFamily="34" charset="0"/>
              </a:rPr>
              <a:t>15784  </a:t>
            </a:r>
            <a:r>
              <a:rPr lang="de-DE" sz="3400" i="1" dirty="0"/>
              <a:t>Athens, Greece, </a:t>
            </a:r>
          </a:p>
          <a:p>
            <a:pPr algn="ctr"/>
            <a:r>
              <a:rPr lang="en-US" sz="3400" i="1" dirty="0" smtClean="0">
                <a:latin typeface="Segoe UI Semilight" panose="020B0402040204020203" pitchFamily="34" charset="0"/>
                <a:cs typeface="Segoe UI Semilight" panose="020B0402040204020203" pitchFamily="34" charset="0"/>
              </a:rPr>
              <a:t> </a:t>
            </a:r>
            <a:r>
              <a:rPr lang="de-DE" sz="3400" i="1" dirty="0" smtClean="0"/>
              <a:t>(</a:t>
            </a:r>
            <a:r>
              <a:rPr lang="de-DE" sz="3400" i="1" dirty="0"/>
              <a:t>2) Finnish Meteorological Institute, Atmospheric Research Centre of Eastern Finland ,70211, Kuopio, Finland</a:t>
            </a:r>
            <a:endParaRPr lang="el-GR" sz="3400" dirty="0"/>
          </a:p>
          <a:p>
            <a:pPr algn="ctr"/>
            <a:endParaRPr lang="en-US" sz="3400" b="1" baseline="30000" dirty="0">
              <a:latin typeface="Segoe UI Semilight" panose="020B0402040204020203" pitchFamily="34" charset="0"/>
              <a:cs typeface="Segoe UI Semilight" panose="020B0402040204020203" pitchFamily="34" charset="0"/>
            </a:endParaRPr>
          </a:p>
        </p:txBody>
      </p:sp>
      <p:sp>
        <p:nvSpPr>
          <p:cNvPr id="8" name="Rectangle 7"/>
          <p:cNvSpPr/>
          <p:nvPr/>
        </p:nvSpPr>
        <p:spPr>
          <a:xfrm>
            <a:off x="13974512" y="32746643"/>
            <a:ext cx="15397163" cy="1391283"/>
          </a:xfrm>
          <a:prstGeom prst="rect">
            <a:avLst/>
          </a:prstGeom>
        </p:spPr>
        <p:txBody>
          <a:bodyPr wrap="square" lIns="97667" tIns="48834" rIns="97667" bIns="48834">
            <a:spAutoFit/>
          </a:bodyPr>
          <a:lstStyle/>
          <a:p>
            <a:pPr algn="ctr">
              <a:spcAft>
                <a:spcPts val="1068"/>
              </a:spcAft>
            </a:pPr>
            <a:r>
              <a:rPr lang="en-US" sz="2800" dirty="0" smtClean="0">
                <a:latin typeface="Times New Roman" pitchFamily="18" charset="0"/>
                <a:cs typeface="Times New Roman" pitchFamily="18" charset="0"/>
              </a:rPr>
              <a:t>Fig.</a:t>
            </a:r>
            <a:r>
              <a:rPr lang="en-US" sz="2800" dirty="0">
                <a:latin typeface="Times New Roman" pitchFamily="18" charset="0"/>
                <a:cs typeface="Times New Roman" pitchFamily="18" charset="0"/>
              </a:rPr>
              <a:t>3</a:t>
            </a:r>
            <a:r>
              <a:rPr lang="en-US" sz="2800" dirty="0" smtClean="0">
                <a:latin typeface="Times New Roman" pitchFamily="18" charset="0"/>
                <a:cs typeface="Times New Roman" pitchFamily="18" charset="0"/>
              </a:rPr>
              <a:t> </a:t>
            </a:r>
            <a:r>
              <a:rPr lang="de-DE" sz="2800" dirty="0" smtClean="0">
                <a:latin typeface="Times New Roman" pitchFamily="18" charset="0"/>
                <a:cs typeface="Times New Roman" pitchFamily="18" charset="0"/>
              </a:rPr>
              <a:t> </a:t>
            </a:r>
            <a:r>
              <a:rPr lang="en-US" sz="2800" dirty="0" err="1" smtClean="0"/>
              <a:t>Gobbi</a:t>
            </a:r>
            <a:r>
              <a:rPr lang="en-US" sz="2800" dirty="0" smtClean="0"/>
              <a:t> </a:t>
            </a:r>
            <a:r>
              <a:rPr lang="en-US" sz="2800" dirty="0"/>
              <a:t>diagram of the depolarization ratio from our whole data set </a:t>
            </a:r>
            <a:r>
              <a:rPr lang="en-US" sz="2800" dirty="0" smtClean="0"/>
              <a:t>, </a:t>
            </a:r>
            <a:r>
              <a:rPr lang="en-US" sz="2800" dirty="0" err="1"/>
              <a:t>Gobbi</a:t>
            </a:r>
            <a:r>
              <a:rPr lang="en-US" sz="2800" dirty="0"/>
              <a:t> diagram of the depolarization ratio for IPP1</a:t>
            </a:r>
            <a:r>
              <a:rPr lang="en-US" sz="2800" b="1" dirty="0"/>
              <a:t>, </a:t>
            </a:r>
            <a:r>
              <a:rPr lang="en-US" sz="2800" dirty="0" smtClean="0"/>
              <a:t> </a:t>
            </a:r>
            <a:r>
              <a:rPr lang="en-US" sz="2800" dirty="0" err="1"/>
              <a:t>Gobbi</a:t>
            </a:r>
            <a:r>
              <a:rPr lang="en-US" sz="2800" dirty="0"/>
              <a:t> diagram of the depolarization ratio for IPP2, </a:t>
            </a:r>
            <a:r>
              <a:rPr lang="en-US" sz="2800" dirty="0" smtClean="0"/>
              <a:t>  </a:t>
            </a:r>
            <a:r>
              <a:rPr lang="en-US" sz="2800" dirty="0" err="1"/>
              <a:t>Gobbi</a:t>
            </a:r>
            <a:r>
              <a:rPr lang="en-US" sz="2800" dirty="0"/>
              <a:t> diagram of the depolarization ratio for IPP3.</a:t>
            </a:r>
            <a:endParaRPr lang="en-US" sz="2800" dirty="0">
              <a:latin typeface="Times New Roman" pitchFamily="18" charset="0"/>
              <a:cs typeface="Times New Roman" pitchFamily="18" charset="0"/>
            </a:endParaRPr>
          </a:p>
        </p:txBody>
      </p:sp>
      <p:sp>
        <p:nvSpPr>
          <p:cNvPr id="49" name="Rectangle 48"/>
          <p:cNvSpPr/>
          <p:nvPr/>
        </p:nvSpPr>
        <p:spPr>
          <a:xfrm>
            <a:off x="951275" y="38608831"/>
            <a:ext cx="10553747" cy="2935204"/>
          </a:xfrm>
          <a:prstGeom prst="rect">
            <a:avLst/>
          </a:prstGeom>
        </p:spPr>
        <p:txBody>
          <a:bodyPr wrap="square" lIns="115355" tIns="48834" rIns="115355" bIns="48834">
            <a:spAutoFit/>
          </a:bodyPr>
          <a:lstStyle/>
          <a:p>
            <a:pPr algn="just">
              <a:spcAft>
                <a:spcPts val="320"/>
              </a:spcAft>
            </a:pPr>
            <a:r>
              <a:rPr lang="en-US" sz="3000" b="1" kern="50" cap="all" dirty="0">
                <a:latin typeface="Segoe UI Semilight" panose="020B0402040204020203" pitchFamily="34" charset="0"/>
                <a:cs typeface="Segoe UI Semilight" panose="020B0402040204020203" pitchFamily="34" charset="0"/>
              </a:rPr>
              <a:t>ACKNOWLEDGEMENTS </a:t>
            </a:r>
          </a:p>
          <a:p>
            <a:r>
              <a:rPr lang="de-DE" sz="3000" dirty="0"/>
              <a:t>The research work was supported by the Hellenic Foundation for Research and Innovation (H.F.R.I.) under the “First Call for H.F.R.I. Research Projects to support Faculty members and Researchers and the procurement of high-cost research equipment grant” (Project Number:16645).</a:t>
            </a:r>
            <a:endParaRPr lang="el-GR" sz="3000" dirty="0"/>
          </a:p>
        </p:txBody>
      </p:sp>
      <p:sp>
        <p:nvSpPr>
          <p:cNvPr id="50" name="Rectangle 49"/>
          <p:cNvSpPr/>
          <p:nvPr/>
        </p:nvSpPr>
        <p:spPr>
          <a:xfrm>
            <a:off x="11834800" y="38608831"/>
            <a:ext cx="18622968" cy="3514942"/>
          </a:xfrm>
          <a:prstGeom prst="rect">
            <a:avLst/>
          </a:prstGeom>
        </p:spPr>
        <p:txBody>
          <a:bodyPr wrap="square" lIns="115355" tIns="48834" rIns="115355" bIns="48834">
            <a:spAutoFit/>
          </a:bodyPr>
          <a:lstStyle/>
          <a:p>
            <a:pPr indent="-230710"/>
            <a:r>
              <a:rPr lang="en-US" sz="3000" b="1" dirty="0">
                <a:latin typeface="Segoe UI Semilight" panose="020B0402040204020203" pitchFamily="34" charset="0"/>
                <a:cs typeface="Segoe UI Semilight" panose="020B0402040204020203" pitchFamily="34" charset="0"/>
              </a:rPr>
              <a:t>REFERENCES</a:t>
            </a:r>
          </a:p>
          <a:p>
            <a:pPr algn="just" defTabSz="976671" eaLnBrk="0" fontAlgn="base" hangingPunct="0">
              <a:spcBef>
                <a:spcPct val="0"/>
              </a:spcBef>
              <a:spcAft>
                <a:spcPct val="0"/>
              </a:spcAft>
            </a:pPr>
            <a:r>
              <a:rPr lang="de-DE" sz="2800" dirty="0"/>
              <a:t>[</a:t>
            </a:r>
            <a:r>
              <a:rPr lang="de-DE" sz="3200" dirty="0"/>
              <a:t>1] Després, et.al.(2012). </a:t>
            </a:r>
            <a:r>
              <a:rPr lang="en-US" sz="3200" dirty="0"/>
              <a:t>Chemical and Physical Meteorology 64.1 (2012): 15598.</a:t>
            </a:r>
            <a:endParaRPr lang="en-US" altLang="zh-CN" sz="3200" dirty="0"/>
          </a:p>
          <a:p>
            <a:r>
              <a:rPr lang="de-DE" sz="3200" dirty="0"/>
              <a:t>[2]Giesecke, et.al.(2010). Vegetation History19(4),247-258.</a:t>
            </a:r>
            <a:endParaRPr lang="el-GR" sz="3200" dirty="0"/>
          </a:p>
          <a:p>
            <a:r>
              <a:rPr lang="de-DE" sz="3200" dirty="0"/>
              <a:t>[3]Engelmann, R., et.al. (2016).  Atmospheric Measurement Techniques, 9(4), 1767-1784.</a:t>
            </a:r>
            <a:endParaRPr lang="el-GR" sz="3200" dirty="0"/>
          </a:p>
          <a:p>
            <a:r>
              <a:rPr lang="de-DE" sz="3200" dirty="0"/>
              <a:t>[4] Ansmann, et.al. (1992).. Applied optics, 31(33), 7113-7131.</a:t>
            </a:r>
            <a:endParaRPr lang="el-GR" sz="3200" dirty="0"/>
          </a:p>
          <a:p>
            <a:r>
              <a:rPr lang="de-DE" sz="3200" dirty="0"/>
              <a:t>[5]Bohlmann, et.al. (2019), Vol. 19, No. 23 p. 14559-14569.</a:t>
            </a:r>
            <a:endParaRPr lang="el-GR" sz="3200" dirty="0"/>
          </a:p>
          <a:p>
            <a:r>
              <a:rPr lang="de-DE" sz="3200" dirty="0"/>
              <a:t>[6]Shang, X.,et..al. (2020).  Atmospheric Chemistry and Physics, 20(23), 15323-15339.</a:t>
            </a:r>
            <a:endParaRPr lang="el-GR" sz="3200" dirty="0"/>
          </a:p>
        </p:txBody>
      </p:sp>
      <p:sp>
        <p:nvSpPr>
          <p:cNvPr id="58" name="Rectangle 57"/>
          <p:cNvSpPr/>
          <p:nvPr/>
        </p:nvSpPr>
        <p:spPr>
          <a:xfrm>
            <a:off x="1114538" y="21965234"/>
            <a:ext cx="12024154" cy="6992817"/>
          </a:xfrm>
          <a:prstGeom prst="rect">
            <a:avLst/>
          </a:prstGeom>
        </p:spPr>
        <p:txBody>
          <a:bodyPr wrap="square" lIns="115355" tIns="48834" rIns="115355" bIns="48834">
            <a:spAutoFit/>
          </a:bodyPr>
          <a:lstStyle/>
          <a:p>
            <a:pPr algn="just" hangingPunct="0"/>
            <a:r>
              <a:rPr lang="en-US" sz="3200" dirty="0">
                <a:latin typeface="Times New Roman" pitchFamily="18" charset="0"/>
                <a:cs typeface="Times New Roman" pitchFamily="18" charset="0"/>
              </a:rPr>
              <a:t>The first layer of the observed profile was identified by using the Wavelet Covariance Method and then mean </a:t>
            </a:r>
            <a:r>
              <a:rPr lang="en-US" sz="3200" dirty="0" err="1">
                <a:latin typeface="Times New Roman" pitchFamily="18" charset="0"/>
                <a:cs typeface="Times New Roman" pitchFamily="18" charset="0"/>
              </a:rPr>
              <a:t>Ångström</a:t>
            </a:r>
            <a:r>
              <a:rPr lang="en-US" sz="3200" dirty="0">
                <a:latin typeface="Times New Roman" pitchFamily="18" charset="0"/>
                <a:cs typeface="Times New Roman" pitchFamily="18" charset="0"/>
              </a:rPr>
              <a:t> exponent values were computed. </a:t>
            </a:r>
            <a:r>
              <a:rPr lang="en-US" sz="3200" dirty="0" err="1">
                <a:latin typeface="Times New Roman" pitchFamily="18" charset="0"/>
                <a:cs typeface="Times New Roman" pitchFamily="18" charset="0"/>
              </a:rPr>
              <a:t>Ångström</a:t>
            </a:r>
            <a:r>
              <a:rPr lang="en-US" sz="3200" dirty="0">
                <a:latin typeface="Times New Roman" pitchFamily="18" charset="0"/>
                <a:cs typeface="Times New Roman" pitchFamily="18" charset="0"/>
              </a:rPr>
              <a:t> differences, </a:t>
            </a:r>
            <a:r>
              <a:rPr lang="en-US" sz="3200" dirty="0" err="1">
                <a:latin typeface="Times New Roman" pitchFamily="18" charset="0"/>
                <a:cs typeface="Times New Roman" pitchFamily="18" charset="0"/>
              </a:rPr>
              <a:t>Δå</a:t>
            </a:r>
            <a:r>
              <a:rPr lang="en-US" sz="3200" dirty="0">
                <a:latin typeface="Times New Roman" pitchFamily="18" charset="0"/>
                <a:cs typeface="Times New Roman" pitchFamily="18" charset="0"/>
              </a:rPr>
              <a:t>(z), were found negative for the 92% of the 356 aerosol layers, indicating the dominant presence of </a:t>
            </a:r>
            <a:r>
              <a:rPr lang="en-US" sz="3200">
                <a:latin typeface="Times New Roman" pitchFamily="18" charset="0"/>
                <a:cs typeface="Times New Roman" pitchFamily="18" charset="0"/>
              </a:rPr>
              <a:t>coarse </a:t>
            </a:r>
            <a:r>
              <a:rPr lang="en-US" sz="3200" smtClean="0">
                <a:latin typeface="Times New Roman" pitchFamily="18" charset="0"/>
                <a:cs typeface="Times New Roman" pitchFamily="18" charset="0"/>
              </a:rPr>
              <a:t>particles </a:t>
            </a:r>
            <a:r>
              <a:rPr lang="en-US" sz="3200" dirty="0">
                <a:latin typeface="Times New Roman" pitchFamily="18" charset="0"/>
                <a:cs typeface="Times New Roman" pitchFamily="18" charset="0"/>
              </a:rPr>
              <a:t>within the first aerosol layer for the period under study. During IPP1 we observed larger depolarization ratio (0.23+-0.02) and smaller </a:t>
            </a:r>
            <a:r>
              <a:rPr lang="en-US" sz="3200" dirty="0" err="1">
                <a:latin typeface="Times New Roman" pitchFamily="18" charset="0"/>
                <a:cs typeface="Times New Roman" pitchFamily="18" charset="0"/>
              </a:rPr>
              <a:t>Ångström</a:t>
            </a:r>
            <a:r>
              <a:rPr lang="en-US" sz="3200" dirty="0">
                <a:latin typeface="Times New Roman" pitchFamily="18" charset="0"/>
                <a:cs typeface="Times New Roman" pitchFamily="18" charset="0"/>
              </a:rPr>
              <a:t> exponent(1.26+-0.3), while within IPP2, smaller effective radius with larger contribution of fine particles was observed. During IPP3 the data covers mainly two distinguish areas in the </a:t>
            </a:r>
            <a:r>
              <a:rPr lang="en-US" sz="3200" dirty="0" err="1">
                <a:latin typeface="Times New Roman" pitchFamily="18" charset="0"/>
                <a:cs typeface="Times New Roman" pitchFamily="18" charset="0"/>
              </a:rPr>
              <a:t>Gobbi</a:t>
            </a:r>
            <a:r>
              <a:rPr lang="en-US" sz="3200" dirty="0">
                <a:latin typeface="Times New Roman" pitchFamily="18" charset="0"/>
                <a:cs typeface="Times New Roman" pitchFamily="18" charset="0"/>
              </a:rPr>
              <a:t> diagram: one with large depolarization ratio (&gt;0.1)with </a:t>
            </a:r>
            <a:r>
              <a:rPr lang="en-US" sz="3200" dirty="0" err="1">
                <a:latin typeface="Times New Roman" pitchFamily="18" charset="0"/>
                <a:cs typeface="Times New Roman" pitchFamily="18" charset="0"/>
              </a:rPr>
              <a:t>Ångström</a:t>
            </a:r>
            <a:r>
              <a:rPr lang="en-US" sz="3200" dirty="0">
                <a:latin typeface="Times New Roman" pitchFamily="18" charset="0"/>
                <a:cs typeface="Times New Roman" pitchFamily="18" charset="0"/>
              </a:rPr>
              <a:t> exponent lower than 1 and fine mode contribution (FMC) between 10-30% and a second one with moderate depolarization </a:t>
            </a:r>
            <a:r>
              <a:rPr lang="en-US" sz="3200" dirty="0" smtClean="0">
                <a:latin typeface="Times New Roman" pitchFamily="18" charset="0"/>
                <a:cs typeface="Times New Roman" pitchFamily="18" charset="0"/>
              </a:rPr>
              <a:t>ratio(0.02-0.05</a:t>
            </a:r>
            <a:r>
              <a:rPr lang="en-US" sz="3200" dirty="0">
                <a:latin typeface="Times New Roman" pitchFamily="18" charset="0"/>
                <a:cs typeface="Times New Roman" pitchFamily="18" charset="0"/>
              </a:rPr>
              <a:t>) with </a:t>
            </a:r>
            <a:r>
              <a:rPr lang="en-US" sz="3200" dirty="0" err="1">
                <a:latin typeface="Times New Roman" pitchFamily="18" charset="0"/>
                <a:cs typeface="Times New Roman" pitchFamily="18" charset="0"/>
              </a:rPr>
              <a:t>Ångström</a:t>
            </a:r>
            <a:r>
              <a:rPr lang="en-US" sz="3200" dirty="0">
                <a:latin typeface="Times New Roman" pitchFamily="18" charset="0"/>
                <a:cs typeface="Times New Roman" pitchFamily="18" charset="0"/>
              </a:rPr>
              <a:t> exponent between 1 and 2 and FMC between 30 and 50%.</a:t>
            </a:r>
            <a:endParaRPr lang="el-GR" sz="3200" dirty="0">
              <a:latin typeface="Times New Roman" pitchFamily="18" charset="0"/>
              <a:cs typeface="Times New Roman" pitchFamily="18" charset="0"/>
            </a:endParaRPr>
          </a:p>
        </p:txBody>
      </p:sp>
      <p:sp>
        <p:nvSpPr>
          <p:cNvPr id="64" name="Rectangle 63"/>
          <p:cNvSpPr/>
          <p:nvPr/>
        </p:nvSpPr>
        <p:spPr>
          <a:xfrm>
            <a:off x="609927" y="20438941"/>
            <a:ext cx="29149370" cy="1099535"/>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7667" tIns="48834" rIns="97667" bIns="48834" rtlCol="0" anchor="ctr"/>
          <a:lstStyle/>
          <a:p>
            <a:pPr algn="ctr"/>
            <a:r>
              <a:rPr lang="en-US" sz="5100" b="1" dirty="0">
                <a:solidFill>
                  <a:schemeClr val="tx1"/>
                </a:solidFill>
                <a:latin typeface="Segoe UI Semilight" panose="020B0402040204020203" pitchFamily="34" charset="0"/>
                <a:cs typeface="Segoe UI Semilight" panose="020B0402040204020203" pitchFamily="34" charset="0"/>
              </a:rPr>
              <a:t>Results</a:t>
            </a:r>
          </a:p>
        </p:txBody>
      </p:sp>
      <p:sp>
        <p:nvSpPr>
          <p:cNvPr id="66" name="Rectangle 65"/>
          <p:cNvSpPr/>
          <p:nvPr/>
        </p:nvSpPr>
        <p:spPr>
          <a:xfrm>
            <a:off x="951275" y="34891481"/>
            <a:ext cx="29118004" cy="870394"/>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7667" tIns="48834" rIns="97667" bIns="48834" rtlCol="0" anchor="ctr"/>
          <a:lstStyle/>
          <a:p>
            <a:pPr algn="ctr"/>
            <a:r>
              <a:rPr lang="fr-FR" sz="5100" b="1" dirty="0">
                <a:solidFill>
                  <a:schemeClr val="tx1"/>
                </a:solidFill>
                <a:latin typeface="Segoe UI Semilight" panose="020B0402040204020203" pitchFamily="34" charset="0"/>
                <a:cs typeface="Segoe UI Semilight" panose="020B0402040204020203" pitchFamily="34" charset="0"/>
              </a:rPr>
              <a:t>Conclusion</a:t>
            </a:r>
          </a:p>
        </p:txBody>
      </p:sp>
      <p:sp>
        <p:nvSpPr>
          <p:cNvPr id="67" name="Rectangle 66"/>
          <p:cNvSpPr/>
          <p:nvPr/>
        </p:nvSpPr>
        <p:spPr>
          <a:xfrm>
            <a:off x="705258" y="36331523"/>
            <a:ext cx="28904820" cy="1575949"/>
          </a:xfrm>
          <a:prstGeom prst="rect">
            <a:avLst/>
          </a:prstGeom>
        </p:spPr>
        <p:txBody>
          <a:bodyPr wrap="square" lIns="115355" tIns="48834" rIns="115355" bIns="48834">
            <a:spAutoFit/>
          </a:bodyPr>
          <a:lstStyle/>
          <a:p>
            <a:pPr algn="just" defTabSz="976671" eaLnBrk="0" fontAlgn="base" hangingPunct="0">
              <a:spcBef>
                <a:spcPct val="0"/>
              </a:spcBef>
              <a:spcAft>
                <a:spcPct val="0"/>
              </a:spcAft>
            </a:pPr>
            <a:r>
              <a:rPr lang="en-US" sz="3200" dirty="0"/>
              <a:t>W</a:t>
            </a:r>
            <a:r>
              <a:rPr lang="en-US" sz="3200" dirty="0" smtClean="0"/>
              <a:t>e </a:t>
            </a:r>
            <a:r>
              <a:rPr lang="en-US" sz="3200" dirty="0"/>
              <a:t>aim to link </a:t>
            </a:r>
            <a:r>
              <a:rPr lang="en-US" sz="3200" dirty="0" err="1"/>
              <a:t>lidar</a:t>
            </a:r>
            <a:r>
              <a:rPr lang="en-US" sz="3200" dirty="0"/>
              <a:t> optical aerosol properties with different pollen types</a:t>
            </a:r>
            <a:r>
              <a:rPr lang="en-US" altLang="zh-CN" sz="3200" dirty="0" smtClean="0"/>
              <a:t>.  </a:t>
            </a:r>
            <a:endParaRPr lang="en-US" altLang="zh-CN" sz="3200" dirty="0"/>
          </a:p>
          <a:p>
            <a:pPr marL="488335" indent="-488335" algn="just" defTabSz="976671" eaLnBrk="0" fontAlgn="base" hangingPunct="0">
              <a:spcBef>
                <a:spcPct val="0"/>
              </a:spcBef>
              <a:spcAft>
                <a:spcPct val="0"/>
              </a:spcAft>
              <a:buFont typeface="Arial" panose="020B0604020202020204" pitchFamily="34" charset="0"/>
              <a:buChar char="•"/>
            </a:pPr>
            <a:r>
              <a:rPr lang="en-US" altLang="zh-CN" sz="3200" dirty="0" smtClean="0"/>
              <a:t>Depolarization ratio in </a:t>
            </a:r>
            <a:r>
              <a:rPr lang="en-US" altLang="zh-CN" sz="3200" dirty="0" err="1" smtClean="0"/>
              <a:t>Gobbi</a:t>
            </a:r>
            <a:r>
              <a:rPr lang="en-US" altLang="zh-CN" sz="3200" dirty="0" smtClean="0"/>
              <a:t> diagrams can show great diversity, depending on the shape of the dominant pollen type for every intense pollination period.</a:t>
            </a:r>
            <a:endParaRPr lang="en-US" altLang="zh-CN" sz="3200" dirty="0"/>
          </a:p>
          <a:p>
            <a:pPr marL="488335" indent="-488335" algn="just" defTabSz="976671" eaLnBrk="0" fontAlgn="base" hangingPunct="0">
              <a:spcBef>
                <a:spcPct val="0"/>
              </a:spcBef>
              <a:spcAft>
                <a:spcPct val="0"/>
              </a:spcAft>
              <a:buFont typeface="Arial" panose="020B0604020202020204" pitchFamily="34" charset="0"/>
              <a:buChar char="•"/>
            </a:pPr>
            <a:r>
              <a:rPr lang="en-US" sz="3200" dirty="0" err="1" smtClean="0">
                <a:latin typeface="Times New Roman" pitchFamily="18" charset="0"/>
                <a:cs typeface="Times New Roman" pitchFamily="18" charset="0"/>
              </a:rPr>
              <a:t>Ångström</a:t>
            </a:r>
            <a:r>
              <a:rPr lang="en-US" sz="3200" dirty="0" smtClean="0">
                <a:latin typeface="Times New Roman" pitchFamily="18" charset="0"/>
                <a:cs typeface="Times New Roman" pitchFamily="18" charset="0"/>
              </a:rPr>
              <a:t> </a:t>
            </a:r>
            <a:r>
              <a:rPr lang="en-US" sz="3200" dirty="0">
                <a:latin typeface="Times New Roman" pitchFamily="18" charset="0"/>
                <a:cs typeface="Times New Roman" pitchFamily="18" charset="0"/>
              </a:rPr>
              <a:t>differences, </a:t>
            </a:r>
            <a:r>
              <a:rPr lang="en-US" sz="3200" dirty="0" err="1">
                <a:latin typeface="Times New Roman" pitchFamily="18" charset="0"/>
                <a:cs typeface="Times New Roman" pitchFamily="18" charset="0"/>
              </a:rPr>
              <a:t>Δå</a:t>
            </a:r>
            <a:r>
              <a:rPr lang="en-US" sz="3200" dirty="0">
                <a:latin typeface="Times New Roman" pitchFamily="18" charset="0"/>
                <a:cs typeface="Times New Roman" pitchFamily="18" charset="0"/>
              </a:rPr>
              <a:t>(z), were found negative for the 92% of the 356 aerosol layers, indicating the dominant presence of coarse particles</a:t>
            </a:r>
            <a:endParaRPr lang="en-US" altLang="zh-CN" sz="3200" dirty="0"/>
          </a:p>
        </p:txBody>
      </p:sp>
      <p:pic>
        <p:nvPicPr>
          <p:cNvPr id="76" name="Εικόνα 39">
            <a:extLst>
              <a:ext uri="{FF2B5EF4-FFF2-40B4-BE49-F238E27FC236}">
                <a16:creationId xmlns:a16="http://schemas.microsoft.com/office/drawing/2014/main" xmlns="" xmlns:lc="http://schemas.openxmlformats.org/drawingml/2006/lockedCanvas" id="{C174C9C9-4EEB-41B0-A3F0-E79FEAA83A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3798" y="1952773"/>
            <a:ext cx="2807785" cy="2538944"/>
          </a:xfrm>
          <a:prstGeom prst="rect">
            <a:avLst/>
          </a:prstGeom>
        </p:spPr>
      </p:pic>
      <p:sp>
        <p:nvSpPr>
          <p:cNvPr id="63" name="Rectangle 62"/>
          <p:cNvSpPr/>
          <p:nvPr/>
        </p:nvSpPr>
        <p:spPr>
          <a:xfrm>
            <a:off x="466943" y="6370155"/>
            <a:ext cx="29205819" cy="845796"/>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7667" tIns="48834" rIns="97667" bIns="48834" rtlCol="0" anchor="ctr"/>
          <a:lstStyle/>
          <a:p>
            <a:pPr algn="ctr"/>
            <a:r>
              <a:rPr lang="en-US" sz="5100" b="1" dirty="0">
                <a:solidFill>
                  <a:schemeClr val="tx1"/>
                </a:solidFill>
                <a:latin typeface="Segoe UI Semilight" panose="020B0402040204020203" pitchFamily="34" charset="0"/>
                <a:cs typeface="Segoe UI Semilight" panose="020B0402040204020203" pitchFamily="34" charset="0"/>
              </a:rPr>
              <a:t>Motivation and methodology</a:t>
            </a:r>
          </a:p>
        </p:txBody>
      </p:sp>
      <p:sp>
        <p:nvSpPr>
          <p:cNvPr id="104" name="TextBox 103"/>
          <p:cNvSpPr txBox="1"/>
          <p:nvPr/>
        </p:nvSpPr>
        <p:spPr>
          <a:xfrm>
            <a:off x="407120" y="19027139"/>
            <a:ext cx="15534180" cy="1083507"/>
          </a:xfrm>
          <a:prstGeom prst="rect">
            <a:avLst/>
          </a:prstGeom>
          <a:noFill/>
        </p:spPr>
        <p:txBody>
          <a:bodyPr wrap="square" lIns="97667" tIns="48834" rIns="97667" bIns="48834" rtlCol="0">
            <a:spAutoFit/>
          </a:bodyPr>
          <a:lstStyle/>
          <a:p>
            <a:pPr algn="ctr"/>
            <a:r>
              <a:rPr lang="en-US" sz="3200" dirty="0">
                <a:latin typeface="Times New Roman" pitchFamily="18" charset="0"/>
                <a:cs typeface="Times New Roman" pitchFamily="18" charset="0"/>
              </a:rPr>
              <a:t>Fig.1 (a)Location of </a:t>
            </a:r>
            <a:r>
              <a:rPr lang="en-US" sz="3200" dirty="0" err="1">
                <a:latin typeface="Times New Roman" pitchFamily="18" charset="0"/>
                <a:cs typeface="Times New Roman" pitchFamily="18" charset="0"/>
              </a:rPr>
              <a:t>Finokalia</a:t>
            </a:r>
            <a:r>
              <a:rPr lang="en-US" sz="3200" dirty="0">
                <a:latin typeface="Times New Roman" pitchFamily="18" charset="0"/>
                <a:cs typeface="Times New Roman" pitchFamily="18" charset="0"/>
              </a:rPr>
              <a:t> station (b) </a:t>
            </a:r>
            <a:r>
              <a:rPr lang="en-US" sz="3200" dirty="0" err="1">
                <a:latin typeface="Times New Roman" pitchFamily="18" charset="0"/>
                <a:cs typeface="Times New Roman" pitchFamily="18" charset="0"/>
              </a:rPr>
              <a:t>Burkard</a:t>
            </a:r>
            <a:r>
              <a:rPr lang="en-US" sz="3200" dirty="0">
                <a:latin typeface="Times New Roman" pitchFamily="18" charset="0"/>
                <a:cs typeface="Times New Roman" pitchFamily="18" charset="0"/>
              </a:rPr>
              <a:t>  type pollen air sampler,</a:t>
            </a:r>
            <a:r>
              <a:rPr lang="pt-BR" sz="3200" dirty="0">
                <a:latin typeface="Times New Roman" pitchFamily="18" charset="0"/>
                <a:cs typeface="Times New Roman" pitchFamily="18" charset="0"/>
              </a:rPr>
              <a:t> (c) </a:t>
            </a:r>
            <a:r>
              <a:rPr lang="en-US" sz="3200" dirty="0">
                <a:latin typeface="Times New Roman" pitchFamily="18" charset="0"/>
                <a:cs typeface="Times New Roman" pitchFamily="18" charset="0"/>
              </a:rPr>
              <a:t>Multi-wavelength Raman polarization </a:t>
            </a:r>
            <a:r>
              <a:rPr lang="en-US" sz="3200" dirty="0" err="1">
                <a:latin typeface="Times New Roman" pitchFamily="18" charset="0"/>
                <a:cs typeface="Times New Roman" pitchFamily="18" charset="0"/>
              </a:rPr>
              <a:t>lidar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PollyXT</a:t>
            </a:r>
            <a:endParaRPr lang="en-US" sz="3200" dirty="0">
              <a:latin typeface="Times New Roman" pitchFamily="18" charset="0"/>
              <a:cs typeface="Times New Roman" pitchFamily="18" charset="0"/>
            </a:endParaRPr>
          </a:p>
        </p:txBody>
      </p:sp>
      <p:pic>
        <p:nvPicPr>
          <p:cNvPr id="83" name="Picture 82"/>
          <p:cNvPicPr/>
          <p:nvPr/>
        </p:nvPicPr>
        <p:blipFill rotWithShape="1">
          <a:blip r:embed="rId4"/>
          <a:srcRect l="10894" t="39350" r="70020" b="48695"/>
          <a:stretch/>
        </p:blipFill>
        <p:spPr bwMode="auto">
          <a:xfrm>
            <a:off x="24717399" y="2107157"/>
            <a:ext cx="5105863" cy="2230177"/>
          </a:xfrm>
          <a:prstGeom prst="rect">
            <a:avLst/>
          </a:prstGeom>
          <a:ln>
            <a:noFill/>
          </a:ln>
          <a:extLst>
            <a:ext uri="{53640926-AAD7-44D8-BBD7-CCE9431645EC}">
              <a14:shadowObscured xmlns:a14="http://schemas.microsoft.com/office/drawing/2010/main"/>
            </a:ext>
          </a:extLst>
        </p:spPr>
      </p:pic>
      <p:graphicFrame>
        <p:nvGraphicFramePr>
          <p:cNvPr id="107" name="Table 106"/>
          <p:cNvGraphicFramePr>
            <a:graphicFrameLocks noGrp="1"/>
          </p:cNvGraphicFramePr>
          <p:nvPr>
            <p:extLst>
              <p:ext uri="{D42A27DB-BD31-4B8C-83A1-F6EECF244321}">
                <p14:modId xmlns:p14="http://schemas.microsoft.com/office/powerpoint/2010/main" val="3978871395"/>
              </p:ext>
            </p:extLst>
          </p:nvPr>
        </p:nvGraphicFramePr>
        <p:xfrm>
          <a:off x="16554799" y="10971194"/>
          <a:ext cx="11288110" cy="7396532"/>
        </p:xfrm>
        <a:graphic>
          <a:graphicData uri="http://schemas.openxmlformats.org/drawingml/2006/table">
            <a:tbl>
              <a:tblPr bandRow="1">
                <a:tableStyleId>{E8B1032C-EA38-4F05-BA0D-38AFFFC7BED3}</a:tableStyleId>
              </a:tblPr>
              <a:tblGrid>
                <a:gridCol w="1797269"/>
                <a:gridCol w="3057504"/>
                <a:gridCol w="3058511"/>
                <a:gridCol w="3374826"/>
              </a:tblGrid>
              <a:tr h="1290824">
                <a:tc>
                  <a:txBody>
                    <a:bodyPr/>
                    <a:lstStyle/>
                    <a:p>
                      <a:pPr algn="ctr"/>
                      <a:endParaRPr lang="el-GR" sz="3200" kern="1200" dirty="0">
                        <a:solidFill>
                          <a:schemeClr val="tx1"/>
                        </a:solidFill>
                        <a:latin typeface="Times New Roman" pitchFamily="18" charset="0"/>
                        <a:ea typeface="+mn-ea"/>
                        <a:cs typeface="Times New Roman" pitchFamily="18" charset="0"/>
                      </a:endParaRPr>
                    </a:p>
                  </a:txBody>
                  <a:tcPr marL="68580" marR="68580" marT="0" marB="0"/>
                </a:tc>
                <a:tc>
                  <a:txBody>
                    <a:bodyPr/>
                    <a:lstStyle/>
                    <a:p>
                      <a:pPr marL="0" marR="0" indent="0" algn="ctr">
                        <a:spcBef>
                          <a:spcPts val="0"/>
                        </a:spcBef>
                        <a:spcAft>
                          <a:spcPts val="0"/>
                        </a:spcAft>
                      </a:pPr>
                      <a:r>
                        <a:rPr lang="de-DE" sz="3200" kern="1200" dirty="0">
                          <a:solidFill>
                            <a:schemeClr val="tx1"/>
                          </a:solidFill>
                          <a:latin typeface="Times New Roman" pitchFamily="18" charset="0"/>
                          <a:ea typeface="+mn-ea"/>
                          <a:cs typeface="Times New Roman" pitchFamily="18" charset="0"/>
                        </a:rPr>
                        <a:t>IPP1</a:t>
                      </a:r>
                      <a:endParaRPr lang="el-GR" sz="3200" kern="1200" dirty="0">
                        <a:solidFill>
                          <a:schemeClr val="tx1"/>
                        </a:solidFill>
                        <a:latin typeface="Times New Roman" pitchFamily="18" charset="0"/>
                        <a:ea typeface="+mn-ea"/>
                        <a:cs typeface="Times New Roman" pitchFamily="18" charset="0"/>
                      </a:endParaRPr>
                    </a:p>
                  </a:txBody>
                  <a:tcPr marL="68580" marR="68580" marT="0" marB="0"/>
                </a:tc>
                <a:tc>
                  <a:txBody>
                    <a:bodyPr/>
                    <a:lstStyle/>
                    <a:p>
                      <a:pPr marL="0" marR="0" indent="0" algn="ctr">
                        <a:spcBef>
                          <a:spcPts val="0"/>
                        </a:spcBef>
                        <a:spcAft>
                          <a:spcPts val="0"/>
                        </a:spcAft>
                      </a:pPr>
                      <a:r>
                        <a:rPr lang="en-US" sz="3200" kern="1200" dirty="0" smtClean="0">
                          <a:solidFill>
                            <a:schemeClr val="tx1"/>
                          </a:solidFill>
                          <a:latin typeface="Times New Roman" pitchFamily="18" charset="0"/>
                          <a:ea typeface="+mn-ea"/>
                          <a:cs typeface="Times New Roman" pitchFamily="18" charset="0"/>
                        </a:rPr>
                        <a:t>IPP2</a:t>
                      </a:r>
                      <a:endParaRPr lang="el-GR" sz="3200" kern="1200" dirty="0">
                        <a:solidFill>
                          <a:schemeClr val="tx1"/>
                        </a:solidFill>
                        <a:latin typeface="Times New Roman" pitchFamily="18" charset="0"/>
                        <a:ea typeface="+mn-ea"/>
                        <a:cs typeface="Times New Roman" pitchFamily="18" charset="0"/>
                      </a:endParaRPr>
                    </a:p>
                  </a:txBody>
                  <a:tcPr marL="68580" marR="68580" marT="0" marB="0"/>
                </a:tc>
                <a:tc>
                  <a:txBody>
                    <a:bodyPr/>
                    <a:lstStyle/>
                    <a:p>
                      <a:pPr marL="0" marR="0" indent="0" algn="ctr">
                        <a:spcBef>
                          <a:spcPts val="0"/>
                        </a:spcBef>
                        <a:spcAft>
                          <a:spcPts val="0"/>
                        </a:spcAft>
                      </a:pPr>
                      <a:r>
                        <a:rPr lang="de-DE" sz="3200" kern="1200" dirty="0" smtClean="0">
                          <a:solidFill>
                            <a:schemeClr val="tx1"/>
                          </a:solidFill>
                          <a:latin typeface="Times New Roman" pitchFamily="18" charset="0"/>
                          <a:ea typeface="+mn-ea"/>
                          <a:cs typeface="Times New Roman" pitchFamily="18" charset="0"/>
                        </a:rPr>
                        <a:t>IPP3</a:t>
                      </a:r>
                      <a:endParaRPr lang="el-GR" sz="3200" kern="1200" dirty="0">
                        <a:solidFill>
                          <a:schemeClr val="tx1"/>
                        </a:solidFill>
                        <a:latin typeface="Times New Roman" pitchFamily="18" charset="0"/>
                        <a:ea typeface="+mn-ea"/>
                        <a:cs typeface="Times New Roman" pitchFamily="18" charset="0"/>
                      </a:endParaRPr>
                    </a:p>
                  </a:txBody>
                  <a:tcPr marL="68580" marR="68580" marT="0" marB="0"/>
                </a:tc>
              </a:tr>
              <a:tr h="2144363">
                <a:tc>
                  <a:txBody>
                    <a:bodyPr/>
                    <a:lstStyle/>
                    <a:p>
                      <a:pPr algn="ctr"/>
                      <a:r>
                        <a:rPr lang="en-US" sz="3200" kern="1200" dirty="0" smtClean="0">
                          <a:solidFill>
                            <a:schemeClr val="tx1"/>
                          </a:solidFill>
                          <a:latin typeface="Times New Roman" pitchFamily="18" charset="0"/>
                          <a:ea typeface="+mn-ea"/>
                          <a:cs typeface="Times New Roman" pitchFamily="18" charset="0"/>
                        </a:rPr>
                        <a:t>Period</a:t>
                      </a:r>
                      <a:endParaRPr lang="el-GR" sz="3200" kern="1200" dirty="0">
                        <a:solidFill>
                          <a:schemeClr val="tx1"/>
                        </a:solidFill>
                        <a:latin typeface="Times New Roman" pitchFamily="18" charset="0"/>
                        <a:ea typeface="+mn-ea"/>
                        <a:cs typeface="Times New Roman" pitchFamily="18" charset="0"/>
                      </a:endParaRPr>
                    </a:p>
                  </a:txBody>
                  <a:tcPr marL="68580" marR="68580" marT="0" marB="0"/>
                </a:tc>
                <a:tc>
                  <a:txBody>
                    <a:bodyPr/>
                    <a:lstStyle/>
                    <a:p>
                      <a:pPr marL="0" marR="0" indent="0" algn="ctr">
                        <a:spcBef>
                          <a:spcPts val="0"/>
                        </a:spcBef>
                        <a:spcAft>
                          <a:spcPts val="0"/>
                        </a:spcAft>
                      </a:pPr>
                      <a:r>
                        <a:rPr lang="en-US" sz="3200" kern="1200" dirty="0" smtClean="0">
                          <a:solidFill>
                            <a:schemeClr val="tx1"/>
                          </a:solidFill>
                          <a:latin typeface="Times New Roman" pitchFamily="18" charset="0"/>
                          <a:ea typeface="+mn-ea"/>
                          <a:cs typeface="Times New Roman" pitchFamily="18" charset="0"/>
                        </a:rPr>
                        <a:t>23/2-23/3/2018</a:t>
                      </a:r>
                      <a:endParaRPr lang="el-GR" sz="3200" kern="1200" dirty="0">
                        <a:solidFill>
                          <a:schemeClr val="tx1"/>
                        </a:solidFill>
                        <a:latin typeface="Times New Roman" pitchFamily="18" charset="0"/>
                        <a:ea typeface="+mn-ea"/>
                        <a:cs typeface="Times New Roman" pitchFamily="18" charset="0"/>
                      </a:endParaRPr>
                    </a:p>
                  </a:txBody>
                  <a:tcPr marL="68580" marR="68580" marT="0" marB="0"/>
                </a:tc>
                <a:tc>
                  <a:txBody>
                    <a:bodyPr/>
                    <a:lstStyle/>
                    <a:p>
                      <a:pPr marL="0" marR="0" indent="0" algn="ctr">
                        <a:spcBef>
                          <a:spcPts val="0"/>
                        </a:spcBef>
                        <a:spcAft>
                          <a:spcPts val="0"/>
                        </a:spcAft>
                      </a:pPr>
                      <a:r>
                        <a:rPr lang="en-US" sz="3200" kern="1200" dirty="0" smtClean="0">
                          <a:solidFill>
                            <a:schemeClr val="tx1"/>
                          </a:solidFill>
                          <a:latin typeface="Times New Roman" pitchFamily="18" charset="0"/>
                          <a:ea typeface="+mn-ea"/>
                          <a:cs typeface="Times New Roman" pitchFamily="18" charset="0"/>
                        </a:rPr>
                        <a:t>10/4-30/4/2018</a:t>
                      </a:r>
                      <a:endParaRPr lang="el-GR" sz="3200" kern="1200" dirty="0">
                        <a:solidFill>
                          <a:schemeClr val="tx1"/>
                        </a:solidFill>
                        <a:latin typeface="Times New Roman" pitchFamily="18" charset="0"/>
                        <a:ea typeface="+mn-ea"/>
                        <a:cs typeface="Times New Roman" pitchFamily="18" charset="0"/>
                      </a:endParaRPr>
                    </a:p>
                  </a:txBody>
                  <a:tcPr marL="68580" marR="68580" marT="0" marB="0"/>
                </a:tc>
                <a:tc>
                  <a:txBody>
                    <a:bodyPr/>
                    <a:lstStyle/>
                    <a:p>
                      <a:pPr marL="0" marR="0" indent="0" algn="ctr">
                        <a:spcBef>
                          <a:spcPts val="0"/>
                        </a:spcBef>
                        <a:spcAft>
                          <a:spcPts val="0"/>
                        </a:spcAft>
                      </a:pPr>
                      <a:r>
                        <a:rPr lang="en-US" sz="3200" kern="1200" dirty="0" smtClean="0">
                          <a:solidFill>
                            <a:schemeClr val="tx1"/>
                          </a:solidFill>
                          <a:latin typeface="Times New Roman" pitchFamily="18" charset="0"/>
                          <a:ea typeface="+mn-ea"/>
                          <a:cs typeface="Times New Roman" pitchFamily="18" charset="0"/>
                        </a:rPr>
                        <a:t>1/5-19/5/2018</a:t>
                      </a:r>
                      <a:endParaRPr lang="el-GR" sz="3200" kern="1200" dirty="0">
                        <a:solidFill>
                          <a:schemeClr val="tx1"/>
                        </a:solidFill>
                        <a:latin typeface="Times New Roman" pitchFamily="18" charset="0"/>
                        <a:ea typeface="+mn-ea"/>
                        <a:cs typeface="Times New Roman" pitchFamily="18" charset="0"/>
                      </a:endParaRPr>
                    </a:p>
                  </a:txBody>
                  <a:tcPr marL="68580" marR="68580" marT="0" marB="0"/>
                </a:tc>
              </a:tr>
              <a:tr h="1106993">
                <a:tc>
                  <a:txBody>
                    <a:bodyPr/>
                    <a:lstStyle/>
                    <a:p>
                      <a:pPr algn="ctr"/>
                      <a:r>
                        <a:rPr lang="en-US" sz="3200" kern="1200" dirty="0" smtClean="0">
                          <a:solidFill>
                            <a:schemeClr val="tx1"/>
                          </a:solidFill>
                          <a:latin typeface="Times New Roman" pitchFamily="18" charset="0"/>
                          <a:ea typeface="+mn-ea"/>
                          <a:cs typeface="Times New Roman" pitchFamily="18" charset="0"/>
                        </a:rPr>
                        <a:t>Pollen Type</a:t>
                      </a:r>
                      <a:endParaRPr lang="el-GR" sz="3200" kern="1200" dirty="0">
                        <a:solidFill>
                          <a:schemeClr val="tx1"/>
                        </a:solidFill>
                        <a:latin typeface="Times New Roman" pitchFamily="18" charset="0"/>
                        <a:ea typeface="+mn-ea"/>
                        <a:cs typeface="Times New Roman" pitchFamily="18" charset="0"/>
                      </a:endParaRPr>
                    </a:p>
                  </a:txBody>
                  <a:tcPr marL="68580" marR="68580" marT="0" marB="0"/>
                </a:tc>
                <a:tc>
                  <a:txBody>
                    <a:bodyPr/>
                    <a:lstStyle/>
                    <a:p>
                      <a:pPr marL="0" marR="0" indent="0" algn="ctr">
                        <a:spcBef>
                          <a:spcPts val="0"/>
                        </a:spcBef>
                        <a:spcAft>
                          <a:spcPts val="0"/>
                        </a:spcAft>
                      </a:pPr>
                      <a:r>
                        <a:rPr lang="de-DE" sz="3200" kern="1200" dirty="0" smtClean="0">
                          <a:solidFill>
                            <a:schemeClr val="tx1"/>
                          </a:solidFill>
                          <a:latin typeface="Times New Roman" pitchFamily="18" charset="0"/>
                          <a:ea typeface="+mn-ea"/>
                          <a:cs typeface="Times New Roman" pitchFamily="18" charset="0"/>
                        </a:rPr>
                        <a:t>Cupressus</a:t>
                      </a:r>
                      <a:endParaRPr lang="el-GR" sz="3200" kern="1200" dirty="0">
                        <a:solidFill>
                          <a:schemeClr val="tx1"/>
                        </a:solidFill>
                        <a:latin typeface="Times New Roman" pitchFamily="18" charset="0"/>
                        <a:ea typeface="+mn-ea"/>
                        <a:cs typeface="Times New Roman" pitchFamily="18" charset="0"/>
                      </a:endParaRPr>
                    </a:p>
                  </a:txBody>
                  <a:tcPr marL="68580" marR="68580" marT="0" marB="0"/>
                </a:tc>
                <a:tc>
                  <a:txBody>
                    <a:bodyPr/>
                    <a:lstStyle/>
                    <a:p>
                      <a:pPr marL="0" marR="0" indent="0" algn="ctr">
                        <a:spcBef>
                          <a:spcPts val="0"/>
                        </a:spcBef>
                        <a:spcAft>
                          <a:spcPts val="0"/>
                        </a:spcAft>
                      </a:pPr>
                      <a:r>
                        <a:rPr lang="en-US" sz="3200" kern="1200" dirty="0" err="1" smtClean="0">
                          <a:solidFill>
                            <a:schemeClr val="tx1"/>
                          </a:solidFill>
                          <a:latin typeface="Times New Roman" pitchFamily="18" charset="0"/>
                          <a:ea typeface="+mn-ea"/>
                          <a:cs typeface="Times New Roman" pitchFamily="18" charset="0"/>
                        </a:rPr>
                        <a:t>Olea</a:t>
                      </a:r>
                      <a:r>
                        <a:rPr lang="en-US" sz="3200" kern="1200" dirty="0" smtClean="0">
                          <a:solidFill>
                            <a:schemeClr val="tx1"/>
                          </a:solidFill>
                          <a:latin typeface="Times New Roman" pitchFamily="18" charset="0"/>
                          <a:ea typeface="+mn-ea"/>
                          <a:cs typeface="Times New Roman" pitchFamily="18" charset="0"/>
                        </a:rPr>
                        <a:t> and </a:t>
                      </a:r>
                      <a:r>
                        <a:rPr lang="en-US" sz="3200" kern="1200" dirty="0" err="1" smtClean="0">
                          <a:solidFill>
                            <a:schemeClr val="tx1"/>
                          </a:solidFill>
                          <a:latin typeface="Times New Roman" pitchFamily="18" charset="0"/>
                          <a:ea typeface="+mn-ea"/>
                          <a:cs typeface="Times New Roman" pitchFamily="18" charset="0"/>
                        </a:rPr>
                        <a:t>Platanus</a:t>
                      </a:r>
                      <a:endParaRPr lang="el-GR" sz="3200" kern="1200" dirty="0">
                        <a:solidFill>
                          <a:schemeClr val="tx1"/>
                        </a:solidFill>
                        <a:latin typeface="Times New Roman" pitchFamily="18" charset="0"/>
                        <a:ea typeface="+mn-ea"/>
                        <a:cs typeface="Times New Roman" pitchFamily="18" charset="0"/>
                      </a:endParaRPr>
                    </a:p>
                  </a:txBody>
                  <a:tcPr marL="68580" marR="68580" marT="0" marB="0"/>
                </a:tc>
                <a:tc>
                  <a:txBody>
                    <a:bodyPr/>
                    <a:lstStyle/>
                    <a:p>
                      <a:pPr marL="0" marR="0" indent="0" algn="ctr">
                        <a:spcBef>
                          <a:spcPts val="0"/>
                        </a:spcBef>
                        <a:spcAft>
                          <a:spcPts val="0"/>
                        </a:spcAft>
                      </a:pPr>
                      <a:r>
                        <a:rPr lang="de-DE" sz="3200" kern="1200" dirty="0" smtClean="0">
                          <a:solidFill>
                            <a:schemeClr val="tx1"/>
                          </a:solidFill>
                          <a:latin typeface="Times New Roman" pitchFamily="18" charset="0"/>
                          <a:ea typeface="+mn-ea"/>
                          <a:cs typeface="Times New Roman" pitchFamily="18" charset="0"/>
                        </a:rPr>
                        <a:t>Olea</a:t>
                      </a:r>
                      <a:endParaRPr lang="el-GR" sz="3200" kern="1200" dirty="0">
                        <a:solidFill>
                          <a:schemeClr val="tx1"/>
                        </a:solidFill>
                        <a:latin typeface="Times New Roman" pitchFamily="18" charset="0"/>
                        <a:ea typeface="+mn-ea"/>
                        <a:cs typeface="Times New Roman" pitchFamily="18" charset="0"/>
                      </a:endParaRPr>
                    </a:p>
                  </a:txBody>
                  <a:tcPr marL="68580" marR="68580" marT="0" marB="0"/>
                </a:tc>
              </a:tr>
              <a:tr h="2854352">
                <a:tc>
                  <a:txBody>
                    <a:bodyPr/>
                    <a:lstStyle/>
                    <a:p>
                      <a:pPr algn="ctr"/>
                      <a:endParaRPr lang="en-US" sz="3200" kern="1200" dirty="0" smtClean="0">
                        <a:solidFill>
                          <a:schemeClr val="tx1"/>
                        </a:solidFill>
                        <a:latin typeface="Times New Roman" pitchFamily="18" charset="0"/>
                        <a:ea typeface="+mn-ea"/>
                        <a:cs typeface="Times New Roman" pitchFamily="18" charset="0"/>
                      </a:endParaRPr>
                    </a:p>
                    <a:p>
                      <a:pPr algn="ctr"/>
                      <a:r>
                        <a:rPr lang="en-US" sz="3200" kern="1200" dirty="0" smtClean="0">
                          <a:solidFill>
                            <a:schemeClr val="tx1"/>
                          </a:solidFill>
                          <a:latin typeface="Times New Roman" pitchFamily="18" charset="0"/>
                          <a:ea typeface="+mn-ea"/>
                          <a:cs typeface="Times New Roman" pitchFamily="18" charset="0"/>
                        </a:rPr>
                        <a:t>Pollen photo</a:t>
                      </a:r>
                      <a:endParaRPr lang="el-GR" sz="3200" kern="1200" dirty="0">
                        <a:solidFill>
                          <a:schemeClr val="tx1"/>
                        </a:solidFill>
                        <a:latin typeface="Times New Roman" pitchFamily="18" charset="0"/>
                        <a:ea typeface="+mn-ea"/>
                        <a:cs typeface="Times New Roman" pitchFamily="18" charset="0"/>
                      </a:endParaRPr>
                    </a:p>
                  </a:txBody>
                  <a:tcPr marL="68580" marR="68580" marT="0" marB="0"/>
                </a:tc>
                <a:tc>
                  <a:txBody>
                    <a:bodyPr/>
                    <a:lstStyle/>
                    <a:p>
                      <a:pPr marL="0" marR="0" indent="0" algn="ctr">
                        <a:spcBef>
                          <a:spcPts val="0"/>
                        </a:spcBef>
                        <a:spcAft>
                          <a:spcPts val="0"/>
                        </a:spcAft>
                      </a:pPr>
                      <a:endParaRPr lang="el-GR" sz="3200" kern="1200" dirty="0">
                        <a:solidFill>
                          <a:schemeClr val="tx1"/>
                        </a:solidFill>
                        <a:latin typeface="Times New Roman" pitchFamily="18" charset="0"/>
                        <a:ea typeface="+mn-ea"/>
                        <a:cs typeface="Times New Roman" pitchFamily="18" charset="0"/>
                      </a:endParaRPr>
                    </a:p>
                  </a:txBody>
                  <a:tcPr marL="68580" marR="68580" marT="0" marB="0"/>
                </a:tc>
                <a:tc>
                  <a:txBody>
                    <a:bodyPr/>
                    <a:lstStyle/>
                    <a:p>
                      <a:pPr algn="ctr"/>
                      <a:endParaRPr lang="el-GR" sz="3200" kern="1200" dirty="0">
                        <a:solidFill>
                          <a:schemeClr val="tx1"/>
                        </a:solidFill>
                        <a:latin typeface="Times New Roman" pitchFamily="18" charset="0"/>
                        <a:ea typeface="+mn-ea"/>
                        <a:cs typeface="Times New Roman" pitchFamily="18" charset="0"/>
                      </a:endParaRPr>
                    </a:p>
                  </a:txBody>
                  <a:tcPr marL="68580" marR="68580" marT="0" marB="0"/>
                </a:tc>
                <a:tc>
                  <a:txBody>
                    <a:bodyPr/>
                    <a:lstStyle/>
                    <a:p>
                      <a:pPr marL="0" marR="0" indent="0" algn="ctr">
                        <a:spcBef>
                          <a:spcPts val="0"/>
                        </a:spcBef>
                        <a:spcAft>
                          <a:spcPts val="0"/>
                        </a:spcAft>
                      </a:pPr>
                      <a:endParaRPr lang="el-GR" sz="3200" kern="1200" dirty="0">
                        <a:solidFill>
                          <a:schemeClr val="tx1"/>
                        </a:solidFill>
                        <a:latin typeface="Times New Roman" pitchFamily="18" charset="0"/>
                        <a:ea typeface="+mn-ea"/>
                        <a:cs typeface="Times New Roman" pitchFamily="18" charset="0"/>
                      </a:endParaRPr>
                    </a:p>
                  </a:txBody>
                  <a:tcPr marL="68580" marR="68580" marT="0" marB="0"/>
                </a:tc>
              </a:tr>
            </a:tbl>
          </a:graphicData>
        </a:graphic>
      </p:graphicFrame>
      <p:sp>
        <p:nvSpPr>
          <p:cNvPr id="108" name="Rectangle 107"/>
          <p:cNvSpPr/>
          <p:nvPr/>
        </p:nvSpPr>
        <p:spPr>
          <a:xfrm>
            <a:off x="18938132" y="19027139"/>
            <a:ext cx="7156644" cy="1083507"/>
          </a:xfrm>
          <a:prstGeom prst="rect">
            <a:avLst/>
          </a:prstGeom>
        </p:spPr>
        <p:txBody>
          <a:bodyPr wrap="square" lIns="97667" tIns="48834" rIns="97667" bIns="48834">
            <a:spAutoFit/>
          </a:bodyPr>
          <a:lstStyle/>
          <a:p>
            <a:pPr algn="ctr">
              <a:spcAft>
                <a:spcPts val="1068"/>
              </a:spcAft>
            </a:pPr>
            <a:r>
              <a:rPr lang="en-US" sz="3200" dirty="0">
                <a:latin typeface="Times New Roman" pitchFamily="18" charset="0"/>
                <a:cs typeface="Times New Roman" pitchFamily="18" charset="0"/>
              </a:rPr>
              <a:t>Table 1. </a:t>
            </a:r>
            <a:r>
              <a:rPr lang="de-DE" sz="3200" dirty="0">
                <a:latin typeface="Times New Roman" pitchFamily="18" charset="0"/>
                <a:cs typeface="Times New Roman" pitchFamily="18" charset="0"/>
              </a:rPr>
              <a:t>The 3 intense pollen types and the respective pollination periods(IPP’s)</a:t>
            </a:r>
            <a:r>
              <a:rPr lang="el-GR" sz="3200" dirty="0">
                <a:latin typeface="Times New Roman" pitchFamily="18" charset="0"/>
                <a:cs typeface="Times New Roman" pitchFamily="18" charset="0"/>
              </a:rPr>
              <a:t>.</a:t>
            </a:r>
            <a:endParaRPr lang="en-US" sz="3200" dirty="0">
              <a:latin typeface="Times New Roman" pitchFamily="18" charset="0"/>
              <a:cs typeface="Times New Roman" pitchFamily="18" charset="0"/>
            </a:endParaRPr>
          </a:p>
        </p:txBody>
      </p:sp>
      <p:sp>
        <p:nvSpPr>
          <p:cNvPr id="6" name="Rectangle 5"/>
          <p:cNvSpPr/>
          <p:nvPr/>
        </p:nvSpPr>
        <p:spPr>
          <a:xfrm>
            <a:off x="15264258" y="7748148"/>
            <a:ext cx="14258004" cy="2062103"/>
          </a:xfrm>
          <a:prstGeom prst="rect">
            <a:avLst/>
          </a:prstGeom>
        </p:spPr>
        <p:txBody>
          <a:bodyPr wrap="square">
            <a:spAutoFit/>
          </a:bodyPr>
          <a:lstStyle/>
          <a:p>
            <a:pPr algn="just"/>
            <a:r>
              <a:rPr lang="el-GR" sz="3200" dirty="0">
                <a:latin typeface="Times New Roman" pitchFamily="18" charset="0"/>
                <a:cs typeface="Times New Roman" pitchFamily="18" charset="0"/>
              </a:rPr>
              <a:t>Τ</a:t>
            </a:r>
            <a:r>
              <a:rPr lang="de-DE" sz="3200" dirty="0">
                <a:latin typeface="Times New Roman" pitchFamily="18" charset="0"/>
                <a:cs typeface="Times New Roman" pitchFamily="18" charset="0"/>
              </a:rPr>
              <a:t>he pollination periods of the </a:t>
            </a:r>
            <a:r>
              <a:rPr lang="de-DE" sz="3200" dirty="0" smtClean="0">
                <a:latin typeface="Times New Roman" pitchFamily="18" charset="0"/>
                <a:cs typeface="Times New Roman" pitchFamily="18" charset="0"/>
              </a:rPr>
              <a:t>three </a:t>
            </a:r>
            <a:r>
              <a:rPr lang="de-DE" sz="3200" dirty="0">
                <a:latin typeface="Times New Roman" pitchFamily="18" charset="0"/>
                <a:cs typeface="Times New Roman" pitchFamily="18" charset="0"/>
              </a:rPr>
              <a:t>different dominant pollen types are distinct, as can be seen from the Burkard-observed number concentration of pollen types shown in Fig. </a:t>
            </a:r>
            <a:r>
              <a:rPr lang="el-GR" sz="3200" dirty="0" smtClean="0">
                <a:latin typeface="Times New Roman" pitchFamily="18" charset="0"/>
                <a:cs typeface="Times New Roman" pitchFamily="18" charset="0"/>
              </a:rPr>
              <a:t>2</a:t>
            </a:r>
            <a:r>
              <a:rPr lang="de-DE" sz="3200" dirty="0" smtClean="0">
                <a:latin typeface="Times New Roman" pitchFamily="18" charset="0"/>
                <a:cs typeface="Times New Roman" pitchFamily="18" charset="0"/>
              </a:rPr>
              <a:t>. </a:t>
            </a:r>
            <a:r>
              <a:rPr lang="de-DE" sz="3200" dirty="0">
                <a:latin typeface="Times New Roman" pitchFamily="18" charset="0"/>
                <a:cs typeface="Times New Roman" pitchFamily="18" charset="0"/>
              </a:rPr>
              <a:t>The dominant pollen types  are shown in Table 1, along with each intense pollen period (IPP).</a:t>
            </a:r>
            <a:endParaRPr lang="el-GR" sz="3200" dirty="0">
              <a:latin typeface="Times New Roman" pitchFamily="18" charset="0"/>
              <a:cs typeface="Times New Roman"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883122040"/>
              </p:ext>
            </p:extLst>
          </p:nvPr>
        </p:nvGraphicFramePr>
        <p:xfrm>
          <a:off x="617442" y="7779679"/>
          <a:ext cx="14072180" cy="2621280"/>
        </p:xfrm>
        <a:graphic>
          <a:graphicData uri="http://schemas.openxmlformats.org/drawingml/2006/table">
            <a:tbl>
              <a:tblPr firstRow="1" bandRow="1">
                <a:tableStyleId>{E8B1032C-EA38-4F05-BA0D-38AFFFC7BED3}</a:tableStyleId>
              </a:tblPr>
              <a:tblGrid>
                <a:gridCol w="1686750"/>
                <a:gridCol w="3499944"/>
                <a:gridCol w="3783725"/>
                <a:gridCol w="5101761"/>
              </a:tblGrid>
              <a:tr h="451182">
                <a:tc>
                  <a:txBody>
                    <a:bodyPr/>
                    <a:lstStyle/>
                    <a:p>
                      <a:pPr marL="0" algn="ctr" defTabSz="3506736" rtl="0" eaLnBrk="1" latinLnBrk="0" hangingPunct="1"/>
                      <a:r>
                        <a:rPr lang="en-US" sz="3200" kern="1200" dirty="0" smtClean="0">
                          <a:solidFill>
                            <a:schemeClr val="tx1"/>
                          </a:solidFill>
                          <a:latin typeface="Times New Roman" pitchFamily="18" charset="0"/>
                          <a:ea typeface="+mn-ea"/>
                          <a:cs typeface="Times New Roman" pitchFamily="18" charset="0"/>
                        </a:rPr>
                        <a:t>Period</a:t>
                      </a:r>
                      <a:endParaRPr lang="el-GR" sz="3200" kern="1200" dirty="0">
                        <a:solidFill>
                          <a:schemeClr val="tx1"/>
                        </a:solidFill>
                        <a:latin typeface="Times New Roman" pitchFamily="18" charset="0"/>
                        <a:ea typeface="+mn-ea"/>
                        <a:cs typeface="Times New Roman" pitchFamily="18" charset="0"/>
                      </a:endParaRPr>
                    </a:p>
                  </a:txBody>
                  <a:tcPr/>
                </a:tc>
                <a:tc>
                  <a:txBody>
                    <a:bodyPr/>
                    <a:lstStyle/>
                    <a:p>
                      <a:pPr marL="0" algn="ctr" defTabSz="3506736" rtl="0" eaLnBrk="1" latinLnBrk="0" hangingPunct="1"/>
                      <a:r>
                        <a:rPr lang="en-US" sz="3200" kern="1200" dirty="0" smtClean="0">
                          <a:solidFill>
                            <a:schemeClr val="tx1"/>
                          </a:solidFill>
                          <a:latin typeface="Times New Roman" pitchFamily="18" charset="0"/>
                          <a:ea typeface="+mn-ea"/>
                          <a:cs typeface="Times New Roman" pitchFamily="18" charset="0"/>
                        </a:rPr>
                        <a:t>Stations</a:t>
                      </a:r>
                      <a:endParaRPr lang="el-GR" sz="3200" kern="1200" dirty="0">
                        <a:solidFill>
                          <a:schemeClr val="tx1"/>
                        </a:solidFill>
                        <a:latin typeface="Times New Roman" pitchFamily="18" charset="0"/>
                        <a:ea typeface="+mn-ea"/>
                        <a:cs typeface="Times New Roman" pitchFamily="18" charset="0"/>
                      </a:endParaRPr>
                    </a:p>
                  </a:txBody>
                  <a:tcPr/>
                </a:tc>
                <a:tc gridSpan="2">
                  <a:txBody>
                    <a:bodyPr/>
                    <a:lstStyle/>
                    <a:p>
                      <a:pPr marL="0" algn="ctr" defTabSz="3506736" rtl="0" eaLnBrk="1" latinLnBrk="0" hangingPunct="1"/>
                      <a:r>
                        <a:rPr lang="en-US" sz="3200" kern="1200" dirty="0" smtClean="0">
                          <a:solidFill>
                            <a:schemeClr val="tx1"/>
                          </a:solidFill>
                          <a:latin typeface="Times New Roman" pitchFamily="18" charset="0"/>
                          <a:ea typeface="+mn-ea"/>
                          <a:cs typeface="Times New Roman" pitchFamily="18" charset="0"/>
                        </a:rPr>
                        <a:t> Instruments</a:t>
                      </a:r>
                      <a:endParaRPr lang="el-GR" sz="3200" kern="1200" dirty="0">
                        <a:solidFill>
                          <a:schemeClr val="tx1"/>
                        </a:solidFill>
                        <a:latin typeface="Times New Roman" pitchFamily="18" charset="0"/>
                        <a:ea typeface="+mn-ea"/>
                        <a:cs typeface="Times New Roman" pitchFamily="18" charset="0"/>
                      </a:endParaRPr>
                    </a:p>
                  </a:txBody>
                  <a:tcPr/>
                </a:tc>
                <a:tc hMerge="1">
                  <a:txBody>
                    <a:bodyPr/>
                    <a:lstStyle/>
                    <a:p>
                      <a:endParaRPr lang="el-GR"/>
                    </a:p>
                  </a:txBody>
                  <a:tcPr/>
                </a:tc>
              </a:tr>
              <a:tr h="1373896">
                <a:tc>
                  <a:txBody>
                    <a:bodyPr/>
                    <a:lstStyle/>
                    <a:p>
                      <a:pPr marL="0" algn="ctr" defTabSz="3506736" rtl="0" eaLnBrk="1" latinLnBrk="0" hangingPunct="1"/>
                      <a:r>
                        <a:rPr lang="en-US" sz="3200" kern="1200" dirty="0" smtClean="0">
                          <a:solidFill>
                            <a:schemeClr val="tx1"/>
                          </a:solidFill>
                          <a:latin typeface="Times New Roman" pitchFamily="18" charset="0"/>
                          <a:ea typeface="+mn-ea"/>
                          <a:cs typeface="Times New Roman" pitchFamily="18" charset="0"/>
                        </a:rPr>
                        <a:t>February-May</a:t>
                      </a:r>
                    </a:p>
                    <a:p>
                      <a:pPr marL="0" algn="ctr" defTabSz="3506736" rtl="0" eaLnBrk="1" latinLnBrk="0" hangingPunct="1"/>
                      <a:r>
                        <a:rPr lang="en-US" sz="3200" kern="1200" dirty="0" smtClean="0">
                          <a:solidFill>
                            <a:schemeClr val="tx1"/>
                          </a:solidFill>
                          <a:latin typeface="Times New Roman" pitchFamily="18" charset="0"/>
                          <a:ea typeface="+mn-ea"/>
                          <a:cs typeface="Times New Roman" pitchFamily="18" charset="0"/>
                        </a:rPr>
                        <a:t> 2018 </a:t>
                      </a:r>
                      <a:endParaRPr lang="el-GR" sz="3200" kern="1200" dirty="0">
                        <a:solidFill>
                          <a:schemeClr val="tx1"/>
                        </a:solidFill>
                        <a:latin typeface="Times New Roman" pitchFamily="18" charset="0"/>
                        <a:ea typeface="+mn-ea"/>
                        <a:cs typeface="Times New Roman" pitchFamily="18" charset="0"/>
                      </a:endParaRPr>
                    </a:p>
                  </a:txBody>
                  <a:tcPr/>
                </a:tc>
                <a:tc>
                  <a:txBody>
                    <a:bodyPr/>
                    <a:lstStyle/>
                    <a:p>
                      <a:pPr marL="0" algn="ctr" defTabSz="3506736" rtl="0" eaLnBrk="1" latinLnBrk="0" hangingPunct="1"/>
                      <a:r>
                        <a:rPr lang="en-US" sz="3200" kern="1200" dirty="0" err="1" smtClean="0">
                          <a:solidFill>
                            <a:schemeClr val="tx1"/>
                          </a:solidFill>
                          <a:latin typeface="Times New Roman" pitchFamily="18" charset="0"/>
                          <a:ea typeface="+mn-ea"/>
                          <a:cs typeface="Times New Roman" pitchFamily="18" charset="0"/>
                        </a:rPr>
                        <a:t>Finokalia</a:t>
                      </a:r>
                      <a:r>
                        <a:rPr lang="en-US" sz="3200" kern="1200" dirty="0" smtClean="0">
                          <a:solidFill>
                            <a:schemeClr val="tx1"/>
                          </a:solidFill>
                          <a:latin typeface="Times New Roman" pitchFamily="18" charset="0"/>
                          <a:ea typeface="+mn-ea"/>
                          <a:cs typeface="Times New Roman" pitchFamily="18" charset="0"/>
                        </a:rPr>
                        <a:t>, Crete, Greece (35° 19′ 52″ N, 25° 40′ 4″ E)</a:t>
                      </a:r>
                      <a:endParaRPr lang="el-GR" sz="3200" kern="1200" dirty="0">
                        <a:solidFill>
                          <a:schemeClr val="tx1"/>
                        </a:solidFill>
                        <a:latin typeface="Times New Roman" pitchFamily="18" charset="0"/>
                        <a:ea typeface="+mn-ea"/>
                        <a:cs typeface="Times New Roman" pitchFamily="18" charset="0"/>
                      </a:endParaRPr>
                    </a:p>
                  </a:txBody>
                  <a:tcPr/>
                </a:tc>
                <a:tc>
                  <a:txBody>
                    <a:bodyPr/>
                    <a:lstStyle/>
                    <a:p>
                      <a:pPr marL="0" algn="ctr" defTabSz="3506736" rtl="0" eaLnBrk="1" latinLnBrk="0" hangingPunct="1"/>
                      <a:r>
                        <a:rPr lang="en-US" sz="3200" kern="1200" dirty="0" err="1" smtClean="0">
                          <a:solidFill>
                            <a:schemeClr val="tx1"/>
                          </a:solidFill>
                          <a:latin typeface="Times New Roman" pitchFamily="18" charset="0"/>
                          <a:ea typeface="+mn-ea"/>
                          <a:cs typeface="Times New Roman" pitchFamily="18" charset="0"/>
                        </a:rPr>
                        <a:t>Buckard</a:t>
                      </a:r>
                      <a:r>
                        <a:rPr lang="en-US" sz="3200" kern="1200" dirty="0" smtClean="0">
                          <a:solidFill>
                            <a:schemeClr val="tx1"/>
                          </a:solidFill>
                          <a:latin typeface="Times New Roman" pitchFamily="18" charset="0"/>
                          <a:ea typeface="+mn-ea"/>
                          <a:cs typeface="Times New Roman" pitchFamily="18" charset="0"/>
                        </a:rPr>
                        <a:t>  type volumetric air sampler </a:t>
                      </a:r>
                      <a:endParaRPr lang="el-GR" sz="3200" kern="1200" dirty="0">
                        <a:solidFill>
                          <a:schemeClr val="tx1"/>
                        </a:solidFill>
                        <a:latin typeface="Times New Roman" pitchFamily="18" charset="0"/>
                        <a:ea typeface="+mn-ea"/>
                        <a:cs typeface="Times New Roman" pitchFamily="18" charset="0"/>
                      </a:endParaRPr>
                    </a:p>
                  </a:txBody>
                  <a:tcPr/>
                </a:tc>
                <a:tc>
                  <a:txBody>
                    <a:bodyPr/>
                    <a:lstStyle/>
                    <a:p>
                      <a:pPr marL="0" algn="ctr" defTabSz="3506736" rtl="0" eaLnBrk="1" latinLnBrk="0" hangingPunct="1"/>
                      <a:r>
                        <a:rPr lang="de-DE" sz="3200" kern="1200" dirty="0" smtClean="0">
                          <a:solidFill>
                            <a:schemeClr val="tx1"/>
                          </a:solidFill>
                          <a:latin typeface="Times New Roman" pitchFamily="18" charset="0"/>
                          <a:ea typeface="+mn-ea"/>
                          <a:cs typeface="Times New Roman" pitchFamily="18" charset="0"/>
                        </a:rPr>
                        <a:t>Multi-wavelength Raman polarization lidar PollyXT(Fig.1(c))</a:t>
                      </a:r>
                      <a:endParaRPr lang="el-GR" sz="3200" kern="1200" dirty="0">
                        <a:solidFill>
                          <a:schemeClr val="tx1"/>
                        </a:solidFill>
                        <a:latin typeface="Times New Roman" pitchFamily="18" charset="0"/>
                        <a:ea typeface="+mn-ea"/>
                        <a:cs typeface="Times New Roman" pitchFamily="18" charset="0"/>
                      </a:endParaRPr>
                    </a:p>
                  </a:txBody>
                  <a:tcPr/>
                </a:tc>
              </a:tr>
            </a:tbl>
          </a:graphicData>
        </a:graphic>
      </p:graphicFrame>
      <p:pic>
        <p:nvPicPr>
          <p:cNvPr id="27" name="Picture 26"/>
          <p:cNvPicPr>
            <a:picLocks noChangeAspect="1"/>
          </p:cNvPicPr>
          <p:nvPr/>
        </p:nvPicPr>
        <p:blipFill rotWithShape="1">
          <a:blip r:embed="rId5" cstate="email">
            <a:extLst>
              <a:ext uri="{28A0092B-C50C-407E-A947-70E740481C1C}">
                <a14:useLocalDpi xmlns:a14="http://schemas.microsoft.com/office/drawing/2010/main"/>
              </a:ext>
            </a:extLst>
          </a:blip>
          <a:srcRect l="7630" r="9879"/>
          <a:stretch/>
        </p:blipFill>
        <p:spPr>
          <a:xfrm>
            <a:off x="1633798" y="15178291"/>
            <a:ext cx="5957114" cy="3531476"/>
          </a:xfrm>
          <a:prstGeom prst="rect">
            <a:avLst/>
          </a:prstGeom>
        </p:spPr>
      </p:pic>
      <p:pic>
        <p:nvPicPr>
          <p:cNvPr id="37" name="Picture 36" descr="C:\Users\MARIACHRISTINA\Documents\DataCrete\CreteData\depol_median_ipp3.jpeg"/>
          <p:cNvPicPr/>
          <p:nvPr/>
        </p:nvPicPr>
        <p:blipFill rotWithShape="1">
          <a:blip r:embed="rId6" cstate="print">
            <a:extLst>
              <a:ext uri="{28A0092B-C50C-407E-A947-70E740481C1C}">
                <a14:useLocalDpi xmlns:a14="http://schemas.microsoft.com/office/drawing/2010/main" val="0"/>
              </a:ext>
            </a:extLst>
          </a:blip>
          <a:srcRect t="10526" b="1754"/>
          <a:stretch/>
        </p:blipFill>
        <p:spPr bwMode="auto">
          <a:xfrm>
            <a:off x="14162239" y="21975893"/>
            <a:ext cx="6581487" cy="5140797"/>
          </a:xfrm>
          <a:prstGeom prst="rect">
            <a:avLst/>
          </a:prstGeom>
          <a:noFill/>
          <a:ln>
            <a:noFill/>
          </a:ln>
          <a:extLst>
            <a:ext uri="{53640926-AAD7-44D8-BBD7-CCE9431645EC}">
              <a14:shadowObscured xmlns:a14="http://schemas.microsoft.com/office/drawing/2010/main"/>
            </a:ext>
          </a:extLst>
        </p:spPr>
      </p:pic>
      <p:pic>
        <p:nvPicPr>
          <p:cNvPr id="38" name="Picture 37" descr="C:\Users\MARIACHRISTINA\Documents\DataCrete\CreteData\depol_median_ipp2.jpeg"/>
          <p:cNvPicPr/>
          <p:nvPr/>
        </p:nvPicPr>
        <p:blipFill rotWithShape="1">
          <a:blip r:embed="rId7" cstate="print">
            <a:extLst>
              <a:ext uri="{28A0092B-C50C-407E-A947-70E740481C1C}">
                <a14:useLocalDpi xmlns:a14="http://schemas.microsoft.com/office/drawing/2010/main" val="0"/>
              </a:ext>
            </a:extLst>
          </a:blip>
          <a:srcRect t="10749"/>
          <a:stretch/>
        </p:blipFill>
        <p:spPr bwMode="auto">
          <a:xfrm>
            <a:off x="22516454" y="22070486"/>
            <a:ext cx="5665572" cy="4951609"/>
          </a:xfrm>
          <a:prstGeom prst="rect">
            <a:avLst/>
          </a:prstGeom>
          <a:noFill/>
          <a:ln>
            <a:noFill/>
          </a:ln>
          <a:extLst>
            <a:ext uri="{53640926-AAD7-44D8-BBD7-CCE9431645EC}">
              <a14:shadowObscured xmlns:a14="http://schemas.microsoft.com/office/drawing/2010/main"/>
            </a:ext>
          </a:extLst>
        </p:spPr>
      </p:pic>
      <p:pic>
        <p:nvPicPr>
          <p:cNvPr id="39" name="Picture 38" descr="C:\Users\MARIACHRISTINA\Documents\DataCrete\CreteData\DEPOL2.jpeg"/>
          <p:cNvPicPr/>
          <p:nvPr/>
        </p:nvPicPr>
        <p:blipFill rotWithShape="1">
          <a:blip r:embed="rId8" cstate="print">
            <a:extLst>
              <a:ext uri="{28A0092B-C50C-407E-A947-70E740481C1C}">
                <a14:useLocalDpi xmlns:a14="http://schemas.microsoft.com/office/drawing/2010/main" val="0"/>
              </a:ext>
            </a:extLst>
          </a:blip>
          <a:srcRect t="8833"/>
          <a:stretch/>
        </p:blipFill>
        <p:spPr bwMode="auto">
          <a:xfrm>
            <a:off x="14378266" y="27180280"/>
            <a:ext cx="6581487" cy="5392137"/>
          </a:xfrm>
          <a:prstGeom prst="rect">
            <a:avLst/>
          </a:prstGeom>
          <a:noFill/>
          <a:ln>
            <a:noFill/>
          </a:ln>
          <a:extLst>
            <a:ext uri="{53640926-AAD7-44D8-BBD7-CCE9431645EC}">
              <a14:shadowObscured xmlns:a14="http://schemas.microsoft.com/office/drawing/2010/main"/>
            </a:ext>
          </a:extLst>
        </p:spPr>
      </p:pic>
      <p:pic>
        <p:nvPicPr>
          <p:cNvPr id="40" name="Picture 39" descr="C:\Users\MARIACHRISTINA\Documents\DataCrete\CreteData\depol_median_ipp1.jpeg"/>
          <p:cNvPicPr/>
          <p:nvPr/>
        </p:nvPicPr>
        <p:blipFill rotWithShape="1">
          <a:blip r:embed="rId9" cstate="print">
            <a:extLst>
              <a:ext uri="{28A0092B-C50C-407E-A947-70E740481C1C}">
                <a14:useLocalDpi xmlns:a14="http://schemas.microsoft.com/office/drawing/2010/main" val="0"/>
              </a:ext>
            </a:extLst>
          </a:blip>
          <a:srcRect t="10332"/>
          <a:stretch/>
        </p:blipFill>
        <p:spPr bwMode="auto">
          <a:xfrm>
            <a:off x="21415727" y="27227203"/>
            <a:ext cx="6616727" cy="5140309"/>
          </a:xfrm>
          <a:prstGeom prst="rect">
            <a:avLst/>
          </a:prstGeom>
          <a:noFill/>
          <a:ln>
            <a:noFill/>
          </a:ln>
          <a:extLst>
            <a:ext uri="{53640926-AAD7-44D8-BBD7-CCE9431645EC}">
              <a14:shadowObscured xmlns:a14="http://schemas.microsoft.com/office/drawing/2010/main"/>
            </a:ext>
          </a:extLst>
        </p:spPr>
      </p:pic>
      <p:pic>
        <p:nvPicPr>
          <p:cNvPr id="41" name="Picture 40"/>
          <p:cNvPicPr/>
          <p:nvPr/>
        </p:nvPicPr>
        <p:blipFill rotWithShape="1">
          <a:blip r:embed="rId10" cstate="print">
            <a:extLst>
              <a:ext uri="{28A0092B-C50C-407E-A947-70E740481C1C}">
                <a14:useLocalDpi xmlns:a14="http://schemas.microsoft.com/office/drawing/2010/main" val="0"/>
              </a:ext>
            </a:extLst>
          </a:blip>
          <a:srcRect l="22422" t="13690" r="24145" b="15873"/>
          <a:stretch/>
        </p:blipFill>
        <p:spPr bwMode="auto">
          <a:xfrm>
            <a:off x="18591720" y="15798516"/>
            <a:ext cx="2554564" cy="1908675"/>
          </a:xfrm>
          <a:prstGeom prst="rect">
            <a:avLst/>
          </a:prstGeom>
          <a:noFill/>
          <a:ln>
            <a:noFill/>
          </a:ln>
          <a:effectLst/>
          <a:extLst/>
        </p:spPr>
      </p:pic>
      <p:pic>
        <p:nvPicPr>
          <p:cNvPr id="42" name="Picture 41" descr="https://www.polleninfo.org/uploads/tx_atlas/Platanus_sp_1_1_01.jpg"/>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1665249" y="15869639"/>
            <a:ext cx="2518545" cy="1856596"/>
          </a:xfrm>
          <a:prstGeom prst="rect">
            <a:avLst/>
          </a:prstGeom>
          <a:noFill/>
          <a:extLst/>
        </p:spPr>
      </p:pic>
      <p:pic>
        <p:nvPicPr>
          <p:cNvPr id="43" name="Picture 42" descr="https://www.polleninfo.org/uploads/tx_atlas/Olea_europaea_1_1_01.jpg"/>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4886069" y="15852037"/>
            <a:ext cx="2417414" cy="1891801"/>
          </a:xfrm>
          <a:prstGeom prst="rect">
            <a:avLst/>
          </a:prstGeom>
          <a:noFill/>
          <a:extLst/>
        </p:spPr>
      </p:pic>
      <p:pic>
        <p:nvPicPr>
          <p:cNvPr id="10" name="Picture 2"/>
          <p:cNvPicPr>
            <a:picLocks noChangeAspect="1" noChangeArrowheads="1"/>
          </p:cNvPicPr>
          <p:nvPr/>
        </p:nvPicPr>
        <p:blipFill rotWithShape="1">
          <a:blip r:embed="rId13">
            <a:extLst>
              <a:ext uri="{28A0092B-C50C-407E-A947-70E740481C1C}">
                <a14:useLocalDpi xmlns:a14="http://schemas.microsoft.com/office/drawing/2010/main" val="0"/>
              </a:ext>
            </a:extLst>
          </a:blip>
          <a:srcRect l="41363" t="40699" r="17275" b="31429"/>
          <a:stretch/>
        </p:blipFill>
        <p:spPr bwMode="auto">
          <a:xfrm>
            <a:off x="1619234" y="10619019"/>
            <a:ext cx="11540718" cy="4372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40880" y="28661408"/>
            <a:ext cx="14837988" cy="4434035"/>
          </a:xfrm>
          <a:prstGeom prst="rect">
            <a:avLst/>
          </a:prstGeom>
        </p:spPr>
      </p:pic>
      <p:sp>
        <p:nvSpPr>
          <p:cNvPr id="17" name="TextBox 16"/>
          <p:cNvSpPr txBox="1"/>
          <p:nvPr/>
        </p:nvSpPr>
        <p:spPr>
          <a:xfrm>
            <a:off x="757729" y="33014043"/>
            <a:ext cx="13263728" cy="1877437"/>
          </a:xfrm>
          <a:prstGeom prst="rect">
            <a:avLst/>
          </a:prstGeom>
          <a:noFill/>
        </p:spPr>
        <p:txBody>
          <a:bodyPr wrap="square" rtlCol="0">
            <a:spAutoFit/>
          </a:bodyPr>
          <a:lstStyle/>
          <a:p>
            <a:pPr algn="ctr"/>
            <a:r>
              <a:rPr lang="en-US" sz="2800" dirty="0"/>
              <a:t>Fig.2 </a:t>
            </a:r>
            <a:r>
              <a:rPr lang="en-US" sz="2800" dirty="0" err="1"/>
              <a:t>Timeseries</a:t>
            </a:r>
            <a:r>
              <a:rPr lang="en-US" sz="2800" dirty="0"/>
              <a:t> of pollen </a:t>
            </a:r>
            <a:r>
              <a:rPr lang="en-US" sz="2800" dirty="0" smtClean="0"/>
              <a:t>concentration </a:t>
            </a:r>
            <a:r>
              <a:rPr lang="en-US" sz="2800" dirty="0"/>
              <a:t>measured by the </a:t>
            </a:r>
            <a:r>
              <a:rPr lang="en-US" sz="2800" dirty="0" err="1"/>
              <a:t>Burkard</a:t>
            </a:r>
            <a:r>
              <a:rPr lang="en-US" sz="2800" dirty="0"/>
              <a:t> sampler, throughout the 3 intense pollination periods (IPPs). </a:t>
            </a:r>
            <a:endParaRPr lang="en-US" sz="2800" dirty="0" smtClean="0"/>
          </a:p>
          <a:p>
            <a:pPr algn="ctr"/>
            <a:r>
              <a:rPr lang="en-US" sz="2800" dirty="0" smtClean="0"/>
              <a:t>The </a:t>
            </a:r>
            <a:r>
              <a:rPr lang="en-US" sz="2800" dirty="0"/>
              <a:t>black vertical lines represent the start and the finish time for every IPP.</a:t>
            </a:r>
            <a:endParaRPr lang="el-GR" sz="2800" dirty="0"/>
          </a:p>
          <a:p>
            <a:endParaRPr lang="el-GR" sz="3200" dirty="0">
              <a:latin typeface="Times New Roman" pitchFamily="18" charset="0"/>
              <a:cs typeface="Times New Roman" pitchFamily="18" charset="0"/>
            </a:endParaRPr>
          </a:p>
        </p:txBody>
      </p:sp>
    </p:spTree>
    <p:extLst>
      <p:ext uri="{BB962C8B-B14F-4D97-AF65-F5344CB8AC3E}">
        <p14:creationId xmlns:p14="http://schemas.microsoft.com/office/powerpoint/2010/main" val="41993949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26305</TotalTime>
  <Words>563</Words>
  <Application>Microsoft Office PowerPoint</Application>
  <PresentationFormat>Custom</PresentationFormat>
  <Paragraphs>54</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Finnish Meteorological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Xiaoxia Shang</dc:creator>
  <cp:lastModifiedBy>MARIACHRISTINA</cp:lastModifiedBy>
  <cp:revision>240</cp:revision>
  <cp:lastPrinted>2019-09-19T08:44:09Z</cp:lastPrinted>
  <dcterms:created xsi:type="dcterms:W3CDTF">2019-06-06T09:06:20Z</dcterms:created>
  <dcterms:modified xsi:type="dcterms:W3CDTF">2022-06-10T15:31:01Z</dcterms:modified>
</cp:coreProperties>
</file>