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7" r:id="rId2"/>
    <p:sldId id="316" r:id="rId3"/>
    <p:sldId id="317" r:id="rId4"/>
    <p:sldId id="318" r:id="rId5"/>
    <p:sldId id="319" r:id="rId6"/>
    <p:sldId id="320" r:id="rId7"/>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1"/>
    <p:restoredTop sz="96327"/>
  </p:normalViewPr>
  <p:slideViewPr>
    <p:cSldViewPr snapToGrid="0" snapToObjects="1">
      <p:cViewPr varScale="1">
        <p:scale>
          <a:sx n="128" d="100"/>
          <a:sy n="128" d="100"/>
        </p:scale>
        <p:origin x="480"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8D2362B-5D47-2FF3-3853-28463E9BB967}"/>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6EDA25FA-7240-3FCE-EC8B-B49BB41F256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033B9799-730C-F2B2-DBF0-DA4F64A03BF5}"/>
              </a:ext>
            </a:extLst>
          </p:cNvPr>
          <p:cNvSpPr>
            <a:spLocks noGrp="1"/>
          </p:cNvSpPr>
          <p:nvPr>
            <p:ph type="dt" sz="half" idx="10"/>
          </p:nvPr>
        </p:nvSpPr>
        <p:spPr/>
        <p:txBody>
          <a:bodyPr/>
          <a:lstStyle/>
          <a:p>
            <a:fld id="{51A5959C-9FE9-F140-9DB9-DE9F975884C2}" type="datetimeFigureOut">
              <a:rPr kumimoji="1" lang="ja-JP" altLang="en-US" smtClean="0"/>
              <a:t>2022/6/10</a:t>
            </a:fld>
            <a:endParaRPr kumimoji="1" lang="ja-JP" altLang="en-US"/>
          </a:p>
        </p:txBody>
      </p:sp>
      <p:sp>
        <p:nvSpPr>
          <p:cNvPr id="5" name="フッター プレースホルダー 4">
            <a:extLst>
              <a:ext uri="{FF2B5EF4-FFF2-40B4-BE49-F238E27FC236}">
                <a16:creationId xmlns:a16="http://schemas.microsoft.com/office/drawing/2014/main" id="{D24AB60E-1A90-2DF0-CCEC-CEA8CFB2A48A}"/>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FEA9E0E9-4248-8363-8F0B-5E5CD25367C3}"/>
              </a:ext>
            </a:extLst>
          </p:cNvPr>
          <p:cNvSpPr>
            <a:spLocks noGrp="1"/>
          </p:cNvSpPr>
          <p:nvPr>
            <p:ph type="sldNum" sz="quarter" idx="12"/>
          </p:nvPr>
        </p:nvSpPr>
        <p:spPr/>
        <p:txBody>
          <a:bodyPr/>
          <a:lstStyle/>
          <a:p>
            <a:fld id="{44BA5423-D1B1-934D-AD05-1C26439FD488}" type="slidenum">
              <a:rPr kumimoji="1" lang="ja-JP" altLang="en-US" smtClean="0"/>
              <a:t>‹#›</a:t>
            </a:fld>
            <a:endParaRPr kumimoji="1" lang="ja-JP" altLang="en-US"/>
          </a:p>
        </p:txBody>
      </p:sp>
    </p:spTree>
    <p:extLst>
      <p:ext uri="{BB962C8B-B14F-4D97-AF65-F5344CB8AC3E}">
        <p14:creationId xmlns:p14="http://schemas.microsoft.com/office/powerpoint/2010/main" val="32574668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557DD2E-497B-DBD6-B7AD-AA0E42154A7A}"/>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6DF45E75-850D-3F95-BE3F-E6EFE4F9E71F}"/>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8174C2B7-546B-DAEC-ACC1-922435E8C20B}"/>
              </a:ext>
            </a:extLst>
          </p:cNvPr>
          <p:cNvSpPr>
            <a:spLocks noGrp="1"/>
          </p:cNvSpPr>
          <p:nvPr>
            <p:ph type="dt" sz="half" idx="10"/>
          </p:nvPr>
        </p:nvSpPr>
        <p:spPr/>
        <p:txBody>
          <a:bodyPr/>
          <a:lstStyle/>
          <a:p>
            <a:fld id="{51A5959C-9FE9-F140-9DB9-DE9F975884C2}" type="datetimeFigureOut">
              <a:rPr kumimoji="1" lang="ja-JP" altLang="en-US" smtClean="0"/>
              <a:t>2022/6/10</a:t>
            </a:fld>
            <a:endParaRPr kumimoji="1" lang="ja-JP" altLang="en-US"/>
          </a:p>
        </p:txBody>
      </p:sp>
      <p:sp>
        <p:nvSpPr>
          <p:cNvPr id="5" name="フッター プレースホルダー 4">
            <a:extLst>
              <a:ext uri="{FF2B5EF4-FFF2-40B4-BE49-F238E27FC236}">
                <a16:creationId xmlns:a16="http://schemas.microsoft.com/office/drawing/2014/main" id="{D82A25A4-4A17-ACBC-ED25-361573FF64B6}"/>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21E426E3-57BA-6822-3BF4-150875C89FE3}"/>
              </a:ext>
            </a:extLst>
          </p:cNvPr>
          <p:cNvSpPr>
            <a:spLocks noGrp="1"/>
          </p:cNvSpPr>
          <p:nvPr>
            <p:ph type="sldNum" sz="quarter" idx="12"/>
          </p:nvPr>
        </p:nvSpPr>
        <p:spPr/>
        <p:txBody>
          <a:bodyPr/>
          <a:lstStyle/>
          <a:p>
            <a:fld id="{44BA5423-D1B1-934D-AD05-1C26439FD488}" type="slidenum">
              <a:rPr kumimoji="1" lang="ja-JP" altLang="en-US" smtClean="0"/>
              <a:t>‹#›</a:t>
            </a:fld>
            <a:endParaRPr kumimoji="1" lang="ja-JP" altLang="en-US"/>
          </a:p>
        </p:txBody>
      </p:sp>
    </p:spTree>
    <p:extLst>
      <p:ext uri="{BB962C8B-B14F-4D97-AF65-F5344CB8AC3E}">
        <p14:creationId xmlns:p14="http://schemas.microsoft.com/office/powerpoint/2010/main" val="42669023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C45304B-9291-B2FA-C31E-8A175F06A23A}"/>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43F6C43B-8D28-8841-9D3A-C83A8121B90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F6DC2A37-7D05-3826-520B-28B8DDCAF478}"/>
              </a:ext>
            </a:extLst>
          </p:cNvPr>
          <p:cNvSpPr>
            <a:spLocks noGrp="1"/>
          </p:cNvSpPr>
          <p:nvPr>
            <p:ph type="dt" sz="half" idx="10"/>
          </p:nvPr>
        </p:nvSpPr>
        <p:spPr/>
        <p:txBody>
          <a:bodyPr/>
          <a:lstStyle/>
          <a:p>
            <a:fld id="{51A5959C-9FE9-F140-9DB9-DE9F975884C2}" type="datetimeFigureOut">
              <a:rPr kumimoji="1" lang="ja-JP" altLang="en-US" smtClean="0"/>
              <a:t>2022/6/10</a:t>
            </a:fld>
            <a:endParaRPr kumimoji="1" lang="ja-JP" altLang="en-US"/>
          </a:p>
        </p:txBody>
      </p:sp>
      <p:sp>
        <p:nvSpPr>
          <p:cNvPr id="5" name="フッター プレースホルダー 4">
            <a:extLst>
              <a:ext uri="{FF2B5EF4-FFF2-40B4-BE49-F238E27FC236}">
                <a16:creationId xmlns:a16="http://schemas.microsoft.com/office/drawing/2014/main" id="{05C68A05-4837-95B6-DBBB-7F7295C04499}"/>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8D172540-49E0-5FFE-E3E2-D96139CAC9A3}"/>
              </a:ext>
            </a:extLst>
          </p:cNvPr>
          <p:cNvSpPr>
            <a:spLocks noGrp="1"/>
          </p:cNvSpPr>
          <p:nvPr>
            <p:ph type="sldNum" sz="quarter" idx="12"/>
          </p:nvPr>
        </p:nvSpPr>
        <p:spPr/>
        <p:txBody>
          <a:bodyPr/>
          <a:lstStyle/>
          <a:p>
            <a:fld id="{44BA5423-D1B1-934D-AD05-1C26439FD488}" type="slidenum">
              <a:rPr kumimoji="1" lang="ja-JP" altLang="en-US" smtClean="0"/>
              <a:t>‹#›</a:t>
            </a:fld>
            <a:endParaRPr kumimoji="1" lang="ja-JP" altLang="en-US"/>
          </a:p>
        </p:txBody>
      </p:sp>
    </p:spTree>
    <p:extLst>
      <p:ext uri="{BB962C8B-B14F-4D97-AF65-F5344CB8AC3E}">
        <p14:creationId xmlns:p14="http://schemas.microsoft.com/office/powerpoint/2010/main" val="35127526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834742B-2972-E3E6-D52B-48F755B5283C}"/>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B71ED413-85EA-BD5B-9F67-A9498B5E0C8A}"/>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003B2703-92FC-CB7E-7C22-1FAA6F19A602}"/>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68862001-730D-5CED-948A-B3974979EB5D}"/>
              </a:ext>
            </a:extLst>
          </p:cNvPr>
          <p:cNvSpPr>
            <a:spLocks noGrp="1"/>
          </p:cNvSpPr>
          <p:nvPr>
            <p:ph type="dt" sz="half" idx="10"/>
          </p:nvPr>
        </p:nvSpPr>
        <p:spPr/>
        <p:txBody>
          <a:bodyPr/>
          <a:lstStyle/>
          <a:p>
            <a:fld id="{51A5959C-9FE9-F140-9DB9-DE9F975884C2}" type="datetimeFigureOut">
              <a:rPr kumimoji="1" lang="ja-JP" altLang="en-US" smtClean="0"/>
              <a:t>2022/6/10</a:t>
            </a:fld>
            <a:endParaRPr kumimoji="1" lang="ja-JP" altLang="en-US"/>
          </a:p>
        </p:txBody>
      </p:sp>
      <p:sp>
        <p:nvSpPr>
          <p:cNvPr id="6" name="フッター プレースホルダー 5">
            <a:extLst>
              <a:ext uri="{FF2B5EF4-FFF2-40B4-BE49-F238E27FC236}">
                <a16:creationId xmlns:a16="http://schemas.microsoft.com/office/drawing/2014/main" id="{297AFA5F-2DE6-2EF9-CDF6-C96FD3992E52}"/>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E00BDB52-8122-C6C2-D2CA-F09D925FF550}"/>
              </a:ext>
            </a:extLst>
          </p:cNvPr>
          <p:cNvSpPr>
            <a:spLocks noGrp="1"/>
          </p:cNvSpPr>
          <p:nvPr>
            <p:ph type="sldNum" sz="quarter" idx="12"/>
          </p:nvPr>
        </p:nvSpPr>
        <p:spPr/>
        <p:txBody>
          <a:bodyPr/>
          <a:lstStyle/>
          <a:p>
            <a:fld id="{44BA5423-D1B1-934D-AD05-1C26439FD488}" type="slidenum">
              <a:rPr kumimoji="1" lang="ja-JP" altLang="en-US" smtClean="0"/>
              <a:t>‹#›</a:t>
            </a:fld>
            <a:endParaRPr kumimoji="1" lang="ja-JP" altLang="en-US"/>
          </a:p>
        </p:txBody>
      </p:sp>
    </p:spTree>
    <p:extLst>
      <p:ext uri="{BB962C8B-B14F-4D97-AF65-F5344CB8AC3E}">
        <p14:creationId xmlns:p14="http://schemas.microsoft.com/office/powerpoint/2010/main" val="25796554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67D83C2-EF07-4A1F-7963-2DE59C78AFC4}"/>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6481270D-CECE-AB95-F5EE-942945F0DEF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92C0DB4C-BF9B-E664-3114-350953CECD99}"/>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4F6E0372-8CB0-9208-9851-ADEA983A4D1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CB39324D-291C-9F39-DBB0-6883FBF0EB82}"/>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7ABD0D26-E22B-6524-E739-D63EB8C1B0C6}"/>
              </a:ext>
            </a:extLst>
          </p:cNvPr>
          <p:cNvSpPr>
            <a:spLocks noGrp="1"/>
          </p:cNvSpPr>
          <p:nvPr>
            <p:ph type="dt" sz="half" idx="10"/>
          </p:nvPr>
        </p:nvSpPr>
        <p:spPr/>
        <p:txBody>
          <a:bodyPr/>
          <a:lstStyle/>
          <a:p>
            <a:fld id="{51A5959C-9FE9-F140-9DB9-DE9F975884C2}" type="datetimeFigureOut">
              <a:rPr kumimoji="1" lang="ja-JP" altLang="en-US" smtClean="0"/>
              <a:t>2022/6/10</a:t>
            </a:fld>
            <a:endParaRPr kumimoji="1" lang="ja-JP" altLang="en-US"/>
          </a:p>
        </p:txBody>
      </p:sp>
      <p:sp>
        <p:nvSpPr>
          <p:cNvPr id="8" name="フッター プレースホルダー 7">
            <a:extLst>
              <a:ext uri="{FF2B5EF4-FFF2-40B4-BE49-F238E27FC236}">
                <a16:creationId xmlns:a16="http://schemas.microsoft.com/office/drawing/2014/main" id="{09FBF8E5-48D7-B50E-4D72-B02896BA51AB}"/>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5B1BA259-5924-868D-E2DD-9419B767CBC3}"/>
              </a:ext>
            </a:extLst>
          </p:cNvPr>
          <p:cNvSpPr>
            <a:spLocks noGrp="1"/>
          </p:cNvSpPr>
          <p:nvPr>
            <p:ph type="sldNum" sz="quarter" idx="12"/>
          </p:nvPr>
        </p:nvSpPr>
        <p:spPr/>
        <p:txBody>
          <a:bodyPr/>
          <a:lstStyle/>
          <a:p>
            <a:fld id="{44BA5423-D1B1-934D-AD05-1C26439FD488}" type="slidenum">
              <a:rPr kumimoji="1" lang="ja-JP" altLang="en-US" smtClean="0"/>
              <a:t>‹#›</a:t>
            </a:fld>
            <a:endParaRPr kumimoji="1" lang="ja-JP" altLang="en-US"/>
          </a:p>
        </p:txBody>
      </p:sp>
    </p:spTree>
    <p:extLst>
      <p:ext uri="{BB962C8B-B14F-4D97-AF65-F5344CB8AC3E}">
        <p14:creationId xmlns:p14="http://schemas.microsoft.com/office/powerpoint/2010/main" val="6341516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75E50CF-54CE-282A-7795-ED7E203732EB}"/>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0242BA22-FD20-1834-4A81-4A30F864567E}"/>
              </a:ext>
            </a:extLst>
          </p:cNvPr>
          <p:cNvSpPr>
            <a:spLocks noGrp="1"/>
          </p:cNvSpPr>
          <p:nvPr>
            <p:ph type="dt" sz="half" idx="10"/>
          </p:nvPr>
        </p:nvSpPr>
        <p:spPr/>
        <p:txBody>
          <a:bodyPr/>
          <a:lstStyle/>
          <a:p>
            <a:fld id="{51A5959C-9FE9-F140-9DB9-DE9F975884C2}" type="datetimeFigureOut">
              <a:rPr kumimoji="1" lang="ja-JP" altLang="en-US" smtClean="0"/>
              <a:t>2022/6/10</a:t>
            </a:fld>
            <a:endParaRPr kumimoji="1" lang="ja-JP" altLang="en-US"/>
          </a:p>
        </p:txBody>
      </p:sp>
      <p:sp>
        <p:nvSpPr>
          <p:cNvPr id="4" name="フッター プレースホルダー 3">
            <a:extLst>
              <a:ext uri="{FF2B5EF4-FFF2-40B4-BE49-F238E27FC236}">
                <a16:creationId xmlns:a16="http://schemas.microsoft.com/office/drawing/2014/main" id="{45B7FB1E-9B6C-A043-BC2E-0241747B9E9F}"/>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3220FA51-2D1D-D68E-3B0F-2F638BA7F22D}"/>
              </a:ext>
            </a:extLst>
          </p:cNvPr>
          <p:cNvSpPr>
            <a:spLocks noGrp="1"/>
          </p:cNvSpPr>
          <p:nvPr>
            <p:ph type="sldNum" sz="quarter" idx="12"/>
          </p:nvPr>
        </p:nvSpPr>
        <p:spPr/>
        <p:txBody>
          <a:bodyPr/>
          <a:lstStyle/>
          <a:p>
            <a:fld id="{44BA5423-D1B1-934D-AD05-1C26439FD488}" type="slidenum">
              <a:rPr kumimoji="1" lang="ja-JP" altLang="en-US" smtClean="0"/>
              <a:t>‹#›</a:t>
            </a:fld>
            <a:endParaRPr kumimoji="1" lang="ja-JP" altLang="en-US"/>
          </a:p>
        </p:txBody>
      </p:sp>
    </p:spTree>
    <p:extLst>
      <p:ext uri="{BB962C8B-B14F-4D97-AF65-F5344CB8AC3E}">
        <p14:creationId xmlns:p14="http://schemas.microsoft.com/office/powerpoint/2010/main" val="37663280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4AFD7203-7F29-FD3D-08DD-0C493A83775A}"/>
              </a:ext>
            </a:extLst>
          </p:cNvPr>
          <p:cNvSpPr>
            <a:spLocks noGrp="1"/>
          </p:cNvSpPr>
          <p:nvPr>
            <p:ph type="dt" sz="half" idx="10"/>
          </p:nvPr>
        </p:nvSpPr>
        <p:spPr/>
        <p:txBody>
          <a:bodyPr/>
          <a:lstStyle/>
          <a:p>
            <a:fld id="{51A5959C-9FE9-F140-9DB9-DE9F975884C2}" type="datetimeFigureOut">
              <a:rPr kumimoji="1" lang="ja-JP" altLang="en-US" smtClean="0"/>
              <a:t>2022/6/10</a:t>
            </a:fld>
            <a:endParaRPr kumimoji="1" lang="ja-JP" altLang="en-US"/>
          </a:p>
        </p:txBody>
      </p:sp>
      <p:sp>
        <p:nvSpPr>
          <p:cNvPr id="3" name="フッター プレースホルダー 2">
            <a:extLst>
              <a:ext uri="{FF2B5EF4-FFF2-40B4-BE49-F238E27FC236}">
                <a16:creationId xmlns:a16="http://schemas.microsoft.com/office/drawing/2014/main" id="{F17DD8CF-3B5C-9178-3ABC-E644261CDC36}"/>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FA61E5C6-D39B-65FB-9AEF-6D35BDFAF037}"/>
              </a:ext>
            </a:extLst>
          </p:cNvPr>
          <p:cNvSpPr>
            <a:spLocks noGrp="1"/>
          </p:cNvSpPr>
          <p:nvPr>
            <p:ph type="sldNum" sz="quarter" idx="12"/>
          </p:nvPr>
        </p:nvSpPr>
        <p:spPr/>
        <p:txBody>
          <a:bodyPr/>
          <a:lstStyle/>
          <a:p>
            <a:fld id="{44BA5423-D1B1-934D-AD05-1C26439FD488}" type="slidenum">
              <a:rPr kumimoji="1" lang="ja-JP" altLang="en-US" smtClean="0"/>
              <a:t>‹#›</a:t>
            </a:fld>
            <a:endParaRPr kumimoji="1" lang="ja-JP" altLang="en-US"/>
          </a:p>
        </p:txBody>
      </p:sp>
    </p:spTree>
    <p:extLst>
      <p:ext uri="{BB962C8B-B14F-4D97-AF65-F5344CB8AC3E}">
        <p14:creationId xmlns:p14="http://schemas.microsoft.com/office/powerpoint/2010/main" val="19229823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31AC653-1597-E266-5DE3-21E61157775A}"/>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8A29FDFD-AFAE-0D74-71B3-C507347A78A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FCBCD702-B8F6-8B41-EE22-F4CC556A7EB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A56352D4-EC96-06C0-D625-6C5D1B582C7B}"/>
              </a:ext>
            </a:extLst>
          </p:cNvPr>
          <p:cNvSpPr>
            <a:spLocks noGrp="1"/>
          </p:cNvSpPr>
          <p:nvPr>
            <p:ph type="dt" sz="half" idx="10"/>
          </p:nvPr>
        </p:nvSpPr>
        <p:spPr/>
        <p:txBody>
          <a:bodyPr/>
          <a:lstStyle/>
          <a:p>
            <a:fld id="{51A5959C-9FE9-F140-9DB9-DE9F975884C2}" type="datetimeFigureOut">
              <a:rPr kumimoji="1" lang="ja-JP" altLang="en-US" smtClean="0"/>
              <a:t>2022/6/10</a:t>
            </a:fld>
            <a:endParaRPr kumimoji="1" lang="ja-JP" altLang="en-US"/>
          </a:p>
        </p:txBody>
      </p:sp>
      <p:sp>
        <p:nvSpPr>
          <p:cNvPr id="6" name="フッター プレースホルダー 5">
            <a:extLst>
              <a:ext uri="{FF2B5EF4-FFF2-40B4-BE49-F238E27FC236}">
                <a16:creationId xmlns:a16="http://schemas.microsoft.com/office/drawing/2014/main" id="{6D8E4F9C-7EF6-8C56-5ED8-5720E239B2AD}"/>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F3C0E214-F658-F880-2996-7BE0990E6611}"/>
              </a:ext>
            </a:extLst>
          </p:cNvPr>
          <p:cNvSpPr>
            <a:spLocks noGrp="1"/>
          </p:cNvSpPr>
          <p:nvPr>
            <p:ph type="sldNum" sz="quarter" idx="12"/>
          </p:nvPr>
        </p:nvSpPr>
        <p:spPr/>
        <p:txBody>
          <a:bodyPr/>
          <a:lstStyle/>
          <a:p>
            <a:fld id="{44BA5423-D1B1-934D-AD05-1C26439FD488}" type="slidenum">
              <a:rPr kumimoji="1" lang="ja-JP" altLang="en-US" smtClean="0"/>
              <a:t>‹#›</a:t>
            </a:fld>
            <a:endParaRPr kumimoji="1" lang="ja-JP" altLang="en-US"/>
          </a:p>
        </p:txBody>
      </p:sp>
    </p:spTree>
    <p:extLst>
      <p:ext uri="{BB962C8B-B14F-4D97-AF65-F5344CB8AC3E}">
        <p14:creationId xmlns:p14="http://schemas.microsoft.com/office/powerpoint/2010/main" val="22118773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4C0DFD4-452C-885F-FA34-173A074E4A2A}"/>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AA7518B2-FAB1-703D-38DA-37110157E5E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3B160D0C-8313-0F99-A866-4C45411F71C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A423BE2E-BE0B-FB8E-1663-4C25EB5DC9BA}"/>
              </a:ext>
            </a:extLst>
          </p:cNvPr>
          <p:cNvSpPr>
            <a:spLocks noGrp="1"/>
          </p:cNvSpPr>
          <p:nvPr>
            <p:ph type="dt" sz="half" idx="10"/>
          </p:nvPr>
        </p:nvSpPr>
        <p:spPr/>
        <p:txBody>
          <a:bodyPr/>
          <a:lstStyle/>
          <a:p>
            <a:fld id="{51A5959C-9FE9-F140-9DB9-DE9F975884C2}" type="datetimeFigureOut">
              <a:rPr kumimoji="1" lang="ja-JP" altLang="en-US" smtClean="0"/>
              <a:t>2022/6/10</a:t>
            </a:fld>
            <a:endParaRPr kumimoji="1" lang="ja-JP" altLang="en-US"/>
          </a:p>
        </p:txBody>
      </p:sp>
      <p:sp>
        <p:nvSpPr>
          <p:cNvPr id="6" name="フッター プレースホルダー 5">
            <a:extLst>
              <a:ext uri="{FF2B5EF4-FFF2-40B4-BE49-F238E27FC236}">
                <a16:creationId xmlns:a16="http://schemas.microsoft.com/office/drawing/2014/main" id="{4A351366-1B11-6699-ED1E-92429F614191}"/>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228EBA57-0452-65A1-304A-620411025824}"/>
              </a:ext>
            </a:extLst>
          </p:cNvPr>
          <p:cNvSpPr>
            <a:spLocks noGrp="1"/>
          </p:cNvSpPr>
          <p:nvPr>
            <p:ph type="sldNum" sz="quarter" idx="12"/>
          </p:nvPr>
        </p:nvSpPr>
        <p:spPr/>
        <p:txBody>
          <a:bodyPr/>
          <a:lstStyle/>
          <a:p>
            <a:fld id="{44BA5423-D1B1-934D-AD05-1C26439FD488}" type="slidenum">
              <a:rPr kumimoji="1" lang="ja-JP" altLang="en-US" smtClean="0"/>
              <a:t>‹#›</a:t>
            </a:fld>
            <a:endParaRPr kumimoji="1" lang="ja-JP" altLang="en-US"/>
          </a:p>
        </p:txBody>
      </p:sp>
    </p:spTree>
    <p:extLst>
      <p:ext uri="{BB962C8B-B14F-4D97-AF65-F5344CB8AC3E}">
        <p14:creationId xmlns:p14="http://schemas.microsoft.com/office/powerpoint/2010/main" val="3401832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CB6BFA6-F89E-6233-820B-A3E0B2F26995}"/>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0F949C54-02A3-DC8C-D196-F5246E1D1F29}"/>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1C506339-B96D-FE1B-36C6-E6B45435E404}"/>
              </a:ext>
            </a:extLst>
          </p:cNvPr>
          <p:cNvSpPr>
            <a:spLocks noGrp="1"/>
          </p:cNvSpPr>
          <p:nvPr>
            <p:ph type="dt" sz="half" idx="10"/>
          </p:nvPr>
        </p:nvSpPr>
        <p:spPr/>
        <p:txBody>
          <a:bodyPr/>
          <a:lstStyle/>
          <a:p>
            <a:fld id="{51A5959C-9FE9-F140-9DB9-DE9F975884C2}" type="datetimeFigureOut">
              <a:rPr kumimoji="1" lang="ja-JP" altLang="en-US" smtClean="0"/>
              <a:t>2022/6/10</a:t>
            </a:fld>
            <a:endParaRPr kumimoji="1" lang="ja-JP" altLang="en-US"/>
          </a:p>
        </p:txBody>
      </p:sp>
      <p:sp>
        <p:nvSpPr>
          <p:cNvPr id="5" name="フッター プレースホルダー 4">
            <a:extLst>
              <a:ext uri="{FF2B5EF4-FFF2-40B4-BE49-F238E27FC236}">
                <a16:creationId xmlns:a16="http://schemas.microsoft.com/office/drawing/2014/main" id="{23B3DABD-9439-55EA-8ABF-86C4B82981E6}"/>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95A5EA8F-D732-409D-E7A4-E122B11B0C96}"/>
              </a:ext>
            </a:extLst>
          </p:cNvPr>
          <p:cNvSpPr>
            <a:spLocks noGrp="1"/>
          </p:cNvSpPr>
          <p:nvPr>
            <p:ph type="sldNum" sz="quarter" idx="12"/>
          </p:nvPr>
        </p:nvSpPr>
        <p:spPr/>
        <p:txBody>
          <a:bodyPr/>
          <a:lstStyle/>
          <a:p>
            <a:fld id="{44BA5423-D1B1-934D-AD05-1C26439FD488}" type="slidenum">
              <a:rPr kumimoji="1" lang="ja-JP" altLang="en-US" smtClean="0"/>
              <a:t>‹#›</a:t>
            </a:fld>
            <a:endParaRPr kumimoji="1" lang="ja-JP" altLang="en-US"/>
          </a:p>
        </p:txBody>
      </p:sp>
    </p:spTree>
    <p:extLst>
      <p:ext uri="{BB962C8B-B14F-4D97-AF65-F5344CB8AC3E}">
        <p14:creationId xmlns:p14="http://schemas.microsoft.com/office/powerpoint/2010/main" val="24418376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F36E761D-A04E-260A-BDBA-2308ADA28515}"/>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A7CA6A77-683D-A0AE-C4ED-D07DE02E7A4F}"/>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2CC9B8BB-E991-626F-DCD6-C6C2A11784AC}"/>
              </a:ext>
            </a:extLst>
          </p:cNvPr>
          <p:cNvSpPr>
            <a:spLocks noGrp="1"/>
          </p:cNvSpPr>
          <p:nvPr>
            <p:ph type="dt" sz="half" idx="10"/>
          </p:nvPr>
        </p:nvSpPr>
        <p:spPr/>
        <p:txBody>
          <a:bodyPr/>
          <a:lstStyle/>
          <a:p>
            <a:fld id="{51A5959C-9FE9-F140-9DB9-DE9F975884C2}" type="datetimeFigureOut">
              <a:rPr kumimoji="1" lang="ja-JP" altLang="en-US" smtClean="0"/>
              <a:t>2022/6/10</a:t>
            </a:fld>
            <a:endParaRPr kumimoji="1" lang="ja-JP" altLang="en-US"/>
          </a:p>
        </p:txBody>
      </p:sp>
      <p:sp>
        <p:nvSpPr>
          <p:cNvPr id="5" name="フッター プレースホルダー 4">
            <a:extLst>
              <a:ext uri="{FF2B5EF4-FFF2-40B4-BE49-F238E27FC236}">
                <a16:creationId xmlns:a16="http://schemas.microsoft.com/office/drawing/2014/main" id="{689B37C6-D5C6-308B-CF09-234AC4988343}"/>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2A50E23A-F576-C3A0-3056-EFF3C2B26F18}"/>
              </a:ext>
            </a:extLst>
          </p:cNvPr>
          <p:cNvSpPr>
            <a:spLocks noGrp="1"/>
          </p:cNvSpPr>
          <p:nvPr>
            <p:ph type="sldNum" sz="quarter" idx="12"/>
          </p:nvPr>
        </p:nvSpPr>
        <p:spPr/>
        <p:txBody>
          <a:bodyPr/>
          <a:lstStyle/>
          <a:p>
            <a:fld id="{44BA5423-D1B1-934D-AD05-1C26439FD488}" type="slidenum">
              <a:rPr kumimoji="1" lang="ja-JP" altLang="en-US" smtClean="0"/>
              <a:t>‹#›</a:t>
            </a:fld>
            <a:endParaRPr kumimoji="1" lang="ja-JP" altLang="en-US"/>
          </a:p>
        </p:txBody>
      </p:sp>
    </p:spTree>
    <p:extLst>
      <p:ext uri="{BB962C8B-B14F-4D97-AF65-F5344CB8AC3E}">
        <p14:creationId xmlns:p14="http://schemas.microsoft.com/office/powerpoint/2010/main" val="3457332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2A4F5B9C-220F-597B-12AE-70220FB4C9B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072BDA71-BF59-B92C-FF61-85296E98122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7B9F29DB-2CF5-A048-2C94-9D4B6A32B4A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1A5959C-9FE9-F140-9DB9-DE9F975884C2}" type="datetimeFigureOut">
              <a:rPr kumimoji="1" lang="ja-JP" altLang="en-US" smtClean="0"/>
              <a:t>2022/6/10</a:t>
            </a:fld>
            <a:endParaRPr kumimoji="1" lang="ja-JP" altLang="en-US"/>
          </a:p>
        </p:txBody>
      </p:sp>
      <p:sp>
        <p:nvSpPr>
          <p:cNvPr id="5" name="フッター プレースホルダー 4">
            <a:extLst>
              <a:ext uri="{FF2B5EF4-FFF2-40B4-BE49-F238E27FC236}">
                <a16:creationId xmlns:a16="http://schemas.microsoft.com/office/drawing/2014/main" id="{6CDF3682-2697-545D-9854-36DEF1F510B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2C7AFE0A-64E3-02E8-6EC7-9105D1E6A8A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4BA5423-D1B1-934D-AD05-1C26439FD488}" type="slidenum">
              <a:rPr kumimoji="1" lang="ja-JP" altLang="en-US" smtClean="0"/>
              <a:t>‹#›</a:t>
            </a:fld>
            <a:endParaRPr kumimoji="1" lang="ja-JP" altLang="en-US"/>
          </a:p>
        </p:txBody>
      </p:sp>
    </p:spTree>
    <p:extLst>
      <p:ext uri="{BB962C8B-B14F-4D97-AF65-F5344CB8AC3E}">
        <p14:creationId xmlns:p14="http://schemas.microsoft.com/office/powerpoint/2010/main" val="6267370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tiff"/><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emf"/><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0.tiff"/><Relationship Id="rId4" Type="http://schemas.openxmlformats.org/officeDocument/2006/relationships/image" Target="../media/image9.jpeg"/></Relationships>
</file>

<file path=ppt/slides/_rels/slide4.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image" Target="../media/image12.tiff"/><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15.jpeg"/><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image" Target="../media/image17.emf"/><Relationship Id="rId1" Type="http://schemas.openxmlformats.org/officeDocument/2006/relationships/slideLayout" Target="../slideLayouts/slideLayout1.xml"/><Relationship Id="rId6" Type="http://schemas.openxmlformats.org/officeDocument/2006/relationships/image" Target="../media/image21.emf"/><Relationship Id="rId5" Type="http://schemas.openxmlformats.org/officeDocument/2006/relationships/image" Target="../media/image20.emf"/><Relationship Id="rId4" Type="http://schemas.openxmlformats.org/officeDocument/2006/relationships/image" Target="../media/image19.em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8" name="Rectangle 10"/>
          <p:cNvSpPr>
            <a:spLocks noChangeArrowheads="1"/>
          </p:cNvSpPr>
          <p:nvPr/>
        </p:nvSpPr>
        <p:spPr bwMode="auto">
          <a:xfrm>
            <a:off x="0" y="-8792"/>
            <a:ext cx="12191999" cy="6858000"/>
          </a:xfrm>
          <a:prstGeom prst="rect">
            <a:avLst/>
          </a:prstGeom>
          <a:gradFill rotWithShape="0">
            <a:gsLst>
              <a:gs pos="0">
                <a:srgbClr val="6666FF">
                  <a:gamma/>
                  <a:shade val="46275"/>
                  <a:invGamma/>
                </a:srgbClr>
              </a:gs>
              <a:gs pos="100000">
                <a:srgbClr val="6666FF"/>
              </a:gs>
            </a:gsLst>
            <a:lin ang="5400000" scaled="1"/>
          </a:grad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ja-JP" altLang="en-US"/>
          </a:p>
        </p:txBody>
      </p:sp>
      <p:sp>
        <p:nvSpPr>
          <p:cNvPr id="27651" name="Line 3"/>
          <p:cNvSpPr>
            <a:spLocks noChangeShapeType="1"/>
          </p:cNvSpPr>
          <p:nvPr/>
        </p:nvSpPr>
        <p:spPr bwMode="auto">
          <a:xfrm>
            <a:off x="1752600" y="3410504"/>
            <a:ext cx="8458200" cy="0"/>
          </a:xfrm>
          <a:prstGeom prst="line">
            <a:avLst/>
          </a:prstGeom>
          <a:noFill/>
          <a:ln w="28575">
            <a:solidFill>
              <a:srgbClr val="00FF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ja-JP" altLang="en-US"/>
          </a:p>
        </p:txBody>
      </p:sp>
      <p:sp>
        <p:nvSpPr>
          <p:cNvPr id="27652" name="Text Box 4"/>
          <p:cNvSpPr txBox="1">
            <a:spLocks noChangeArrowheads="1"/>
          </p:cNvSpPr>
          <p:nvPr/>
        </p:nvSpPr>
        <p:spPr bwMode="auto">
          <a:xfrm>
            <a:off x="1780984" y="1592417"/>
            <a:ext cx="4532816" cy="70788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spcBef>
                <a:spcPct val="50000"/>
              </a:spcBef>
            </a:pPr>
            <a:r>
              <a:rPr lang="en-US" altLang="ja-JP" sz="1600" dirty="0">
                <a:solidFill>
                  <a:schemeClr val="bg1"/>
                </a:solidFill>
                <a:latin typeface="ヒラギノ丸ゴ Pro W4" charset="0"/>
                <a:ea typeface="ヒラギノ丸ゴ Pro W4" charset="0"/>
                <a:cs typeface="ヒラギノ丸ゴ Pro W4" charset="0"/>
              </a:rPr>
              <a:t>ILRC30, Virtual Conference 2022,</a:t>
            </a:r>
          </a:p>
          <a:p>
            <a:pPr>
              <a:spcBef>
                <a:spcPct val="50000"/>
              </a:spcBef>
            </a:pPr>
            <a:r>
              <a:rPr lang="en-US" altLang="ja-JP" sz="1600" dirty="0">
                <a:solidFill>
                  <a:schemeClr val="bg1"/>
                </a:solidFill>
                <a:latin typeface="ヒラギノ丸ゴ Pro W4" charset="0"/>
                <a:ea typeface="ヒラギノ丸ゴ Pro W4" charset="0"/>
                <a:cs typeface="ヒラギノ丸ゴ Pro W4" charset="0"/>
              </a:rPr>
              <a:t>26, June – 1 July, 2022</a:t>
            </a:r>
          </a:p>
        </p:txBody>
      </p:sp>
      <p:sp>
        <p:nvSpPr>
          <p:cNvPr id="27653" name="Text Box 5"/>
          <p:cNvSpPr txBox="1">
            <a:spLocks noChangeArrowheads="1"/>
          </p:cNvSpPr>
          <p:nvPr/>
        </p:nvSpPr>
        <p:spPr bwMode="auto">
          <a:xfrm>
            <a:off x="6313800" y="4852333"/>
            <a:ext cx="5217384" cy="14219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spcBef>
                <a:spcPct val="10000"/>
              </a:spcBef>
            </a:pPr>
            <a:r>
              <a:rPr lang="ja-JP" altLang="en-US" sz="1600" dirty="0">
                <a:solidFill>
                  <a:schemeClr val="bg1"/>
                </a:solidFill>
                <a:latin typeface="ヒラギノ丸ゴ Pro W4" charset="0"/>
                <a:ea typeface="ヒラギノ丸ゴ Pro W4" charset="0"/>
                <a:cs typeface="ヒラギノ丸ゴ Pro W4" charset="0"/>
              </a:rPr>
              <a:t>椎名　達雄　千葉大学</a:t>
            </a:r>
            <a:r>
              <a:rPr lang="en-US" altLang="ja-JP" sz="1600" dirty="0">
                <a:solidFill>
                  <a:schemeClr val="bg1"/>
                </a:solidFill>
                <a:latin typeface="ヒラギノ丸ゴ Pro W4" charset="0"/>
                <a:ea typeface="ヒラギノ丸ゴ Pro W4" charset="0"/>
                <a:cs typeface="ヒラギノ丸ゴ Pro W4" charset="0"/>
              </a:rPr>
              <a:t> </a:t>
            </a:r>
            <a:r>
              <a:rPr lang="ja-JP" altLang="en-US" sz="1600" dirty="0">
                <a:solidFill>
                  <a:schemeClr val="bg1"/>
                </a:solidFill>
                <a:latin typeface="ヒラギノ丸ゴ Pro W4" charset="0"/>
                <a:ea typeface="ヒラギノ丸ゴ Pro W4" charset="0"/>
                <a:cs typeface="ヒラギノ丸ゴ Pro W4" charset="0"/>
              </a:rPr>
              <a:t>大学院工学研究院</a:t>
            </a:r>
            <a:endParaRPr lang="en-US" altLang="ja-JP" sz="1600" dirty="0">
              <a:solidFill>
                <a:schemeClr val="bg1"/>
              </a:solidFill>
              <a:latin typeface="ヒラギノ丸ゴ Pro W4" charset="0"/>
              <a:ea typeface="ヒラギノ丸ゴ Pro W4" charset="0"/>
              <a:cs typeface="ヒラギノ丸ゴ Pro W4" charset="0"/>
            </a:endParaRPr>
          </a:p>
          <a:p>
            <a:pPr>
              <a:spcBef>
                <a:spcPct val="10000"/>
              </a:spcBef>
            </a:pPr>
            <a:r>
              <a:rPr lang="en-US" altLang="ja-JP" sz="1600" dirty="0">
                <a:solidFill>
                  <a:schemeClr val="bg1"/>
                </a:solidFill>
                <a:latin typeface="ヒラギノ丸ゴ Pro W4" charset="0"/>
                <a:ea typeface="ヒラギノ丸ゴ Pro W4" charset="0"/>
                <a:cs typeface="ヒラギノ丸ゴ Pro W4" charset="0"/>
              </a:rPr>
              <a:t>Tatsuo </a:t>
            </a:r>
            <a:r>
              <a:rPr lang="en-US" altLang="ja-JP" sz="1600" dirty="0" err="1">
                <a:solidFill>
                  <a:schemeClr val="bg1"/>
                </a:solidFill>
                <a:latin typeface="ヒラギノ丸ゴ Pro W4" charset="0"/>
                <a:ea typeface="ヒラギノ丸ゴ Pro W4" charset="0"/>
                <a:cs typeface="ヒラギノ丸ゴ Pro W4" charset="0"/>
              </a:rPr>
              <a:t>Shiina</a:t>
            </a:r>
            <a:r>
              <a:rPr lang="en-US" altLang="ja-JP" sz="1600" dirty="0">
                <a:solidFill>
                  <a:schemeClr val="bg1"/>
                </a:solidFill>
                <a:latin typeface="ヒラギノ丸ゴ Pro W4" charset="0"/>
                <a:ea typeface="ヒラギノ丸ゴ Pro W4" charset="0"/>
                <a:cs typeface="ヒラギノ丸ゴ Pro W4" charset="0"/>
              </a:rPr>
              <a:t> Associate Professor </a:t>
            </a:r>
          </a:p>
          <a:p>
            <a:pPr>
              <a:spcBef>
                <a:spcPct val="10000"/>
              </a:spcBef>
            </a:pPr>
            <a:r>
              <a:rPr lang="en-US" altLang="ja-JP" sz="1600" dirty="0">
                <a:solidFill>
                  <a:schemeClr val="bg1"/>
                </a:solidFill>
                <a:latin typeface="ヒラギノ丸ゴ Pro W4" charset="0"/>
                <a:ea typeface="ヒラギノ丸ゴ Pro W4" charset="0"/>
                <a:cs typeface="ヒラギノ丸ゴ Pro W4" charset="0"/>
              </a:rPr>
              <a:t>Graduate school of Engineering,</a:t>
            </a:r>
          </a:p>
          <a:p>
            <a:pPr>
              <a:spcBef>
                <a:spcPct val="10000"/>
              </a:spcBef>
            </a:pPr>
            <a:r>
              <a:rPr lang="en-US" altLang="ja-JP" sz="1600" dirty="0">
                <a:solidFill>
                  <a:schemeClr val="bg1"/>
                </a:solidFill>
                <a:latin typeface="ヒラギノ丸ゴ Pro W4" charset="0"/>
                <a:ea typeface="ヒラギノ丸ゴ Pro W4" charset="0"/>
                <a:cs typeface="ヒラギノ丸ゴ Pro W4" charset="0"/>
              </a:rPr>
              <a:t>Chiba University, Japan</a:t>
            </a:r>
          </a:p>
          <a:p>
            <a:pPr>
              <a:spcBef>
                <a:spcPct val="10000"/>
              </a:spcBef>
            </a:pPr>
            <a:r>
              <a:rPr lang="en-US" altLang="ja-JP" sz="1600" dirty="0" err="1">
                <a:solidFill>
                  <a:schemeClr val="bg1"/>
                </a:solidFill>
                <a:latin typeface="ヒラギノ丸ゴ Pro W4" charset="0"/>
                <a:ea typeface="ヒラギノ丸ゴ Pro W4" charset="0"/>
                <a:cs typeface="ヒラギノ丸ゴ Pro W4" charset="0"/>
              </a:rPr>
              <a:t>shiina@faculty.chiba-u.jp</a:t>
            </a:r>
            <a:endParaRPr lang="en-US" altLang="ja-JP" sz="1600" dirty="0">
              <a:solidFill>
                <a:schemeClr val="bg1"/>
              </a:solidFill>
              <a:latin typeface="ヒラギノ丸ゴ Pro W4" charset="0"/>
              <a:ea typeface="ヒラギノ丸ゴ Pro W4" charset="0"/>
              <a:cs typeface="ヒラギノ丸ゴ Pro W4" charset="0"/>
            </a:endParaRPr>
          </a:p>
        </p:txBody>
      </p:sp>
      <p:sp>
        <p:nvSpPr>
          <p:cNvPr id="27654" name="Text Box 6"/>
          <p:cNvSpPr txBox="1">
            <a:spLocks noChangeArrowheads="1"/>
          </p:cNvSpPr>
          <p:nvPr/>
        </p:nvSpPr>
        <p:spPr bwMode="auto">
          <a:xfrm>
            <a:off x="8094784" y="1600200"/>
            <a:ext cx="2192216" cy="3385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spcBef>
                <a:spcPct val="50000"/>
              </a:spcBef>
            </a:pPr>
            <a:r>
              <a:rPr lang="en-US" altLang="ja-JP" sz="1600" dirty="0">
                <a:solidFill>
                  <a:schemeClr val="bg1"/>
                </a:solidFill>
                <a:latin typeface="ヒラギノ丸ゴ Pro W4" charset="0"/>
                <a:ea typeface="ヒラギノ丸ゴ Pro W4" charset="0"/>
                <a:cs typeface="ヒラギノ丸ゴ Pro W4" charset="0"/>
              </a:rPr>
              <a:t>29th June, 2022 </a:t>
            </a:r>
          </a:p>
        </p:txBody>
      </p:sp>
      <p:sp>
        <p:nvSpPr>
          <p:cNvPr id="27666" name="Rectangle 18"/>
          <p:cNvSpPr>
            <a:spLocks noChangeArrowheads="1"/>
          </p:cNvSpPr>
          <p:nvPr/>
        </p:nvSpPr>
        <p:spPr bwMode="auto">
          <a:xfrm>
            <a:off x="1237615" y="2499286"/>
            <a:ext cx="9488170" cy="9144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nchor="ctr"/>
          <a:lstStyle/>
          <a:p>
            <a:pPr algn="ctr" hangingPunct="0"/>
            <a:r>
              <a:rPr lang="en-US" altLang="ja-JP" sz="2800" i="1" dirty="0">
                <a:solidFill>
                  <a:srgbClr val="FFFF00"/>
                </a:solidFill>
              </a:rPr>
              <a:t>Interaction between sea wave and surface atmosphere </a:t>
            </a:r>
            <a:endParaRPr lang="ja-JP" altLang="ja-JP" sz="2800" i="1">
              <a:solidFill>
                <a:srgbClr val="FFFF00"/>
              </a:solidFill>
            </a:endParaRPr>
          </a:p>
          <a:p>
            <a:pPr algn="ctr"/>
            <a:r>
              <a:rPr lang="en-US" altLang="ja-JP" sz="2800" i="1" dirty="0">
                <a:solidFill>
                  <a:srgbClr val="FFFF00"/>
                </a:solidFill>
              </a:rPr>
              <a:t>by shallow angle LED lidar</a:t>
            </a:r>
            <a:endParaRPr lang="en-US" altLang="ko-KR" sz="2800" i="1" dirty="0">
              <a:solidFill>
                <a:srgbClr val="FFFF00"/>
              </a:solidFill>
              <a:effectLst>
                <a:outerShdw blurRad="38100" dist="38100" dir="2700000" algn="tl">
                  <a:srgbClr val="000000">
                    <a:alpha val="43137"/>
                  </a:srgbClr>
                </a:outerShdw>
              </a:effectLst>
              <a:latin typeface="Helvetica" pitchFamily="2" charset="0"/>
              <a:ea typeface="Arial Unicode MS" panose="020B0604020202020204" pitchFamily="50" charset="-127"/>
            </a:endParaRPr>
          </a:p>
        </p:txBody>
      </p:sp>
      <p:sp>
        <p:nvSpPr>
          <p:cNvPr id="3" name="スライド番号プレースホルダー 2"/>
          <p:cNvSpPr>
            <a:spLocks noGrp="1"/>
          </p:cNvSpPr>
          <p:nvPr>
            <p:ph type="sldNum" sz="quarter" idx="12"/>
          </p:nvPr>
        </p:nvSpPr>
        <p:spPr>
          <a:xfrm>
            <a:off x="8382000" y="6480039"/>
            <a:ext cx="2133600" cy="365125"/>
          </a:xfrm>
        </p:spPr>
        <p:txBody>
          <a:bodyPr/>
          <a:lstStyle/>
          <a:p>
            <a:fld id="{D81C09BE-457B-234B-B14A-A7CA7AD7DD68}" type="slidenum">
              <a:rPr kumimoji="1" lang="ja-JP" altLang="en-US" smtClean="0">
                <a:solidFill>
                  <a:srgbClr val="FFFF00"/>
                </a:solidFill>
              </a:rPr>
              <a:t>1</a:t>
            </a:fld>
            <a:r>
              <a:rPr kumimoji="1" lang="en-US" altLang="ja-JP" dirty="0">
                <a:solidFill>
                  <a:srgbClr val="FFFF00"/>
                </a:solidFill>
              </a:rPr>
              <a:t>/6</a:t>
            </a:r>
            <a:endParaRPr kumimoji="1" lang="ja-JP" altLang="en-US" dirty="0">
              <a:solidFill>
                <a:srgbClr val="FFFF00"/>
              </a:solidFill>
            </a:endParaRPr>
          </a:p>
        </p:txBody>
      </p:sp>
      <p:sp>
        <p:nvSpPr>
          <p:cNvPr id="19" name="Text Box 4"/>
          <p:cNvSpPr txBox="1">
            <a:spLocks noChangeArrowheads="1"/>
          </p:cNvSpPr>
          <p:nvPr/>
        </p:nvSpPr>
        <p:spPr bwMode="auto">
          <a:xfrm>
            <a:off x="2638514" y="3617159"/>
            <a:ext cx="6914969" cy="70788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lgn="ctr">
              <a:spcBef>
                <a:spcPct val="50000"/>
              </a:spcBef>
            </a:pPr>
            <a:r>
              <a:rPr lang="en-US" altLang="en-US" sz="1600" u="sng" dirty="0">
                <a:solidFill>
                  <a:schemeClr val="bg1"/>
                </a:solidFill>
                <a:latin typeface="ヒラギノ丸ゴ Pro W4" charset="0"/>
                <a:ea typeface="ヒラギノ丸ゴ Pro W4" charset="0"/>
                <a:cs typeface="ヒラギノ丸ゴ Pro W4" charset="0"/>
              </a:rPr>
              <a:t>Tatsuo </a:t>
            </a:r>
            <a:r>
              <a:rPr lang="en-US" altLang="en-US" sz="1600" u="sng" dirty="0" err="1">
                <a:solidFill>
                  <a:schemeClr val="bg1"/>
                </a:solidFill>
                <a:latin typeface="ヒラギノ丸ゴ Pro W4" charset="0"/>
                <a:ea typeface="ヒラギノ丸ゴ Pro W4" charset="0"/>
                <a:cs typeface="ヒラギノ丸ゴ Pro W4" charset="0"/>
              </a:rPr>
              <a:t>Shiina</a:t>
            </a:r>
            <a:r>
              <a:rPr lang="en-US" altLang="en-US" sz="1600" dirty="0">
                <a:solidFill>
                  <a:schemeClr val="bg1"/>
                </a:solidFill>
                <a:latin typeface="ヒラギノ丸ゴ Pro W4" charset="0"/>
                <a:ea typeface="ヒラギノ丸ゴ Pro W4" charset="0"/>
                <a:cs typeface="ヒラギノ丸ゴ Pro W4" charset="0"/>
              </a:rPr>
              <a:t>, Kosuke Okubo, </a:t>
            </a:r>
            <a:r>
              <a:rPr lang="en-US" altLang="en-US" sz="1600" dirty="0" err="1">
                <a:solidFill>
                  <a:schemeClr val="bg1"/>
                </a:solidFill>
                <a:latin typeface="ヒラギノ丸ゴ Pro W4" charset="0"/>
                <a:ea typeface="ヒラギノ丸ゴ Pro W4" charset="0"/>
                <a:cs typeface="ヒラギノ丸ゴ Pro W4" charset="0"/>
              </a:rPr>
              <a:t>Nofel</a:t>
            </a:r>
            <a:r>
              <a:rPr lang="en-US" altLang="en-US" sz="1600" dirty="0">
                <a:solidFill>
                  <a:schemeClr val="bg1"/>
                </a:solidFill>
                <a:latin typeface="ヒラギノ丸ゴ Pro W4" charset="0"/>
                <a:ea typeface="ヒラギノ丸ゴ Pro W4" charset="0"/>
                <a:cs typeface="ヒラギノ丸ゴ Pro W4" charset="0"/>
              </a:rPr>
              <a:t> </a:t>
            </a:r>
            <a:r>
              <a:rPr lang="en-US" altLang="en-US" sz="1600" dirty="0" err="1">
                <a:solidFill>
                  <a:schemeClr val="bg1"/>
                </a:solidFill>
                <a:latin typeface="ヒラギノ丸ゴ Pro W4" charset="0"/>
                <a:ea typeface="ヒラギノ丸ゴ Pro W4" charset="0"/>
                <a:cs typeface="ヒラギノ丸ゴ Pro W4" charset="0"/>
              </a:rPr>
              <a:t>Lagrosas</a:t>
            </a:r>
            <a:r>
              <a:rPr lang="en-US" altLang="en-US" sz="1600" dirty="0">
                <a:solidFill>
                  <a:schemeClr val="bg1"/>
                </a:solidFill>
                <a:latin typeface="ヒラギノ丸ゴ Pro W4" charset="0"/>
                <a:ea typeface="ヒラギノ丸ゴ Pro W4" charset="0"/>
                <a:cs typeface="ヒラギノ丸ゴ Pro W4" charset="0"/>
              </a:rPr>
              <a:t>, </a:t>
            </a:r>
            <a:r>
              <a:rPr lang="en-US" altLang="en-US" sz="1600" dirty="0" err="1">
                <a:solidFill>
                  <a:schemeClr val="bg1"/>
                </a:solidFill>
                <a:latin typeface="ヒラギノ丸ゴ Pro W4" charset="0"/>
                <a:ea typeface="ヒラギノ丸ゴ Pro W4" charset="0"/>
                <a:cs typeface="ヒラギノ丸ゴ Pro W4" charset="0"/>
              </a:rPr>
              <a:t>Alifu</a:t>
            </a:r>
            <a:r>
              <a:rPr lang="en-US" altLang="en-US" sz="1600" dirty="0">
                <a:solidFill>
                  <a:schemeClr val="bg1"/>
                </a:solidFill>
                <a:latin typeface="ヒラギノ丸ゴ Pro W4" charset="0"/>
                <a:ea typeface="ヒラギノ丸ゴ Pro W4" charset="0"/>
                <a:cs typeface="ヒラギノ丸ゴ Pro W4" charset="0"/>
              </a:rPr>
              <a:t> </a:t>
            </a:r>
            <a:r>
              <a:rPr lang="en-US" altLang="en-US" sz="1600" dirty="0" err="1">
                <a:solidFill>
                  <a:schemeClr val="bg1"/>
                </a:solidFill>
                <a:latin typeface="ヒラギノ丸ゴ Pro W4" charset="0"/>
                <a:ea typeface="ヒラギノ丸ゴ Pro W4" charset="0"/>
                <a:cs typeface="ヒラギノ丸ゴ Pro W4" charset="0"/>
              </a:rPr>
              <a:t>Xiafkaiti</a:t>
            </a:r>
            <a:endParaRPr lang="en-US" altLang="en-US" sz="1600" dirty="0">
              <a:solidFill>
                <a:schemeClr val="bg1"/>
              </a:solidFill>
              <a:latin typeface="ヒラギノ丸ゴ Pro W4" charset="0"/>
              <a:ea typeface="ヒラギノ丸ゴ Pro W4" charset="0"/>
              <a:cs typeface="ヒラギノ丸ゴ Pro W4" charset="0"/>
            </a:endParaRPr>
          </a:p>
          <a:p>
            <a:pPr algn="ctr">
              <a:spcBef>
                <a:spcPct val="50000"/>
              </a:spcBef>
            </a:pPr>
            <a:r>
              <a:rPr lang="en-US" altLang="ja-JP" sz="1600" dirty="0">
                <a:solidFill>
                  <a:schemeClr val="bg1"/>
                </a:solidFill>
                <a:latin typeface="ヒラギノ丸ゴ Pro W4" charset="0"/>
                <a:ea typeface="ヒラギノ丸ゴ Pro W4" charset="0"/>
                <a:cs typeface="ヒラギノ丸ゴ Pro W4" charset="0"/>
              </a:rPr>
              <a:t>Chiba University, Japan</a:t>
            </a:r>
          </a:p>
        </p:txBody>
      </p:sp>
      <p:pic>
        <p:nvPicPr>
          <p:cNvPr id="2" name="図 1">
            <a:extLst>
              <a:ext uri="{FF2B5EF4-FFF2-40B4-BE49-F238E27FC236}">
                <a16:creationId xmlns:a16="http://schemas.microsoft.com/office/drawing/2014/main" id="{AE0E9EDE-23DB-4441-A858-C359739D392D}"/>
              </a:ext>
            </a:extLst>
          </p:cNvPr>
          <p:cNvPicPr>
            <a:picLocks noChangeAspect="1"/>
          </p:cNvPicPr>
          <p:nvPr/>
        </p:nvPicPr>
        <p:blipFill>
          <a:blip r:embed="rId2"/>
          <a:stretch>
            <a:fillRect/>
          </a:stretch>
        </p:blipFill>
        <p:spPr>
          <a:xfrm>
            <a:off x="1370191" y="4469224"/>
            <a:ext cx="3009900" cy="2006600"/>
          </a:xfrm>
          <a:prstGeom prst="rect">
            <a:avLst/>
          </a:prstGeom>
        </p:spPr>
      </p:pic>
      <p:pic>
        <p:nvPicPr>
          <p:cNvPr id="17" name="図 16">
            <a:extLst>
              <a:ext uri="{FF2B5EF4-FFF2-40B4-BE49-F238E27FC236}">
                <a16:creationId xmlns:a16="http://schemas.microsoft.com/office/drawing/2014/main" id="{B4A5754E-2DE2-B742-BF80-01A769B98E78}"/>
              </a:ext>
            </a:extLst>
          </p:cNvPr>
          <p:cNvPicPr>
            <a:picLocks noChangeAspect="1"/>
          </p:cNvPicPr>
          <p:nvPr/>
        </p:nvPicPr>
        <p:blipFill>
          <a:blip r:embed="rId3"/>
          <a:stretch>
            <a:fillRect/>
          </a:stretch>
        </p:blipFill>
        <p:spPr>
          <a:xfrm>
            <a:off x="5244119" y="11551"/>
            <a:ext cx="1713699" cy="679395"/>
          </a:xfrm>
          <a:prstGeom prst="rect">
            <a:avLst/>
          </a:prstGeom>
        </p:spPr>
      </p:pic>
    </p:spTree>
    <p:extLst>
      <p:ext uri="{BB962C8B-B14F-4D97-AF65-F5344CB8AC3E}">
        <p14:creationId xmlns:p14="http://schemas.microsoft.com/office/powerpoint/2010/main" val="39291173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0"/>
          <p:cNvSpPr>
            <a:spLocks noChangeArrowheads="1"/>
          </p:cNvSpPr>
          <p:nvPr/>
        </p:nvSpPr>
        <p:spPr bwMode="auto">
          <a:xfrm>
            <a:off x="1" y="0"/>
            <a:ext cx="12191999" cy="6858000"/>
          </a:xfrm>
          <a:prstGeom prst="rect">
            <a:avLst/>
          </a:prstGeom>
          <a:gradFill rotWithShape="0">
            <a:gsLst>
              <a:gs pos="0">
                <a:srgbClr val="6666FF">
                  <a:gamma/>
                  <a:shade val="46275"/>
                  <a:invGamma/>
                </a:srgbClr>
              </a:gs>
              <a:gs pos="100000">
                <a:srgbClr val="6666FF"/>
              </a:gs>
            </a:gsLst>
            <a:lin ang="5400000" scaled="1"/>
          </a:gra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ja-JP" altLang="en-US"/>
          </a:p>
        </p:txBody>
      </p:sp>
      <p:sp>
        <p:nvSpPr>
          <p:cNvPr id="2" name="タイトル 1"/>
          <p:cNvSpPr>
            <a:spLocks noGrp="1"/>
          </p:cNvSpPr>
          <p:nvPr>
            <p:ph type="ctrTitle"/>
          </p:nvPr>
        </p:nvSpPr>
        <p:spPr>
          <a:xfrm>
            <a:off x="3220963" y="246190"/>
            <a:ext cx="5082777" cy="568883"/>
          </a:xfrm>
        </p:spPr>
        <p:txBody>
          <a:bodyPr>
            <a:normAutofit/>
          </a:bodyPr>
          <a:lstStyle/>
          <a:p>
            <a:r>
              <a:rPr lang="en-US" altLang="ja-JP" sz="3200" i="1" dirty="0">
                <a:solidFill>
                  <a:srgbClr val="FFFF00"/>
                </a:solidFill>
              </a:rPr>
              <a:t>Backgrounds and Purpose</a:t>
            </a:r>
            <a:endParaRPr lang="ja-JP" altLang="en-US" sz="3200" i="1" dirty="0">
              <a:solidFill>
                <a:srgbClr val="FFFF00"/>
              </a:solidFill>
            </a:endParaRPr>
          </a:p>
        </p:txBody>
      </p:sp>
      <p:sp>
        <p:nvSpPr>
          <p:cNvPr id="6" name="Line 3"/>
          <p:cNvSpPr>
            <a:spLocks noChangeShapeType="1"/>
          </p:cNvSpPr>
          <p:nvPr/>
        </p:nvSpPr>
        <p:spPr bwMode="auto">
          <a:xfrm>
            <a:off x="1752600" y="745381"/>
            <a:ext cx="8458200" cy="0"/>
          </a:xfrm>
          <a:prstGeom prst="line">
            <a:avLst/>
          </a:prstGeom>
          <a:noFill/>
          <a:ln w="28575">
            <a:solidFill>
              <a:srgbClr val="00FF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ja-JP" altLang="en-US"/>
          </a:p>
        </p:txBody>
      </p:sp>
      <p:sp>
        <p:nvSpPr>
          <p:cNvPr id="7" name="テキスト ボックス 6"/>
          <p:cNvSpPr txBox="1"/>
          <p:nvPr/>
        </p:nvSpPr>
        <p:spPr>
          <a:xfrm>
            <a:off x="1811464" y="965019"/>
            <a:ext cx="5964374" cy="2123658"/>
          </a:xfrm>
          <a:prstGeom prst="rect">
            <a:avLst/>
          </a:prstGeom>
          <a:noFill/>
        </p:spPr>
        <p:txBody>
          <a:bodyPr wrap="square" rtlCol="0">
            <a:spAutoFit/>
          </a:bodyPr>
          <a:lstStyle/>
          <a:p>
            <a:r>
              <a:rPr lang="en-US" altLang="ja-JP" sz="2400" dirty="0">
                <a:solidFill>
                  <a:schemeClr val="bg1"/>
                </a:solidFill>
                <a:latin typeface="Helvetica"/>
                <a:cs typeface="Helvetica"/>
              </a:rPr>
              <a:t>Safety for fish-boats and pleasure-boats</a:t>
            </a:r>
          </a:p>
          <a:p>
            <a:endParaRPr lang="en-US" altLang="ja-JP" sz="1200" dirty="0">
              <a:solidFill>
                <a:schemeClr val="bg1"/>
              </a:solidFill>
              <a:latin typeface="Helvetica"/>
              <a:cs typeface="Helvetica"/>
            </a:endParaRPr>
          </a:p>
          <a:p>
            <a:r>
              <a:rPr lang="en-US" altLang="ja-JP" sz="2400" dirty="0">
                <a:solidFill>
                  <a:schemeClr val="bg1"/>
                </a:solidFill>
                <a:latin typeface="Helvetica"/>
                <a:cs typeface="Helvetica"/>
              </a:rPr>
              <a:t>Efficiency improvement</a:t>
            </a:r>
          </a:p>
          <a:p>
            <a:endParaRPr lang="en-US" altLang="ja-JP" sz="1200" dirty="0">
              <a:solidFill>
                <a:schemeClr val="bg1"/>
              </a:solidFill>
              <a:latin typeface="Helvetica"/>
              <a:cs typeface="Helvetica"/>
            </a:endParaRPr>
          </a:p>
          <a:p>
            <a:r>
              <a:rPr lang="en-US" altLang="ja-JP" sz="2400" dirty="0">
                <a:solidFill>
                  <a:schemeClr val="bg1"/>
                </a:solidFill>
                <a:latin typeface="Helvetica"/>
                <a:cs typeface="Helvetica"/>
              </a:rPr>
              <a:t>Auto-driving control</a:t>
            </a:r>
          </a:p>
          <a:p>
            <a:endParaRPr lang="en-US" altLang="ja-JP" sz="1200" dirty="0">
              <a:solidFill>
                <a:schemeClr val="bg1"/>
              </a:solidFill>
              <a:latin typeface="Helvetica"/>
              <a:cs typeface="Helvetica"/>
            </a:endParaRPr>
          </a:p>
          <a:p>
            <a:r>
              <a:rPr lang="en-US" altLang="ja-JP" sz="2400" dirty="0">
                <a:solidFill>
                  <a:schemeClr val="bg1"/>
                </a:solidFill>
                <a:latin typeface="Helvetica"/>
                <a:cs typeface="Helvetica"/>
              </a:rPr>
              <a:t>Prediction of sea wave dynamics</a:t>
            </a:r>
            <a:endParaRPr lang="ja-JP" altLang="en-US" sz="2400" dirty="0">
              <a:solidFill>
                <a:schemeClr val="bg1"/>
              </a:solidFill>
              <a:latin typeface="Helvetica"/>
              <a:cs typeface="Helvetica"/>
            </a:endParaRPr>
          </a:p>
        </p:txBody>
      </p:sp>
      <p:sp>
        <p:nvSpPr>
          <p:cNvPr id="3" name="スライド番号プレースホルダー 2"/>
          <p:cNvSpPr>
            <a:spLocks noGrp="1"/>
          </p:cNvSpPr>
          <p:nvPr>
            <p:ph type="sldNum" sz="quarter" idx="12"/>
          </p:nvPr>
        </p:nvSpPr>
        <p:spPr/>
        <p:txBody>
          <a:bodyPr/>
          <a:lstStyle/>
          <a:p>
            <a:fld id="{D81C09BE-457B-234B-B14A-A7CA7AD7DD68}" type="slidenum">
              <a:rPr kumimoji="1" lang="ja-JP" altLang="en-US" smtClean="0">
                <a:solidFill>
                  <a:srgbClr val="FFFF00"/>
                </a:solidFill>
              </a:rPr>
              <a:t>2</a:t>
            </a:fld>
            <a:endParaRPr kumimoji="1" lang="ja-JP" altLang="en-US" dirty="0">
              <a:solidFill>
                <a:srgbClr val="FFFF00"/>
              </a:solidFill>
            </a:endParaRPr>
          </a:p>
        </p:txBody>
      </p:sp>
      <p:pic>
        <p:nvPicPr>
          <p:cNvPr id="9" name="図 8">
            <a:extLst>
              <a:ext uri="{FF2B5EF4-FFF2-40B4-BE49-F238E27FC236}">
                <a16:creationId xmlns:a16="http://schemas.microsoft.com/office/drawing/2014/main" id="{F6C01460-8CAA-D211-CFE4-D22C6D0D5396}"/>
              </a:ext>
            </a:extLst>
          </p:cNvPr>
          <p:cNvPicPr>
            <a:picLocks noChangeAspect="1"/>
          </p:cNvPicPr>
          <p:nvPr/>
        </p:nvPicPr>
        <p:blipFill>
          <a:blip r:embed="rId2"/>
          <a:stretch>
            <a:fillRect/>
          </a:stretch>
        </p:blipFill>
        <p:spPr>
          <a:xfrm>
            <a:off x="1885673" y="4589902"/>
            <a:ext cx="3326973" cy="1467782"/>
          </a:xfrm>
          <a:prstGeom prst="rect">
            <a:avLst/>
          </a:prstGeom>
        </p:spPr>
      </p:pic>
      <p:pic>
        <p:nvPicPr>
          <p:cNvPr id="11" name="図 10">
            <a:extLst>
              <a:ext uri="{FF2B5EF4-FFF2-40B4-BE49-F238E27FC236}">
                <a16:creationId xmlns:a16="http://schemas.microsoft.com/office/drawing/2014/main" id="{422B8232-C9FA-6740-3FFA-68A73A9BCF0D}"/>
              </a:ext>
            </a:extLst>
          </p:cNvPr>
          <p:cNvPicPr>
            <a:picLocks noChangeAspect="1"/>
          </p:cNvPicPr>
          <p:nvPr/>
        </p:nvPicPr>
        <p:blipFill>
          <a:blip r:embed="rId3"/>
          <a:stretch>
            <a:fillRect/>
          </a:stretch>
        </p:blipFill>
        <p:spPr>
          <a:xfrm>
            <a:off x="7117717" y="5571876"/>
            <a:ext cx="2448639" cy="767240"/>
          </a:xfrm>
          <a:prstGeom prst="rect">
            <a:avLst/>
          </a:prstGeom>
        </p:spPr>
      </p:pic>
      <p:sp>
        <p:nvSpPr>
          <p:cNvPr id="12" name="正方形/長方形 11">
            <a:extLst>
              <a:ext uri="{FF2B5EF4-FFF2-40B4-BE49-F238E27FC236}">
                <a16:creationId xmlns:a16="http://schemas.microsoft.com/office/drawing/2014/main" id="{D8101450-4A6A-6324-9047-8373245F1F1F}"/>
              </a:ext>
            </a:extLst>
          </p:cNvPr>
          <p:cNvSpPr/>
          <p:nvPr/>
        </p:nvSpPr>
        <p:spPr>
          <a:xfrm>
            <a:off x="5979299" y="4774374"/>
            <a:ext cx="3900268" cy="646331"/>
          </a:xfrm>
          <a:prstGeom prst="rect">
            <a:avLst/>
          </a:prstGeom>
        </p:spPr>
        <p:txBody>
          <a:bodyPr wrap="square">
            <a:spAutoFit/>
          </a:bodyPr>
          <a:lstStyle/>
          <a:p>
            <a:r>
              <a:rPr lang="en-US" altLang="ja-JP" dirty="0">
                <a:solidFill>
                  <a:schemeClr val="bg1"/>
                </a:solidFill>
                <a:latin typeface="Helvetica"/>
                <a:cs typeface="Helvetica"/>
              </a:rPr>
              <a:t>Shallow angle Observation</a:t>
            </a:r>
          </a:p>
          <a:p>
            <a:r>
              <a:rPr lang="en-US" altLang="ja-JP" dirty="0">
                <a:solidFill>
                  <a:schemeClr val="bg1"/>
                </a:solidFill>
                <a:latin typeface="Helvetica"/>
                <a:cs typeface="Helvetica"/>
              </a:rPr>
              <a:t>Sea wave : </a:t>
            </a:r>
            <a:r>
              <a:rPr lang="ja-JP" altLang="ja-JP">
                <a:solidFill>
                  <a:schemeClr val="bg1"/>
                </a:solidFill>
                <a:latin typeface="Helvetica"/>
                <a:cs typeface="Helvetica"/>
              </a:rPr>
              <a:t>0</a:t>
            </a:r>
            <a:r>
              <a:rPr lang="en-US" altLang="ja-JP" dirty="0">
                <a:solidFill>
                  <a:schemeClr val="bg1"/>
                </a:solidFill>
                <a:latin typeface="Helvetica"/>
                <a:cs typeface="Helvetica"/>
              </a:rPr>
              <a:t>.1〜1Hz</a:t>
            </a:r>
          </a:p>
        </p:txBody>
      </p:sp>
      <p:sp>
        <p:nvSpPr>
          <p:cNvPr id="13" name="二等辺三角形 23">
            <a:extLst>
              <a:ext uri="{FF2B5EF4-FFF2-40B4-BE49-F238E27FC236}">
                <a16:creationId xmlns:a16="http://schemas.microsoft.com/office/drawing/2014/main" id="{34BC285C-810D-3E98-2AF0-A1E52F3DE0B4}"/>
              </a:ext>
            </a:extLst>
          </p:cNvPr>
          <p:cNvSpPr/>
          <p:nvPr/>
        </p:nvSpPr>
        <p:spPr>
          <a:xfrm rot="16454843">
            <a:off x="6578026" y="3619446"/>
            <a:ext cx="398820" cy="3888420"/>
          </a:xfrm>
          <a:prstGeom prst="triangle">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kumimoji="1" lang="ja-JP" altLang="en-US"/>
          </a:p>
        </p:txBody>
      </p:sp>
      <p:sp>
        <p:nvSpPr>
          <p:cNvPr id="14" name="フリーフォーム 13">
            <a:extLst>
              <a:ext uri="{FF2B5EF4-FFF2-40B4-BE49-F238E27FC236}">
                <a16:creationId xmlns:a16="http://schemas.microsoft.com/office/drawing/2014/main" id="{25C7E7B7-4977-7A6E-9B21-AAE431416C60}"/>
              </a:ext>
            </a:extLst>
          </p:cNvPr>
          <p:cNvSpPr/>
          <p:nvPr/>
        </p:nvSpPr>
        <p:spPr>
          <a:xfrm>
            <a:off x="5366360" y="5616650"/>
            <a:ext cx="3494924" cy="191591"/>
          </a:xfrm>
          <a:custGeom>
            <a:avLst/>
            <a:gdLst>
              <a:gd name="connsiteX0" fmla="*/ 0 w 3494924"/>
              <a:gd name="connsiteY0" fmla="*/ 76132 h 191591"/>
              <a:gd name="connsiteX1" fmla="*/ 913089 w 3494924"/>
              <a:gd name="connsiteY1" fmla="*/ 2658 h 191591"/>
              <a:gd name="connsiteX2" fmla="*/ 1910139 w 3494924"/>
              <a:gd name="connsiteY2" fmla="*/ 160102 h 191591"/>
              <a:gd name="connsiteX3" fmla="*/ 2791741 w 3494924"/>
              <a:gd name="connsiteY3" fmla="*/ 2658 h 191591"/>
              <a:gd name="connsiteX4" fmla="*/ 3494924 w 3494924"/>
              <a:gd name="connsiteY4" fmla="*/ 191591 h 1915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94924" h="191591">
                <a:moveTo>
                  <a:pt x="0" y="76132"/>
                </a:moveTo>
                <a:cubicBezTo>
                  <a:pt x="297366" y="32397"/>
                  <a:pt x="594733" y="-11337"/>
                  <a:pt x="913089" y="2658"/>
                </a:cubicBezTo>
                <a:cubicBezTo>
                  <a:pt x="1231445" y="16653"/>
                  <a:pt x="1597030" y="160102"/>
                  <a:pt x="1910139" y="160102"/>
                </a:cubicBezTo>
                <a:cubicBezTo>
                  <a:pt x="2223248" y="160102"/>
                  <a:pt x="2527610" y="-2590"/>
                  <a:pt x="2791741" y="2658"/>
                </a:cubicBezTo>
                <a:cubicBezTo>
                  <a:pt x="3055872" y="7906"/>
                  <a:pt x="3275398" y="99748"/>
                  <a:pt x="3494924" y="191591"/>
                </a:cubicBezTo>
              </a:path>
            </a:pathLst>
          </a:custGeom>
          <a:ln>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0267995C-CACC-F0E1-5187-B6B798A48182}"/>
              </a:ext>
            </a:extLst>
          </p:cNvPr>
          <p:cNvSpPr txBox="1"/>
          <p:nvPr/>
        </p:nvSpPr>
        <p:spPr>
          <a:xfrm>
            <a:off x="1333500" y="3607561"/>
            <a:ext cx="9525000" cy="830997"/>
          </a:xfrm>
          <a:prstGeom prst="rect">
            <a:avLst/>
          </a:prstGeom>
          <a:noFill/>
        </p:spPr>
        <p:txBody>
          <a:bodyPr wrap="square" rtlCol="0">
            <a:spAutoFit/>
          </a:bodyPr>
          <a:lstStyle/>
          <a:p>
            <a:r>
              <a:rPr lang="en-US" altLang="ja-JP" sz="2400" dirty="0">
                <a:solidFill>
                  <a:srgbClr val="FFFF00"/>
                </a:solidFill>
              </a:rPr>
              <a:t>Visualization of Interaction between the sea surface and the lower atmosphere by LED mini-lidar with shallow angle observation</a:t>
            </a:r>
            <a:endParaRPr kumimoji="1" lang="ja-JP" altLang="en-US" sz="2400">
              <a:solidFill>
                <a:srgbClr val="FFFF00"/>
              </a:solidFill>
            </a:endParaRPr>
          </a:p>
        </p:txBody>
      </p:sp>
      <p:sp>
        <p:nvSpPr>
          <p:cNvPr id="15" name="テキスト ボックス 14">
            <a:extLst>
              <a:ext uri="{FF2B5EF4-FFF2-40B4-BE49-F238E27FC236}">
                <a16:creationId xmlns:a16="http://schemas.microsoft.com/office/drawing/2014/main" id="{B62C1C20-0D3E-8B3D-582C-7DEFCAC848F1}"/>
              </a:ext>
            </a:extLst>
          </p:cNvPr>
          <p:cNvSpPr txBox="1"/>
          <p:nvPr/>
        </p:nvSpPr>
        <p:spPr>
          <a:xfrm>
            <a:off x="1333500" y="3201158"/>
            <a:ext cx="2344605" cy="461665"/>
          </a:xfrm>
          <a:prstGeom prst="rect">
            <a:avLst/>
          </a:prstGeom>
          <a:noFill/>
        </p:spPr>
        <p:txBody>
          <a:bodyPr wrap="square" rtlCol="0">
            <a:spAutoFit/>
          </a:bodyPr>
          <a:lstStyle/>
          <a:p>
            <a:r>
              <a:rPr kumimoji="1" lang="en-US" altLang="ja-JP" sz="2400" dirty="0">
                <a:solidFill>
                  <a:schemeClr val="bg1"/>
                </a:solidFill>
              </a:rPr>
              <a:t>Purpose</a:t>
            </a:r>
            <a:endParaRPr kumimoji="1" lang="ja-JP" altLang="en-US" sz="2400">
              <a:solidFill>
                <a:schemeClr val="bg1"/>
              </a:solidFill>
            </a:endParaRPr>
          </a:p>
        </p:txBody>
      </p:sp>
      <p:pic>
        <p:nvPicPr>
          <p:cNvPr id="16" name="図 15" descr="Slide12.png">
            <a:extLst>
              <a:ext uri="{FF2B5EF4-FFF2-40B4-BE49-F238E27FC236}">
                <a16:creationId xmlns:a16="http://schemas.microsoft.com/office/drawing/2014/main" id="{36B4511B-3146-8483-9D45-F419F101EE59}"/>
              </a:ext>
            </a:extLst>
          </p:cNvPr>
          <p:cNvPicPr>
            <a:picLocks noChangeAspect="1"/>
          </p:cNvPicPr>
          <p:nvPr/>
        </p:nvPicPr>
        <p:blipFill rotWithShape="1">
          <a:blip r:embed="rId4">
            <a:extLst>
              <a:ext uri="{28A0092B-C50C-407E-A947-70E740481C1C}">
                <a14:useLocalDpi xmlns:a14="http://schemas.microsoft.com/office/drawing/2010/main" val="0"/>
              </a:ext>
            </a:extLst>
          </a:blip>
          <a:srcRect t="63737"/>
          <a:stretch/>
        </p:blipFill>
        <p:spPr>
          <a:xfrm>
            <a:off x="8002896" y="2334778"/>
            <a:ext cx="3494924" cy="1203092"/>
          </a:xfrm>
          <a:prstGeom prst="rect">
            <a:avLst/>
          </a:prstGeom>
        </p:spPr>
      </p:pic>
      <p:pic>
        <p:nvPicPr>
          <p:cNvPr id="17" name="図 16" descr="slide1.png">
            <a:extLst>
              <a:ext uri="{FF2B5EF4-FFF2-40B4-BE49-F238E27FC236}">
                <a16:creationId xmlns:a16="http://schemas.microsoft.com/office/drawing/2014/main" id="{56065EDA-B611-4473-4CCF-0786B018F6C8}"/>
              </a:ext>
            </a:extLst>
          </p:cNvPr>
          <p:cNvPicPr>
            <a:picLocks noChangeAspect="1"/>
          </p:cNvPicPr>
          <p:nvPr/>
        </p:nvPicPr>
        <p:blipFill rotWithShape="1">
          <a:blip r:embed="rId5">
            <a:extLst>
              <a:ext uri="{28A0092B-C50C-407E-A947-70E740481C1C}">
                <a14:useLocalDpi xmlns:a14="http://schemas.microsoft.com/office/drawing/2010/main" val="0"/>
              </a:ext>
            </a:extLst>
          </a:blip>
          <a:srcRect l="49354" b="57077"/>
          <a:stretch/>
        </p:blipFill>
        <p:spPr>
          <a:xfrm>
            <a:off x="7775838" y="1043957"/>
            <a:ext cx="1831340" cy="1254069"/>
          </a:xfrm>
          <a:prstGeom prst="rect">
            <a:avLst/>
          </a:prstGeom>
        </p:spPr>
      </p:pic>
      <p:pic>
        <p:nvPicPr>
          <p:cNvPr id="18" name="図 17" descr="slide1.png">
            <a:extLst>
              <a:ext uri="{FF2B5EF4-FFF2-40B4-BE49-F238E27FC236}">
                <a16:creationId xmlns:a16="http://schemas.microsoft.com/office/drawing/2014/main" id="{63032F42-C8D0-FB46-8171-EDB80000FC82}"/>
              </a:ext>
            </a:extLst>
          </p:cNvPr>
          <p:cNvPicPr>
            <a:picLocks noChangeAspect="1"/>
          </p:cNvPicPr>
          <p:nvPr/>
        </p:nvPicPr>
        <p:blipFill rotWithShape="1">
          <a:blip r:embed="rId5">
            <a:extLst>
              <a:ext uri="{28A0092B-C50C-407E-A947-70E740481C1C}">
                <a14:useLocalDpi xmlns:a14="http://schemas.microsoft.com/office/drawing/2010/main" val="0"/>
              </a:ext>
            </a:extLst>
          </a:blip>
          <a:srcRect l="56774" t="42476" b="16345"/>
          <a:stretch/>
        </p:blipFill>
        <p:spPr>
          <a:xfrm>
            <a:off x="9784890" y="1011018"/>
            <a:ext cx="1563055" cy="1203093"/>
          </a:xfrm>
          <a:prstGeom prst="rect">
            <a:avLst/>
          </a:prstGeom>
        </p:spPr>
      </p:pic>
    </p:spTree>
    <p:extLst>
      <p:ext uri="{BB962C8B-B14F-4D97-AF65-F5344CB8AC3E}">
        <p14:creationId xmlns:p14="http://schemas.microsoft.com/office/powerpoint/2010/main" val="32657618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0"/>
          <p:cNvSpPr>
            <a:spLocks noChangeArrowheads="1"/>
          </p:cNvSpPr>
          <p:nvPr/>
        </p:nvSpPr>
        <p:spPr bwMode="auto">
          <a:xfrm>
            <a:off x="1" y="0"/>
            <a:ext cx="12191999" cy="6858000"/>
          </a:xfrm>
          <a:prstGeom prst="rect">
            <a:avLst/>
          </a:prstGeom>
          <a:gradFill rotWithShape="0">
            <a:gsLst>
              <a:gs pos="0">
                <a:srgbClr val="6666FF">
                  <a:gamma/>
                  <a:shade val="46275"/>
                  <a:invGamma/>
                </a:srgbClr>
              </a:gs>
              <a:gs pos="100000">
                <a:srgbClr val="6666FF"/>
              </a:gs>
            </a:gsLst>
            <a:lin ang="5400000" scaled="1"/>
          </a:gra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ja-JP" altLang="en-US"/>
          </a:p>
        </p:txBody>
      </p:sp>
      <p:sp>
        <p:nvSpPr>
          <p:cNvPr id="2" name="タイトル 1"/>
          <p:cNvSpPr>
            <a:spLocks noGrp="1"/>
          </p:cNvSpPr>
          <p:nvPr>
            <p:ph type="ctrTitle"/>
          </p:nvPr>
        </p:nvSpPr>
        <p:spPr>
          <a:xfrm>
            <a:off x="2528980" y="246190"/>
            <a:ext cx="6874507" cy="568883"/>
          </a:xfrm>
        </p:spPr>
        <p:txBody>
          <a:bodyPr>
            <a:normAutofit/>
          </a:bodyPr>
          <a:lstStyle/>
          <a:p>
            <a:r>
              <a:rPr lang="en-US" altLang="ja-JP" sz="3200" i="1" dirty="0">
                <a:solidFill>
                  <a:srgbClr val="FFFF00"/>
                </a:solidFill>
              </a:rPr>
              <a:t>Led mini-lidar and Observation Sites</a:t>
            </a:r>
            <a:endParaRPr lang="ja-JP" altLang="en-US" sz="3200" i="1" dirty="0">
              <a:solidFill>
                <a:srgbClr val="FFFF00"/>
              </a:solidFill>
            </a:endParaRPr>
          </a:p>
        </p:txBody>
      </p:sp>
      <p:sp>
        <p:nvSpPr>
          <p:cNvPr id="6" name="Line 3"/>
          <p:cNvSpPr>
            <a:spLocks noChangeShapeType="1"/>
          </p:cNvSpPr>
          <p:nvPr/>
        </p:nvSpPr>
        <p:spPr bwMode="auto">
          <a:xfrm>
            <a:off x="1752600" y="745381"/>
            <a:ext cx="8458200" cy="0"/>
          </a:xfrm>
          <a:prstGeom prst="line">
            <a:avLst/>
          </a:prstGeom>
          <a:noFill/>
          <a:ln w="28575">
            <a:solidFill>
              <a:srgbClr val="00FF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ja-JP" altLang="en-US"/>
          </a:p>
        </p:txBody>
      </p:sp>
      <p:sp>
        <p:nvSpPr>
          <p:cNvPr id="3" name="スライド番号プレースホルダー 2"/>
          <p:cNvSpPr>
            <a:spLocks noGrp="1"/>
          </p:cNvSpPr>
          <p:nvPr>
            <p:ph type="sldNum" sz="quarter" idx="12"/>
          </p:nvPr>
        </p:nvSpPr>
        <p:spPr/>
        <p:txBody>
          <a:bodyPr/>
          <a:lstStyle/>
          <a:p>
            <a:fld id="{D81C09BE-457B-234B-B14A-A7CA7AD7DD68}" type="slidenum">
              <a:rPr kumimoji="1" lang="ja-JP" altLang="en-US" smtClean="0">
                <a:solidFill>
                  <a:srgbClr val="FFFF00"/>
                </a:solidFill>
              </a:rPr>
              <a:t>3</a:t>
            </a:fld>
            <a:endParaRPr kumimoji="1" lang="ja-JP" altLang="en-US" dirty="0">
              <a:solidFill>
                <a:srgbClr val="FFFF00"/>
              </a:solidFill>
            </a:endParaRPr>
          </a:p>
        </p:txBody>
      </p:sp>
      <p:sp>
        <p:nvSpPr>
          <p:cNvPr id="10" name="正方形/長方形 9">
            <a:extLst>
              <a:ext uri="{FF2B5EF4-FFF2-40B4-BE49-F238E27FC236}">
                <a16:creationId xmlns:a16="http://schemas.microsoft.com/office/drawing/2014/main" id="{75CE8856-214D-15A3-55BB-06E94F965633}"/>
              </a:ext>
            </a:extLst>
          </p:cNvPr>
          <p:cNvSpPr/>
          <p:nvPr/>
        </p:nvSpPr>
        <p:spPr>
          <a:xfrm>
            <a:off x="1133596" y="1938234"/>
            <a:ext cx="3101526" cy="2360033"/>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8" name="図 7">
            <a:extLst>
              <a:ext uri="{FF2B5EF4-FFF2-40B4-BE49-F238E27FC236}">
                <a16:creationId xmlns:a16="http://schemas.microsoft.com/office/drawing/2014/main" id="{1B11F5FC-F729-3896-B072-27BB8E387929}"/>
              </a:ext>
            </a:extLst>
          </p:cNvPr>
          <p:cNvPicPr>
            <a:picLocks noChangeAspect="1"/>
          </p:cNvPicPr>
          <p:nvPr/>
        </p:nvPicPr>
        <p:blipFill>
          <a:blip r:embed="rId2"/>
          <a:stretch>
            <a:fillRect/>
          </a:stretch>
        </p:blipFill>
        <p:spPr>
          <a:xfrm>
            <a:off x="1133595" y="1995885"/>
            <a:ext cx="3036035" cy="2261536"/>
          </a:xfrm>
          <a:prstGeom prst="rect">
            <a:avLst/>
          </a:prstGeom>
          <a:ln>
            <a:noFill/>
          </a:ln>
        </p:spPr>
      </p:pic>
      <p:pic>
        <p:nvPicPr>
          <p:cNvPr id="16" name="図 15">
            <a:extLst>
              <a:ext uri="{FF2B5EF4-FFF2-40B4-BE49-F238E27FC236}">
                <a16:creationId xmlns:a16="http://schemas.microsoft.com/office/drawing/2014/main" id="{6711DF23-D81E-AF20-ACA4-6EDF9AC247CC}"/>
              </a:ext>
            </a:extLst>
          </p:cNvPr>
          <p:cNvPicPr>
            <a:picLocks noChangeAspect="1"/>
          </p:cNvPicPr>
          <p:nvPr/>
        </p:nvPicPr>
        <p:blipFill>
          <a:blip r:embed="rId3"/>
          <a:stretch>
            <a:fillRect/>
          </a:stretch>
        </p:blipFill>
        <p:spPr>
          <a:xfrm>
            <a:off x="4371547" y="1931759"/>
            <a:ext cx="1588029" cy="1965537"/>
          </a:xfrm>
          <a:prstGeom prst="rect">
            <a:avLst/>
          </a:prstGeom>
        </p:spPr>
      </p:pic>
      <p:pic>
        <p:nvPicPr>
          <p:cNvPr id="17" name="図 16" descr="C:\Users\sakuma\Desktop\150203\IMG_2325.JPG">
            <a:extLst>
              <a:ext uri="{FF2B5EF4-FFF2-40B4-BE49-F238E27FC236}">
                <a16:creationId xmlns:a16="http://schemas.microsoft.com/office/drawing/2014/main" id="{5BB9A392-29DC-7EAC-39E9-B033339CFA89}"/>
              </a:ext>
            </a:extLst>
          </p:cNvPr>
          <p:cNvPicPr/>
          <p:nvPr/>
        </p:nvPicPr>
        <p:blipFill rotWithShape="1">
          <a:blip r:embed="rId4" cstate="print">
            <a:extLst>
              <a:ext uri="{28A0092B-C50C-407E-A947-70E740481C1C}">
                <a14:useLocalDpi xmlns:a14="http://schemas.microsoft.com/office/drawing/2010/main" val="0"/>
              </a:ext>
            </a:extLst>
          </a:blip>
          <a:srcRect l="21908" t="11985" r="5103" b="12191"/>
          <a:stretch/>
        </p:blipFill>
        <p:spPr bwMode="auto">
          <a:xfrm rot="5400000">
            <a:off x="4803107" y="3216335"/>
            <a:ext cx="1265167" cy="1320618"/>
          </a:xfrm>
          <a:prstGeom prst="rect">
            <a:avLst/>
          </a:prstGeom>
          <a:noFill/>
          <a:ln>
            <a:noFill/>
          </a:ln>
          <a:extLst>
            <a:ext uri="{53640926-AAD7-44d8-BBD7-CCE9431645EC}">
              <a14:shadowObscured xmlns="" xmlns:a14="http://schemas.microsoft.com/office/drawing/2010/main"/>
            </a:ext>
          </a:extLst>
        </p:spPr>
      </p:pic>
      <p:pic>
        <p:nvPicPr>
          <p:cNvPr id="18" name="図 17">
            <a:extLst>
              <a:ext uri="{FF2B5EF4-FFF2-40B4-BE49-F238E27FC236}">
                <a16:creationId xmlns:a16="http://schemas.microsoft.com/office/drawing/2014/main" id="{F535E78D-0270-59A7-C8E7-5C35F7BA3F75}"/>
              </a:ext>
            </a:extLst>
          </p:cNvPr>
          <p:cNvPicPr>
            <a:picLocks noChangeAspect="1"/>
          </p:cNvPicPr>
          <p:nvPr/>
        </p:nvPicPr>
        <p:blipFill>
          <a:blip r:embed="rId5"/>
          <a:stretch>
            <a:fillRect/>
          </a:stretch>
        </p:blipFill>
        <p:spPr>
          <a:xfrm>
            <a:off x="4313267" y="4618152"/>
            <a:ext cx="1782733" cy="1185518"/>
          </a:xfrm>
          <a:prstGeom prst="rect">
            <a:avLst/>
          </a:prstGeom>
        </p:spPr>
      </p:pic>
      <p:sp>
        <p:nvSpPr>
          <p:cNvPr id="19" name="テキスト ボックス 18">
            <a:extLst>
              <a:ext uri="{FF2B5EF4-FFF2-40B4-BE49-F238E27FC236}">
                <a16:creationId xmlns:a16="http://schemas.microsoft.com/office/drawing/2014/main" id="{124D8C27-68A5-5E2D-06D1-ABC4CEC5D521}"/>
              </a:ext>
            </a:extLst>
          </p:cNvPr>
          <p:cNvSpPr txBox="1"/>
          <p:nvPr/>
        </p:nvSpPr>
        <p:spPr>
          <a:xfrm>
            <a:off x="1745922" y="4463559"/>
            <a:ext cx="3088805" cy="1384995"/>
          </a:xfrm>
          <a:prstGeom prst="rect">
            <a:avLst/>
          </a:prstGeom>
          <a:noFill/>
        </p:spPr>
        <p:txBody>
          <a:bodyPr wrap="square" rtlCol="0">
            <a:spAutoFit/>
          </a:bodyPr>
          <a:lstStyle/>
          <a:p>
            <a:r>
              <a:rPr lang="en-US" altLang="ja-JP" sz="1200" dirty="0">
                <a:solidFill>
                  <a:schemeClr val="bg1"/>
                </a:solidFill>
                <a:latin typeface="Helvetica"/>
                <a:cs typeface="Helvetica"/>
              </a:rPr>
              <a:t>Photon Counter</a:t>
            </a:r>
          </a:p>
          <a:p>
            <a:r>
              <a:rPr lang="en-US" altLang="ja-JP" sz="1200" dirty="0" err="1">
                <a:solidFill>
                  <a:schemeClr val="bg1"/>
                </a:solidFill>
                <a:latin typeface="Helvetica"/>
                <a:cs typeface="Helvetica"/>
              </a:rPr>
              <a:t>Trimatiz</a:t>
            </a:r>
            <a:r>
              <a:rPr lang="en-US" altLang="ja-JP" sz="1200" dirty="0">
                <a:solidFill>
                  <a:schemeClr val="bg1"/>
                </a:solidFill>
                <a:latin typeface="Helvetica"/>
                <a:cs typeface="Helvetica"/>
              </a:rPr>
              <a:t> </a:t>
            </a:r>
            <a:r>
              <a:rPr lang="en-US" altLang="ja-JP" sz="1200" dirty="0" err="1">
                <a:solidFill>
                  <a:schemeClr val="bg1"/>
                </a:solidFill>
                <a:latin typeface="Helvetica"/>
                <a:cs typeface="Helvetica"/>
              </a:rPr>
              <a:t>co.Ltd</a:t>
            </a:r>
            <a:r>
              <a:rPr lang="en-US" altLang="ja-JP" sz="1200" dirty="0">
                <a:solidFill>
                  <a:schemeClr val="bg1"/>
                </a:solidFill>
                <a:latin typeface="Helvetica"/>
                <a:cs typeface="Helvetica"/>
              </a:rPr>
              <a:t>.(japan)</a:t>
            </a:r>
          </a:p>
          <a:p>
            <a:r>
              <a:rPr lang="en-US" altLang="ja-JP" sz="1200" dirty="0">
                <a:solidFill>
                  <a:schemeClr val="bg1"/>
                </a:solidFill>
                <a:latin typeface="Helvetica"/>
                <a:cs typeface="Helvetica"/>
              </a:rPr>
              <a:t> 2 - 4 channels</a:t>
            </a:r>
          </a:p>
          <a:p>
            <a:r>
              <a:rPr lang="en-US" altLang="ja-JP" sz="1200" dirty="0">
                <a:solidFill>
                  <a:schemeClr val="bg1"/>
                </a:solidFill>
                <a:latin typeface="Helvetica"/>
                <a:cs typeface="Helvetica"/>
              </a:rPr>
              <a:t>Minimum BIN width  1ns</a:t>
            </a:r>
          </a:p>
          <a:p>
            <a:r>
              <a:rPr lang="ja-JP" altLang="ja-JP" sz="1200" dirty="0">
                <a:solidFill>
                  <a:schemeClr val="bg1"/>
                </a:solidFill>
                <a:latin typeface="Helvetica"/>
                <a:cs typeface="Helvetica"/>
              </a:rPr>
              <a:t>　</a:t>
            </a:r>
            <a:r>
              <a:rPr lang="en-US" altLang="ja-JP" sz="1200" dirty="0">
                <a:solidFill>
                  <a:schemeClr val="bg1"/>
                </a:solidFill>
                <a:latin typeface="Helvetica"/>
                <a:cs typeface="Helvetica"/>
              </a:rPr>
              <a:t> ( Spatial Resolution 0.15m)</a:t>
            </a:r>
          </a:p>
          <a:p>
            <a:r>
              <a:rPr lang="en-US" altLang="ja-JP" sz="1200" dirty="0">
                <a:solidFill>
                  <a:schemeClr val="bg1"/>
                </a:solidFill>
                <a:latin typeface="Helvetica"/>
                <a:cs typeface="Helvetica"/>
              </a:rPr>
              <a:t>Responsibility  65535 (16bits)</a:t>
            </a:r>
          </a:p>
          <a:p>
            <a:r>
              <a:rPr lang="en-US" altLang="ja-JP" sz="1200" dirty="0">
                <a:solidFill>
                  <a:schemeClr val="bg1"/>
                </a:solidFill>
                <a:latin typeface="Helvetica"/>
                <a:cs typeface="Helvetica"/>
              </a:rPr>
              <a:t>Repetition Frequency  &gt;500kHz</a:t>
            </a:r>
            <a:endParaRPr kumimoji="1" lang="en-US" altLang="ja-JP" sz="1200" dirty="0">
              <a:solidFill>
                <a:schemeClr val="bg1"/>
              </a:solidFill>
              <a:latin typeface="Helvetica"/>
              <a:cs typeface="Helvetica"/>
            </a:endParaRPr>
          </a:p>
        </p:txBody>
      </p:sp>
      <p:pic>
        <p:nvPicPr>
          <p:cNvPr id="20" name="図 19" descr="マップ&#10;&#10;自動的に生成された説明">
            <a:extLst>
              <a:ext uri="{FF2B5EF4-FFF2-40B4-BE49-F238E27FC236}">
                <a16:creationId xmlns:a16="http://schemas.microsoft.com/office/drawing/2014/main" id="{287CEAFF-60B2-1024-8A0D-AC620E94EF1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291745" y="1946457"/>
            <a:ext cx="2743200" cy="3725506"/>
          </a:xfrm>
          <a:prstGeom prst="rect">
            <a:avLst/>
          </a:prstGeom>
        </p:spPr>
      </p:pic>
      <p:sp>
        <p:nvSpPr>
          <p:cNvPr id="21" name="テキスト ボックス 20">
            <a:extLst>
              <a:ext uri="{FF2B5EF4-FFF2-40B4-BE49-F238E27FC236}">
                <a16:creationId xmlns:a16="http://schemas.microsoft.com/office/drawing/2014/main" id="{4EA4BE63-07C3-3C4F-366C-DBD0AE9F866D}"/>
              </a:ext>
            </a:extLst>
          </p:cNvPr>
          <p:cNvSpPr txBox="1"/>
          <p:nvPr/>
        </p:nvSpPr>
        <p:spPr>
          <a:xfrm>
            <a:off x="1223317" y="1371603"/>
            <a:ext cx="4612690" cy="369332"/>
          </a:xfrm>
          <a:prstGeom prst="rect">
            <a:avLst/>
          </a:prstGeom>
          <a:noFill/>
        </p:spPr>
        <p:txBody>
          <a:bodyPr wrap="square" rtlCol="0">
            <a:spAutoFit/>
          </a:bodyPr>
          <a:lstStyle/>
          <a:p>
            <a:r>
              <a:rPr kumimoji="1" lang="en-US" altLang="ja-JP" dirty="0">
                <a:solidFill>
                  <a:schemeClr val="bg1"/>
                </a:solidFill>
              </a:rPr>
              <a:t>LED mini-lidar Specification</a:t>
            </a:r>
            <a:endParaRPr kumimoji="1" lang="ja-JP" altLang="en-US">
              <a:solidFill>
                <a:schemeClr val="bg1"/>
              </a:solidFill>
            </a:endParaRPr>
          </a:p>
        </p:txBody>
      </p:sp>
      <p:sp>
        <p:nvSpPr>
          <p:cNvPr id="22" name="テキスト ボックス 21">
            <a:extLst>
              <a:ext uri="{FF2B5EF4-FFF2-40B4-BE49-F238E27FC236}">
                <a16:creationId xmlns:a16="http://schemas.microsoft.com/office/drawing/2014/main" id="{A9F3ED6B-53FA-40C8-175A-EC5499EBAD93}"/>
              </a:ext>
            </a:extLst>
          </p:cNvPr>
          <p:cNvSpPr txBox="1"/>
          <p:nvPr/>
        </p:nvSpPr>
        <p:spPr>
          <a:xfrm>
            <a:off x="7328180" y="1371603"/>
            <a:ext cx="2504300" cy="369332"/>
          </a:xfrm>
          <a:prstGeom prst="rect">
            <a:avLst/>
          </a:prstGeom>
          <a:noFill/>
        </p:spPr>
        <p:txBody>
          <a:bodyPr wrap="square" rtlCol="0">
            <a:spAutoFit/>
          </a:bodyPr>
          <a:lstStyle/>
          <a:p>
            <a:r>
              <a:rPr kumimoji="1" lang="en-US" altLang="ja-JP" dirty="0">
                <a:solidFill>
                  <a:schemeClr val="bg1"/>
                </a:solidFill>
              </a:rPr>
              <a:t>Observation Sites</a:t>
            </a:r>
            <a:endParaRPr kumimoji="1" lang="ja-JP" altLang="en-US">
              <a:solidFill>
                <a:schemeClr val="bg1"/>
              </a:solidFill>
            </a:endParaRPr>
          </a:p>
        </p:txBody>
      </p:sp>
    </p:spTree>
    <p:extLst>
      <p:ext uri="{BB962C8B-B14F-4D97-AF65-F5344CB8AC3E}">
        <p14:creationId xmlns:p14="http://schemas.microsoft.com/office/powerpoint/2010/main" val="20730795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0"/>
          <p:cNvSpPr>
            <a:spLocks noChangeArrowheads="1"/>
          </p:cNvSpPr>
          <p:nvPr/>
        </p:nvSpPr>
        <p:spPr bwMode="auto">
          <a:xfrm>
            <a:off x="1" y="0"/>
            <a:ext cx="12191999" cy="6858000"/>
          </a:xfrm>
          <a:prstGeom prst="rect">
            <a:avLst/>
          </a:prstGeom>
          <a:gradFill rotWithShape="0">
            <a:gsLst>
              <a:gs pos="0">
                <a:srgbClr val="6666FF">
                  <a:gamma/>
                  <a:shade val="46275"/>
                  <a:invGamma/>
                </a:srgbClr>
              </a:gs>
              <a:gs pos="100000">
                <a:srgbClr val="6666FF"/>
              </a:gs>
            </a:gsLst>
            <a:lin ang="5400000" scaled="1"/>
          </a:gra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ja-JP" altLang="en-US"/>
          </a:p>
        </p:txBody>
      </p:sp>
      <p:sp>
        <p:nvSpPr>
          <p:cNvPr id="10" name="正方形/長方形 9">
            <a:extLst>
              <a:ext uri="{FF2B5EF4-FFF2-40B4-BE49-F238E27FC236}">
                <a16:creationId xmlns:a16="http://schemas.microsoft.com/office/drawing/2014/main" id="{51FB6FDD-6B25-EA5A-7E01-06B0326A92EB}"/>
              </a:ext>
            </a:extLst>
          </p:cNvPr>
          <p:cNvSpPr/>
          <p:nvPr/>
        </p:nvSpPr>
        <p:spPr>
          <a:xfrm>
            <a:off x="5743264" y="1228788"/>
            <a:ext cx="5807783" cy="4579147"/>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p:cNvSpPr>
            <a:spLocks noGrp="1"/>
          </p:cNvSpPr>
          <p:nvPr>
            <p:ph type="ctrTitle"/>
          </p:nvPr>
        </p:nvSpPr>
        <p:spPr>
          <a:xfrm>
            <a:off x="3220963" y="246190"/>
            <a:ext cx="5082777" cy="568883"/>
          </a:xfrm>
        </p:spPr>
        <p:txBody>
          <a:bodyPr>
            <a:normAutofit/>
          </a:bodyPr>
          <a:lstStyle/>
          <a:p>
            <a:r>
              <a:rPr lang="en-US" altLang="ja-JP" sz="3200" i="1" dirty="0">
                <a:solidFill>
                  <a:srgbClr val="FFFF00"/>
                </a:solidFill>
              </a:rPr>
              <a:t>Sea Wave Observations</a:t>
            </a:r>
            <a:endParaRPr lang="ja-JP" altLang="en-US" sz="3200" i="1" dirty="0">
              <a:solidFill>
                <a:srgbClr val="FFFF00"/>
              </a:solidFill>
            </a:endParaRPr>
          </a:p>
        </p:txBody>
      </p:sp>
      <p:sp>
        <p:nvSpPr>
          <p:cNvPr id="6" name="Line 3"/>
          <p:cNvSpPr>
            <a:spLocks noChangeShapeType="1"/>
          </p:cNvSpPr>
          <p:nvPr/>
        </p:nvSpPr>
        <p:spPr bwMode="auto">
          <a:xfrm>
            <a:off x="1752600" y="745381"/>
            <a:ext cx="8458200" cy="0"/>
          </a:xfrm>
          <a:prstGeom prst="line">
            <a:avLst/>
          </a:prstGeom>
          <a:noFill/>
          <a:ln w="28575">
            <a:solidFill>
              <a:srgbClr val="00FF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ja-JP" altLang="en-US"/>
          </a:p>
        </p:txBody>
      </p:sp>
      <p:sp>
        <p:nvSpPr>
          <p:cNvPr id="3" name="スライド番号プレースホルダー 2"/>
          <p:cNvSpPr>
            <a:spLocks noGrp="1"/>
          </p:cNvSpPr>
          <p:nvPr>
            <p:ph type="sldNum" sz="quarter" idx="12"/>
          </p:nvPr>
        </p:nvSpPr>
        <p:spPr/>
        <p:txBody>
          <a:bodyPr/>
          <a:lstStyle/>
          <a:p>
            <a:fld id="{D81C09BE-457B-234B-B14A-A7CA7AD7DD68}" type="slidenum">
              <a:rPr kumimoji="1" lang="ja-JP" altLang="en-US" smtClean="0">
                <a:solidFill>
                  <a:srgbClr val="FFFF00"/>
                </a:solidFill>
              </a:rPr>
              <a:t>4</a:t>
            </a:fld>
            <a:endParaRPr kumimoji="1" lang="ja-JP" altLang="en-US" dirty="0">
              <a:solidFill>
                <a:srgbClr val="FFFF00"/>
              </a:solidFill>
            </a:endParaRPr>
          </a:p>
        </p:txBody>
      </p:sp>
      <p:pic>
        <p:nvPicPr>
          <p:cNvPr id="16" name="図 15" descr="タイムライン が含まれている画像&#10;&#10;自動的に生成された説明">
            <a:extLst>
              <a:ext uri="{FF2B5EF4-FFF2-40B4-BE49-F238E27FC236}">
                <a16:creationId xmlns:a16="http://schemas.microsoft.com/office/drawing/2014/main" id="{0D04CF7E-AA1A-646B-BF1E-CA86DCC0FA4C}"/>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7682" r="6819"/>
          <a:stretch/>
        </p:blipFill>
        <p:spPr bwMode="auto">
          <a:xfrm>
            <a:off x="512502" y="1243646"/>
            <a:ext cx="5082777" cy="2221553"/>
          </a:xfrm>
          <a:prstGeom prst="rect">
            <a:avLst/>
          </a:prstGeom>
          <a:noFill/>
          <a:ln>
            <a:noFill/>
          </a:ln>
          <a:extLst>
            <a:ext uri="{53640926-AAD7-44D8-BBD7-CCE9431645EC}">
              <a14:shadowObscured xmlns:a14="http://schemas.microsoft.com/office/drawing/2010/main"/>
            </a:ext>
          </a:extLst>
        </p:spPr>
      </p:pic>
      <p:pic>
        <p:nvPicPr>
          <p:cNvPr id="17" name="図 16">
            <a:extLst>
              <a:ext uri="{FF2B5EF4-FFF2-40B4-BE49-F238E27FC236}">
                <a16:creationId xmlns:a16="http://schemas.microsoft.com/office/drawing/2014/main" id="{05D83956-91A5-362D-4D38-A4CEDD6FA0F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7685" r="6784"/>
          <a:stretch/>
        </p:blipFill>
        <p:spPr bwMode="auto">
          <a:xfrm>
            <a:off x="512502" y="3586382"/>
            <a:ext cx="5082777" cy="2221553"/>
          </a:xfrm>
          <a:prstGeom prst="rect">
            <a:avLst/>
          </a:prstGeom>
          <a:noFill/>
          <a:ln>
            <a:noFill/>
          </a:ln>
          <a:extLst>
            <a:ext uri="{53640926-AAD7-44D8-BBD7-CCE9431645EC}">
              <a14:shadowObscured xmlns:a14="http://schemas.microsoft.com/office/drawing/2010/main"/>
            </a:ext>
          </a:extLst>
        </p:spPr>
      </p:pic>
      <p:sp>
        <p:nvSpPr>
          <p:cNvPr id="8" name="テキスト ボックス 7">
            <a:extLst>
              <a:ext uri="{FF2B5EF4-FFF2-40B4-BE49-F238E27FC236}">
                <a16:creationId xmlns:a16="http://schemas.microsoft.com/office/drawing/2014/main" id="{B3CD6957-3FBA-344D-D03C-D37A99CA0B6C}"/>
              </a:ext>
            </a:extLst>
          </p:cNvPr>
          <p:cNvSpPr txBox="1"/>
          <p:nvPr/>
        </p:nvSpPr>
        <p:spPr>
          <a:xfrm>
            <a:off x="465715" y="5871958"/>
            <a:ext cx="5309007" cy="1077218"/>
          </a:xfrm>
          <a:prstGeom prst="rect">
            <a:avLst/>
          </a:prstGeom>
          <a:noFill/>
        </p:spPr>
        <p:txBody>
          <a:bodyPr wrap="square" rtlCol="0">
            <a:spAutoFit/>
          </a:bodyPr>
          <a:lstStyle/>
          <a:p>
            <a:r>
              <a:rPr lang="en-US" altLang="ja-JP" sz="1600" dirty="0">
                <a:solidFill>
                  <a:schemeClr val="bg1"/>
                </a:solidFill>
              </a:rPr>
              <a:t>Sea wave observation results at Site 2: </a:t>
            </a:r>
            <a:r>
              <a:rPr lang="en-US" altLang="ja-JP" sz="1600" dirty="0" err="1">
                <a:solidFill>
                  <a:schemeClr val="bg1"/>
                </a:solidFill>
              </a:rPr>
              <a:t>Sotokawa</a:t>
            </a:r>
            <a:r>
              <a:rPr lang="en-US" altLang="ja-JP" sz="1600" dirty="0">
                <a:solidFill>
                  <a:schemeClr val="bg1"/>
                </a:solidFill>
              </a:rPr>
              <a:t> at 20:34 – 20:36 (JST) on 27</a:t>
            </a:r>
            <a:r>
              <a:rPr lang="en-US" altLang="ja-JP" sz="1600" baseline="30000" dirty="0">
                <a:solidFill>
                  <a:schemeClr val="bg1"/>
                </a:solidFill>
              </a:rPr>
              <a:t>th</a:t>
            </a:r>
            <a:r>
              <a:rPr lang="en-US" altLang="ja-JP" sz="1600" dirty="0">
                <a:solidFill>
                  <a:schemeClr val="bg1"/>
                </a:solidFill>
              </a:rPr>
              <a:t> Dec. 2021. Dep. Angle 10 degrees. Orthogonal polarizations of (a) P polarization and b) S polarization. White bars; Wind speed</a:t>
            </a:r>
            <a:r>
              <a:rPr lang="ja-JP" altLang="ja-JP" sz="1600">
                <a:solidFill>
                  <a:schemeClr val="bg1"/>
                </a:solidFill>
                <a:effectLst/>
              </a:rPr>
              <a:t> </a:t>
            </a:r>
            <a:endParaRPr kumimoji="1" lang="ja-JP" altLang="en-US" sz="1600">
              <a:solidFill>
                <a:schemeClr val="bg1"/>
              </a:solidFill>
            </a:endParaRPr>
          </a:p>
        </p:txBody>
      </p:sp>
      <p:pic>
        <p:nvPicPr>
          <p:cNvPr id="18" name="図 17" descr="グラフ&#10;&#10;自動的に生成された説明">
            <a:extLst>
              <a:ext uri="{FF2B5EF4-FFF2-40B4-BE49-F238E27FC236}">
                <a16:creationId xmlns:a16="http://schemas.microsoft.com/office/drawing/2014/main" id="{526F19B9-E59E-D260-6C70-7A554414D207}"/>
              </a:ext>
            </a:extLst>
          </p:cNvPr>
          <p:cNvPicPr>
            <a:picLocks noChangeAspect="1"/>
          </p:cNvPicPr>
          <p:nvPr/>
        </p:nvPicPr>
        <p:blipFill>
          <a:blip r:embed="rId4"/>
          <a:stretch>
            <a:fillRect/>
          </a:stretch>
        </p:blipFill>
        <p:spPr>
          <a:xfrm>
            <a:off x="5670152" y="1228788"/>
            <a:ext cx="5880895" cy="4643170"/>
          </a:xfrm>
          <a:prstGeom prst="rect">
            <a:avLst/>
          </a:prstGeom>
        </p:spPr>
      </p:pic>
      <p:sp>
        <p:nvSpPr>
          <p:cNvPr id="19" name="テキスト ボックス 18">
            <a:extLst>
              <a:ext uri="{FF2B5EF4-FFF2-40B4-BE49-F238E27FC236}">
                <a16:creationId xmlns:a16="http://schemas.microsoft.com/office/drawing/2014/main" id="{41FD75C2-1F4F-81FE-61A2-610C6CD57B55}"/>
              </a:ext>
            </a:extLst>
          </p:cNvPr>
          <p:cNvSpPr txBox="1"/>
          <p:nvPr/>
        </p:nvSpPr>
        <p:spPr>
          <a:xfrm>
            <a:off x="5774722" y="5832387"/>
            <a:ext cx="6310186" cy="1077218"/>
          </a:xfrm>
          <a:prstGeom prst="rect">
            <a:avLst/>
          </a:prstGeom>
          <a:noFill/>
        </p:spPr>
        <p:txBody>
          <a:bodyPr wrap="square" rtlCol="0">
            <a:spAutoFit/>
          </a:bodyPr>
          <a:lstStyle/>
          <a:p>
            <a:r>
              <a:rPr lang="en-US" altLang="ja-JP" sz="1600" dirty="0">
                <a:solidFill>
                  <a:schemeClr val="bg1"/>
                </a:solidFill>
              </a:rPr>
              <a:t>Sea wave observation results at Site 1: </a:t>
            </a:r>
            <a:r>
              <a:rPr lang="en-US" altLang="ja-JP" sz="1600" dirty="0" err="1">
                <a:solidFill>
                  <a:schemeClr val="bg1"/>
                </a:solidFill>
              </a:rPr>
              <a:t>Kemigawa</a:t>
            </a:r>
            <a:r>
              <a:rPr lang="en-US" altLang="ja-JP" sz="1600" dirty="0">
                <a:solidFill>
                  <a:schemeClr val="bg1"/>
                </a:solidFill>
              </a:rPr>
              <a:t> at 20:17 – 20:22 and 21:16 – 21:21 (JST) on 27</a:t>
            </a:r>
            <a:r>
              <a:rPr lang="en-US" altLang="ja-JP" sz="1600" baseline="30000" dirty="0">
                <a:solidFill>
                  <a:schemeClr val="bg1"/>
                </a:solidFill>
              </a:rPr>
              <a:t>th</a:t>
            </a:r>
            <a:r>
              <a:rPr lang="en-US" altLang="ja-JP" sz="1600" dirty="0">
                <a:solidFill>
                  <a:schemeClr val="bg1"/>
                </a:solidFill>
              </a:rPr>
              <a:t> Dec. 2021. Dep. Angle 3 degrees. Lidar sight directions of (a) Perpendicular and b) 60 degrees against the wind direction.</a:t>
            </a:r>
            <a:r>
              <a:rPr lang="ja-JP" altLang="ja-JP" sz="1600">
                <a:solidFill>
                  <a:schemeClr val="bg1"/>
                </a:solidFill>
                <a:effectLst/>
              </a:rPr>
              <a:t> </a:t>
            </a:r>
            <a:endParaRPr kumimoji="1" lang="ja-JP" altLang="en-US" sz="1600">
              <a:solidFill>
                <a:schemeClr val="bg1"/>
              </a:solidFill>
            </a:endParaRPr>
          </a:p>
        </p:txBody>
      </p:sp>
      <p:sp>
        <p:nvSpPr>
          <p:cNvPr id="20" name="テキスト ボックス 19">
            <a:extLst>
              <a:ext uri="{FF2B5EF4-FFF2-40B4-BE49-F238E27FC236}">
                <a16:creationId xmlns:a16="http://schemas.microsoft.com/office/drawing/2014/main" id="{04A158FF-AA08-C558-DA19-AF0E13E91E42}"/>
              </a:ext>
            </a:extLst>
          </p:cNvPr>
          <p:cNvSpPr txBox="1"/>
          <p:nvPr/>
        </p:nvSpPr>
        <p:spPr>
          <a:xfrm>
            <a:off x="5774722" y="907597"/>
            <a:ext cx="5366951" cy="369332"/>
          </a:xfrm>
          <a:prstGeom prst="rect">
            <a:avLst/>
          </a:prstGeom>
          <a:noFill/>
        </p:spPr>
        <p:txBody>
          <a:bodyPr wrap="square" rtlCol="0">
            <a:spAutoFit/>
          </a:bodyPr>
          <a:lstStyle/>
          <a:p>
            <a:r>
              <a:rPr lang="en-US" altLang="ja-JP" dirty="0">
                <a:solidFill>
                  <a:schemeClr val="bg1"/>
                </a:solidFill>
              </a:rPr>
              <a:t>Sea wave dynamics under strong wind flow</a:t>
            </a:r>
            <a:endParaRPr kumimoji="1" lang="ja-JP" altLang="en-US">
              <a:solidFill>
                <a:schemeClr val="bg1"/>
              </a:solidFill>
            </a:endParaRPr>
          </a:p>
        </p:txBody>
      </p:sp>
      <p:pic>
        <p:nvPicPr>
          <p:cNvPr id="22" name="図 21">
            <a:extLst>
              <a:ext uri="{FF2B5EF4-FFF2-40B4-BE49-F238E27FC236}">
                <a16:creationId xmlns:a16="http://schemas.microsoft.com/office/drawing/2014/main" id="{D3BBC743-2476-88B3-87BB-6D76D732B2E9}"/>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47601" t="33556" b="14783"/>
          <a:stretch/>
        </p:blipFill>
        <p:spPr bwMode="auto">
          <a:xfrm>
            <a:off x="10712185" y="856868"/>
            <a:ext cx="1283230" cy="949101"/>
          </a:xfrm>
          <a:prstGeom prst="rect">
            <a:avLst/>
          </a:prstGeom>
          <a:noFill/>
          <a:ln>
            <a:noFill/>
          </a:ln>
          <a:extLst>
            <a:ext uri="{53640926-AAD7-44D8-BBD7-CCE9431645EC}">
              <a14:shadowObscured xmlns:a14="http://schemas.microsoft.com/office/drawing/2010/main"/>
            </a:ext>
          </a:extLst>
        </p:spPr>
      </p:pic>
      <p:pic>
        <p:nvPicPr>
          <p:cNvPr id="23" name="図 22">
            <a:extLst>
              <a:ext uri="{FF2B5EF4-FFF2-40B4-BE49-F238E27FC236}">
                <a16:creationId xmlns:a16="http://schemas.microsoft.com/office/drawing/2014/main" id="{032CEDB3-32E4-70F5-B31D-6F50565455BC}"/>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81660" y="871540"/>
            <a:ext cx="1309686" cy="1047398"/>
          </a:xfrm>
          <a:prstGeom prst="rect">
            <a:avLst/>
          </a:prstGeom>
          <a:noFill/>
          <a:ln>
            <a:noFill/>
          </a:ln>
        </p:spPr>
      </p:pic>
      <p:sp>
        <p:nvSpPr>
          <p:cNvPr id="21" name="テキスト ボックス 20">
            <a:extLst>
              <a:ext uri="{FF2B5EF4-FFF2-40B4-BE49-F238E27FC236}">
                <a16:creationId xmlns:a16="http://schemas.microsoft.com/office/drawing/2014/main" id="{57173222-B258-246F-BDCD-FC82DC5F4EEB}"/>
              </a:ext>
            </a:extLst>
          </p:cNvPr>
          <p:cNvSpPr txBox="1"/>
          <p:nvPr/>
        </p:nvSpPr>
        <p:spPr>
          <a:xfrm>
            <a:off x="489028" y="874576"/>
            <a:ext cx="5366951" cy="369332"/>
          </a:xfrm>
          <a:prstGeom prst="rect">
            <a:avLst/>
          </a:prstGeom>
          <a:noFill/>
        </p:spPr>
        <p:txBody>
          <a:bodyPr wrap="square" rtlCol="0">
            <a:spAutoFit/>
          </a:bodyPr>
          <a:lstStyle/>
          <a:p>
            <a:r>
              <a:rPr kumimoji="1" lang="en-US" altLang="ja-JP" dirty="0">
                <a:solidFill>
                  <a:schemeClr val="bg1"/>
                </a:solidFill>
              </a:rPr>
              <a:t>Sea wave echoes on orthogonal </a:t>
            </a:r>
            <a:r>
              <a:rPr lang="en-US" altLang="ja-JP" dirty="0">
                <a:solidFill>
                  <a:schemeClr val="bg1"/>
                </a:solidFill>
              </a:rPr>
              <a:t>polarizations </a:t>
            </a:r>
            <a:endParaRPr kumimoji="1" lang="ja-JP" altLang="en-US">
              <a:solidFill>
                <a:schemeClr val="bg1"/>
              </a:solidFill>
            </a:endParaRPr>
          </a:p>
        </p:txBody>
      </p:sp>
    </p:spTree>
    <p:extLst>
      <p:ext uri="{BB962C8B-B14F-4D97-AF65-F5344CB8AC3E}">
        <p14:creationId xmlns:p14="http://schemas.microsoft.com/office/powerpoint/2010/main" val="16581213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0"/>
          <p:cNvSpPr>
            <a:spLocks noChangeArrowheads="1"/>
          </p:cNvSpPr>
          <p:nvPr/>
        </p:nvSpPr>
        <p:spPr bwMode="auto">
          <a:xfrm>
            <a:off x="1" y="0"/>
            <a:ext cx="12191999" cy="6858000"/>
          </a:xfrm>
          <a:prstGeom prst="rect">
            <a:avLst/>
          </a:prstGeom>
          <a:gradFill rotWithShape="0">
            <a:gsLst>
              <a:gs pos="0">
                <a:srgbClr val="6666FF">
                  <a:gamma/>
                  <a:shade val="46275"/>
                  <a:invGamma/>
                </a:srgbClr>
              </a:gs>
              <a:gs pos="100000">
                <a:srgbClr val="6666FF"/>
              </a:gs>
            </a:gsLst>
            <a:lin ang="5400000" scaled="1"/>
          </a:gra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ja-JP" altLang="en-US"/>
          </a:p>
        </p:txBody>
      </p:sp>
      <p:sp>
        <p:nvSpPr>
          <p:cNvPr id="29" name="正方形/長方形 28">
            <a:extLst>
              <a:ext uri="{FF2B5EF4-FFF2-40B4-BE49-F238E27FC236}">
                <a16:creationId xmlns:a16="http://schemas.microsoft.com/office/drawing/2014/main" id="{B7B5EB3B-8786-9291-581E-4DC0DCC01DCD}"/>
              </a:ext>
            </a:extLst>
          </p:cNvPr>
          <p:cNvSpPr/>
          <p:nvPr/>
        </p:nvSpPr>
        <p:spPr>
          <a:xfrm>
            <a:off x="8138087" y="1759234"/>
            <a:ext cx="3749113" cy="22760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p:cNvSpPr>
            <a:spLocks noGrp="1"/>
          </p:cNvSpPr>
          <p:nvPr>
            <p:ph type="ctrTitle"/>
          </p:nvPr>
        </p:nvSpPr>
        <p:spPr>
          <a:xfrm>
            <a:off x="3468101" y="246190"/>
            <a:ext cx="5082777" cy="568883"/>
          </a:xfrm>
        </p:spPr>
        <p:txBody>
          <a:bodyPr>
            <a:normAutofit/>
          </a:bodyPr>
          <a:lstStyle/>
          <a:p>
            <a:r>
              <a:rPr lang="en-US" altLang="ja-JP" sz="3200" i="1" dirty="0">
                <a:solidFill>
                  <a:srgbClr val="FFFF00"/>
                </a:solidFill>
              </a:rPr>
              <a:t>Sea Wave Observations</a:t>
            </a:r>
            <a:endParaRPr lang="ja-JP" altLang="en-US" sz="3200" i="1" dirty="0">
              <a:solidFill>
                <a:srgbClr val="FFFF00"/>
              </a:solidFill>
            </a:endParaRPr>
          </a:p>
        </p:txBody>
      </p:sp>
      <p:sp>
        <p:nvSpPr>
          <p:cNvPr id="6" name="Line 3"/>
          <p:cNvSpPr>
            <a:spLocks noChangeShapeType="1"/>
          </p:cNvSpPr>
          <p:nvPr/>
        </p:nvSpPr>
        <p:spPr bwMode="auto">
          <a:xfrm>
            <a:off x="1752600" y="745381"/>
            <a:ext cx="8458200" cy="0"/>
          </a:xfrm>
          <a:prstGeom prst="line">
            <a:avLst/>
          </a:prstGeom>
          <a:noFill/>
          <a:ln w="28575">
            <a:solidFill>
              <a:srgbClr val="00FF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ja-JP" altLang="en-US"/>
          </a:p>
        </p:txBody>
      </p:sp>
      <p:sp>
        <p:nvSpPr>
          <p:cNvPr id="3" name="スライド番号プレースホルダー 2"/>
          <p:cNvSpPr>
            <a:spLocks noGrp="1"/>
          </p:cNvSpPr>
          <p:nvPr>
            <p:ph type="sldNum" sz="quarter" idx="12"/>
          </p:nvPr>
        </p:nvSpPr>
        <p:spPr/>
        <p:txBody>
          <a:bodyPr/>
          <a:lstStyle/>
          <a:p>
            <a:fld id="{D81C09BE-457B-234B-B14A-A7CA7AD7DD68}" type="slidenum">
              <a:rPr kumimoji="1" lang="ja-JP" altLang="en-US" smtClean="0">
                <a:solidFill>
                  <a:srgbClr val="FFFF00"/>
                </a:solidFill>
              </a:rPr>
              <a:t>5</a:t>
            </a:fld>
            <a:endParaRPr kumimoji="1" lang="ja-JP" altLang="en-US" dirty="0">
              <a:solidFill>
                <a:srgbClr val="FFFF00"/>
              </a:solidFill>
            </a:endParaRPr>
          </a:p>
        </p:txBody>
      </p:sp>
      <p:pic>
        <p:nvPicPr>
          <p:cNvPr id="10" name="図 9">
            <a:extLst>
              <a:ext uri="{FF2B5EF4-FFF2-40B4-BE49-F238E27FC236}">
                <a16:creationId xmlns:a16="http://schemas.microsoft.com/office/drawing/2014/main" id="{11BEE6E7-CFDA-3A3C-EDA0-DCFF56FB9DBF}"/>
              </a:ext>
            </a:extLst>
          </p:cNvPr>
          <p:cNvPicPr>
            <a:picLocks noChangeAspect="1"/>
          </p:cNvPicPr>
          <p:nvPr/>
        </p:nvPicPr>
        <p:blipFill>
          <a:blip r:embed="rId2"/>
          <a:stretch>
            <a:fillRect/>
          </a:stretch>
        </p:blipFill>
        <p:spPr>
          <a:xfrm>
            <a:off x="8256248" y="1911717"/>
            <a:ext cx="3467100" cy="1993900"/>
          </a:xfrm>
          <a:prstGeom prst="rect">
            <a:avLst/>
          </a:prstGeom>
        </p:spPr>
      </p:pic>
      <p:pic>
        <p:nvPicPr>
          <p:cNvPr id="17" name="図 16">
            <a:extLst>
              <a:ext uri="{FF2B5EF4-FFF2-40B4-BE49-F238E27FC236}">
                <a16:creationId xmlns:a16="http://schemas.microsoft.com/office/drawing/2014/main" id="{3C87BFA3-C5E0-4568-EB47-7843F9E1A332}"/>
              </a:ext>
            </a:extLst>
          </p:cNvPr>
          <p:cNvPicPr>
            <a:picLocks noChangeAspect="1"/>
          </p:cNvPicPr>
          <p:nvPr/>
        </p:nvPicPr>
        <p:blipFill>
          <a:blip r:embed="rId3"/>
          <a:stretch>
            <a:fillRect/>
          </a:stretch>
        </p:blipFill>
        <p:spPr>
          <a:xfrm>
            <a:off x="450964" y="1319265"/>
            <a:ext cx="5369068" cy="2195793"/>
          </a:xfrm>
          <a:prstGeom prst="rect">
            <a:avLst/>
          </a:prstGeom>
        </p:spPr>
      </p:pic>
      <p:pic>
        <p:nvPicPr>
          <p:cNvPr id="18" name="図 17">
            <a:extLst>
              <a:ext uri="{FF2B5EF4-FFF2-40B4-BE49-F238E27FC236}">
                <a16:creationId xmlns:a16="http://schemas.microsoft.com/office/drawing/2014/main" id="{A5904D93-5216-BCCD-8217-7AED2D81A307}"/>
              </a:ext>
            </a:extLst>
          </p:cNvPr>
          <p:cNvPicPr>
            <a:picLocks noChangeAspect="1"/>
          </p:cNvPicPr>
          <p:nvPr/>
        </p:nvPicPr>
        <p:blipFill>
          <a:blip r:embed="rId4"/>
          <a:stretch>
            <a:fillRect/>
          </a:stretch>
        </p:blipFill>
        <p:spPr>
          <a:xfrm>
            <a:off x="450964" y="3527617"/>
            <a:ext cx="5369068" cy="2195793"/>
          </a:xfrm>
          <a:prstGeom prst="rect">
            <a:avLst/>
          </a:prstGeom>
        </p:spPr>
      </p:pic>
      <p:sp>
        <p:nvSpPr>
          <p:cNvPr id="19" name="テキスト ボックス 18">
            <a:extLst>
              <a:ext uri="{FF2B5EF4-FFF2-40B4-BE49-F238E27FC236}">
                <a16:creationId xmlns:a16="http://schemas.microsoft.com/office/drawing/2014/main" id="{DD105A52-1ED1-E3A9-0603-1CD2A9562019}"/>
              </a:ext>
            </a:extLst>
          </p:cNvPr>
          <p:cNvSpPr txBox="1"/>
          <p:nvPr/>
        </p:nvSpPr>
        <p:spPr>
          <a:xfrm>
            <a:off x="450964" y="5830710"/>
            <a:ext cx="5309007" cy="1077218"/>
          </a:xfrm>
          <a:prstGeom prst="rect">
            <a:avLst/>
          </a:prstGeom>
          <a:noFill/>
        </p:spPr>
        <p:txBody>
          <a:bodyPr wrap="square" rtlCol="0">
            <a:spAutoFit/>
          </a:bodyPr>
          <a:lstStyle/>
          <a:p>
            <a:r>
              <a:rPr lang="en-US" altLang="ja-JP" sz="1600" dirty="0">
                <a:solidFill>
                  <a:schemeClr val="bg1"/>
                </a:solidFill>
              </a:rPr>
              <a:t>Sea wave observation results at Site 2: </a:t>
            </a:r>
            <a:r>
              <a:rPr lang="en-US" altLang="ja-JP" sz="1600" dirty="0" err="1">
                <a:solidFill>
                  <a:schemeClr val="bg1"/>
                </a:solidFill>
              </a:rPr>
              <a:t>Sotokawa</a:t>
            </a:r>
            <a:r>
              <a:rPr lang="en-US" altLang="ja-JP" sz="1600" dirty="0">
                <a:solidFill>
                  <a:schemeClr val="bg1"/>
                </a:solidFill>
              </a:rPr>
              <a:t> at 20:26 – 20:28 (JST) on 15</a:t>
            </a:r>
            <a:r>
              <a:rPr lang="en-US" altLang="ja-JP" sz="1600" baseline="30000" dirty="0">
                <a:solidFill>
                  <a:schemeClr val="bg1"/>
                </a:solidFill>
              </a:rPr>
              <a:t>th</a:t>
            </a:r>
            <a:r>
              <a:rPr lang="en-US" altLang="ja-JP" sz="1600" dirty="0">
                <a:solidFill>
                  <a:schemeClr val="bg1"/>
                </a:solidFill>
              </a:rPr>
              <a:t> Jan. 2020. Dep. Angle 2 degrees. Orthogonal polarizations of (a) P polarization and b) S polarization.</a:t>
            </a:r>
            <a:r>
              <a:rPr lang="ja-JP" altLang="ja-JP" sz="1600">
                <a:solidFill>
                  <a:schemeClr val="bg1"/>
                </a:solidFill>
                <a:effectLst/>
              </a:rPr>
              <a:t> </a:t>
            </a:r>
            <a:endParaRPr kumimoji="1" lang="ja-JP" altLang="en-US" sz="1600">
              <a:solidFill>
                <a:schemeClr val="bg1"/>
              </a:solidFill>
            </a:endParaRPr>
          </a:p>
        </p:txBody>
      </p:sp>
      <p:sp>
        <p:nvSpPr>
          <p:cNvPr id="20" name="テキスト ボックス 19">
            <a:extLst>
              <a:ext uri="{FF2B5EF4-FFF2-40B4-BE49-F238E27FC236}">
                <a16:creationId xmlns:a16="http://schemas.microsoft.com/office/drawing/2014/main" id="{ADAC08BA-AD3F-39AD-9E75-AD07237DD0C2}"/>
              </a:ext>
            </a:extLst>
          </p:cNvPr>
          <p:cNvSpPr txBox="1"/>
          <p:nvPr/>
        </p:nvSpPr>
        <p:spPr>
          <a:xfrm>
            <a:off x="494268" y="975714"/>
            <a:ext cx="5366951" cy="369332"/>
          </a:xfrm>
          <a:prstGeom prst="rect">
            <a:avLst/>
          </a:prstGeom>
          <a:noFill/>
        </p:spPr>
        <p:txBody>
          <a:bodyPr wrap="square" rtlCol="0">
            <a:spAutoFit/>
          </a:bodyPr>
          <a:lstStyle/>
          <a:p>
            <a:r>
              <a:rPr kumimoji="1" lang="en-US" altLang="ja-JP" dirty="0">
                <a:solidFill>
                  <a:schemeClr val="bg1"/>
                </a:solidFill>
              </a:rPr>
              <a:t>Interaction between sea wave and atmosphere</a:t>
            </a:r>
            <a:endParaRPr kumimoji="1" lang="ja-JP" altLang="en-US">
              <a:solidFill>
                <a:schemeClr val="bg1"/>
              </a:solidFill>
            </a:endParaRPr>
          </a:p>
        </p:txBody>
      </p:sp>
      <p:sp>
        <p:nvSpPr>
          <p:cNvPr id="21" name="テキスト ボックス 20">
            <a:extLst>
              <a:ext uri="{FF2B5EF4-FFF2-40B4-BE49-F238E27FC236}">
                <a16:creationId xmlns:a16="http://schemas.microsoft.com/office/drawing/2014/main" id="{BFD3A439-2119-3E45-F5F2-B5084ACFCFE6}"/>
              </a:ext>
            </a:extLst>
          </p:cNvPr>
          <p:cNvSpPr txBox="1"/>
          <p:nvPr/>
        </p:nvSpPr>
        <p:spPr>
          <a:xfrm>
            <a:off x="8550878" y="984294"/>
            <a:ext cx="3218994" cy="646331"/>
          </a:xfrm>
          <a:prstGeom prst="rect">
            <a:avLst/>
          </a:prstGeom>
          <a:noFill/>
        </p:spPr>
        <p:txBody>
          <a:bodyPr wrap="square" rtlCol="0">
            <a:spAutoFit/>
          </a:bodyPr>
          <a:lstStyle/>
          <a:p>
            <a:r>
              <a:rPr lang="en-US" altLang="ja-JP" dirty="0">
                <a:solidFill>
                  <a:schemeClr val="bg1"/>
                </a:solidFill>
              </a:rPr>
              <a:t>Wave height variations </a:t>
            </a:r>
          </a:p>
          <a:p>
            <a:r>
              <a:rPr lang="en-US" altLang="ja-JP" dirty="0">
                <a:solidFill>
                  <a:schemeClr val="bg1"/>
                </a:solidFill>
              </a:rPr>
              <a:t>in depression angle</a:t>
            </a:r>
            <a:r>
              <a:rPr lang="ja-JP" altLang="ja-JP">
                <a:solidFill>
                  <a:schemeClr val="bg1"/>
                </a:solidFill>
              </a:rPr>
              <a:t> </a:t>
            </a:r>
            <a:endParaRPr lang="ja-JP" altLang="en-US">
              <a:solidFill>
                <a:schemeClr val="bg1"/>
              </a:solidFill>
            </a:endParaRPr>
          </a:p>
        </p:txBody>
      </p:sp>
      <p:graphicFrame>
        <p:nvGraphicFramePr>
          <p:cNvPr id="22" name="表 21">
            <a:extLst>
              <a:ext uri="{FF2B5EF4-FFF2-40B4-BE49-F238E27FC236}">
                <a16:creationId xmlns:a16="http://schemas.microsoft.com/office/drawing/2014/main" id="{E4751BD8-53BD-CB3D-EBF1-5531A4FD201C}"/>
              </a:ext>
            </a:extLst>
          </p:cNvPr>
          <p:cNvGraphicFramePr>
            <a:graphicFrameLocks noGrp="1"/>
          </p:cNvGraphicFramePr>
          <p:nvPr>
            <p:extLst>
              <p:ext uri="{D42A27DB-BD31-4B8C-83A1-F6EECF244321}">
                <p14:modId xmlns:p14="http://schemas.microsoft.com/office/powerpoint/2010/main" val="3973432144"/>
              </p:ext>
            </p:extLst>
          </p:nvPr>
        </p:nvGraphicFramePr>
        <p:xfrm>
          <a:off x="8136553" y="4316469"/>
          <a:ext cx="3768811" cy="960120"/>
        </p:xfrm>
        <a:graphic>
          <a:graphicData uri="http://schemas.openxmlformats.org/drawingml/2006/table">
            <a:tbl>
              <a:tblPr firstRow="1" firstCol="1" bandRow="1">
                <a:tableStyleId>{5C22544A-7EE6-4342-B048-85BDC9FD1C3A}</a:tableStyleId>
              </a:tblPr>
              <a:tblGrid>
                <a:gridCol w="944500">
                  <a:extLst>
                    <a:ext uri="{9D8B030D-6E8A-4147-A177-3AD203B41FA5}">
                      <a16:colId xmlns:a16="http://schemas.microsoft.com/office/drawing/2014/main" val="2422584789"/>
                    </a:ext>
                  </a:extLst>
                </a:gridCol>
                <a:gridCol w="944500">
                  <a:extLst>
                    <a:ext uri="{9D8B030D-6E8A-4147-A177-3AD203B41FA5}">
                      <a16:colId xmlns:a16="http://schemas.microsoft.com/office/drawing/2014/main" val="2258011123"/>
                    </a:ext>
                  </a:extLst>
                </a:gridCol>
                <a:gridCol w="944944">
                  <a:extLst>
                    <a:ext uri="{9D8B030D-6E8A-4147-A177-3AD203B41FA5}">
                      <a16:colId xmlns:a16="http://schemas.microsoft.com/office/drawing/2014/main" val="635158675"/>
                    </a:ext>
                  </a:extLst>
                </a:gridCol>
                <a:gridCol w="934867">
                  <a:extLst>
                    <a:ext uri="{9D8B030D-6E8A-4147-A177-3AD203B41FA5}">
                      <a16:colId xmlns:a16="http://schemas.microsoft.com/office/drawing/2014/main" val="2748728853"/>
                    </a:ext>
                  </a:extLst>
                </a:gridCol>
              </a:tblGrid>
              <a:tr h="0">
                <a:tc>
                  <a:txBody>
                    <a:bodyPr/>
                    <a:lstStyle/>
                    <a:p>
                      <a:pPr algn="ctr"/>
                      <a:r>
                        <a:rPr lang="en-US" sz="1050" kern="100" dirty="0">
                          <a:effectLst/>
                        </a:rPr>
                        <a:t>Dep. Angle</a:t>
                      </a:r>
                    </a:p>
                    <a:p>
                      <a:pPr algn="ctr"/>
                      <a:r>
                        <a:rPr lang="en-US" sz="1050" kern="100" dirty="0">
                          <a:effectLst/>
                        </a:rPr>
                        <a:t>(</a:t>
                      </a:r>
                      <a:r>
                        <a:rPr lang="ja-JP" sz="1050" kern="100">
                          <a:effectLst/>
                        </a:rPr>
                        <a:t>°</a:t>
                      </a:r>
                      <a:r>
                        <a:rPr lang="en-US" sz="1050" kern="100" dirty="0">
                          <a:effectLst/>
                        </a:rPr>
                        <a:t>)</a:t>
                      </a:r>
                      <a:endParaRPr lang="ja-JP" sz="1050" kern="100">
                        <a:effectLst/>
                        <a:latin typeface="Century" panose="02040604050505020304" pitchFamily="18" charset="0"/>
                        <a:ea typeface="ＭＳ 明朝" panose="02020609040205080304" pitchFamily="49" charset="-128"/>
                        <a:cs typeface="Microsoft Uighur" panose="02000000000000000000" pitchFamily="2" charset="-78"/>
                      </a:endParaRPr>
                    </a:p>
                  </a:txBody>
                  <a:tcPr marL="68580" marR="68580" marT="0" marB="0"/>
                </a:tc>
                <a:tc>
                  <a:txBody>
                    <a:bodyPr/>
                    <a:lstStyle/>
                    <a:p>
                      <a:pPr algn="ctr"/>
                      <a:r>
                        <a:rPr lang="en-US" sz="1050" kern="100" dirty="0">
                          <a:effectLst/>
                        </a:rPr>
                        <a:t>Wave Speed</a:t>
                      </a:r>
                    </a:p>
                    <a:p>
                      <a:pPr algn="ctr"/>
                      <a:r>
                        <a:rPr lang="en-US" sz="1050" kern="100" dirty="0">
                          <a:effectLst/>
                        </a:rPr>
                        <a:t>(m/s)</a:t>
                      </a:r>
                      <a:endParaRPr lang="ja-JP" sz="1050" kern="100">
                        <a:effectLst/>
                        <a:latin typeface="Century" panose="02040604050505020304" pitchFamily="18" charset="0"/>
                        <a:ea typeface="ＭＳ 明朝" panose="02020609040205080304" pitchFamily="49" charset="-128"/>
                        <a:cs typeface="Microsoft Uighur" panose="02000000000000000000" pitchFamily="2" charset="-78"/>
                      </a:endParaRPr>
                    </a:p>
                  </a:txBody>
                  <a:tcPr marL="68580" marR="68580" marT="0" marB="0"/>
                </a:tc>
                <a:tc>
                  <a:txBody>
                    <a:bodyPr/>
                    <a:lstStyle/>
                    <a:p>
                      <a:pPr algn="ctr"/>
                      <a:r>
                        <a:rPr lang="en-US" sz="1050" kern="100" dirty="0">
                          <a:effectLst/>
                        </a:rPr>
                        <a:t>Wave Hight</a:t>
                      </a:r>
                    </a:p>
                    <a:p>
                      <a:pPr algn="ctr"/>
                      <a:r>
                        <a:rPr lang="en-US" sz="1050" kern="100" dirty="0">
                          <a:effectLst/>
                        </a:rPr>
                        <a:t>(m)</a:t>
                      </a:r>
                      <a:endParaRPr lang="ja-JP" sz="1050" kern="100">
                        <a:effectLst/>
                        <a:latin typeface="Century" panose="02040604050505020304" pitchFamily="18" charset="0"/>
                        <a:ea typeface="ＭＳ 明朝" panose="02020609040205080304" pitchFamily="49" charset="-128"/>
                        <a:cs typeface="Microsoft Uighur" panose="02000000000000000000" pitchFamily="2" charset="-78"/>
                      </a:endParaRPr>
                    </a:p>
                  </a:txBody>
                  <a:tcPr marL="68580" marR="68580" marT="0" marB="0"/>
                </a:tc>
                <a:tc>
                  <a:txBody>
                    <a:bodyPr/>
                    <a:lstStyle/>
                    <a:p>
                      <a:pPr algn="ctr"/>
                      <a:r>
                        <a:rPr lang="en-US" sz="1050" kern="100" dirty="0">
                          <a:effectLst/>
                        </a:rPr>
                        <a:t>Period</a:t>
                      </a:r>
                    </a:p>
                    <a:p>
                      <a:pPr algn="ctr"/>
                      <a:r>
                        <a:rPr lang="en-US" sz="1050" kern="100" dirty="0">
                          <a:effectLst/>
                        </a:rPr>
                        <a:t>(s)</a:t>
                      </a:r>
                      <a:endParaRPr lang="ja-JP" sz="1050" kern="100">
                        <a:effectLst/>
                        <a:latin typeface="Century" panose="02040604050505020304" pitchFamily="18" charset="0"/>
                        <a:ea typeface="ＭＳ 明朝" panose="02020609040205080304" pitchFamily="49" charset="-128"/>
                        <a:cs typeface="Microsoft Uighur" panose="02000000000000000000" pitchFamily="2" charset="-78"/>
                      </a:endParaRPr>
                    </a:p>
                  </a:txBody>
                  <a:tcPr marL="68580" marR="68580" marT="0" marB="0"/>
                </a:tc>
                <a:extLst>
                  <a:ext uri="{0D108BD9-81ED-4DB2-BD59-A6C34878D82A}">
                    <a16:rowId xmlns:a16="http://schemas.microsoft.com/office/drawing/2014/main" val="3052798664"/>
                  </a:ext>
                </a:extLst>
              </a:tr>
              <a:tr h="0">
                <a:tc>
                  <a:txBody>
                    <a:bodyPr/>
                    <a:lstStyle/>
                    <a:p>
                      <a:pPr algn="ctr"/>
                      <a:r>
                        <a:rPr lang="en-US" sz="1050" kern="100" dirty="0">
                          <a:effectLst/>
                        </a:rPr>
                        <a:t>8</a:t>
                      </a:r>
                      <a:endParaRPr lang="ja-JP" sz="1050" kern="100">
                        <a:effectLst/>
                        <a:latin typeface="Century" panose="02040604050505020304" pitchFamily="18" charset="0"/>
                        <a:ea typeface="ＭＳ 明朝" panose="02020609040205080304" pitchFamily="49" charset="-128"/>
                        <a:cs typeface="Microsoft Uighur" panose="02000000000000000000" pitchFamily="2" charset="-78"/>
                      </a:endParaRPr>
                    </a:p>
                  </a:txBody>
                  <a:tcPr marL="68580" marR="68580" marT="0" marB="0"/>
                </a:tc>
                <a:tc>
                  <a:txBody>
                    <a:bodyPr/>
                    <a:lstStyle/>
                    <a:p>
                      <a:pPr algn="ctr"/>
                      <a:r>
                        <a:rPr lang="en-US" sz="1050" kern="100">
                          <a:effectLst/>
                        </a:rPr>
                        <a:t>1.38</a:t>
                      </a:r>
                      <a:endParaRPr lang="ja-JP" sz="1050" kern="100">
                        <a:effectLst/>
                        <a:latin typeface="Century" panose="02040604050505020304" pitchFamily="18" charset="0"/>
                        <a:ea typeface="ＭＳ 明朝" panose="02020609040205080304" pitchFamily="49" charset="-128"/>
                        <a:cs typeface="Microsoft Uighur" panose="02000000000000000000" pitchFamily="2" charset="-78"/>
                      </a:endParaRPr>
                    </a:p>
                  </a:txBody>
                  <a:tcPr marL="68580" marR="68580" marT="0" marB="0"/>
                </a:tc>
                <a:tc>
                  <a:txBody>
                    <a:bodyPr/>
                    <a:lstStyle/>
                    <a:p>
                      <a:pPr algn="ctr"/>
                      <a:r>
                        <a:rPr lang="en-US" sz="1050" kern="100">
                          <a:effectLst/>
                        </a:rPr>
                        <a:t>0.40</a:t>
                      </a:r>
                      <a:endParaRPr lang="ja-JP" sz="1050" kern="100">
                        <a:effectLst/>
                        <a:latin typeface="Century" panose="02040604050505020304" pitchFamily="18" charset="0"/>
                        <a:ea typeface="ＭＳ 明朝" panose="02020609040205080304" pitchFamily="49" charset="-128"/>
                        <a:cs typeface="Microsoft Uighur" panose="02000000000000000000" pitchFamily="2" charset="-78"/>
                      </a:endParaRPr>
                    </a:p>
                  </a:txBody>
                  <a:tcPr marL="68580" marR="68580" marT="0" marB="0"/>
                </a:tc>
                <a:tc>
                  <a:txBody>
                    <a:bodyPr/>
                    <a:lstStyle/>
                    <a:p>
                      <a:pPr algn="ctr"/>
                      <a:r>
                        <a:rPr lang="en-US" sz="1050" kern="100">
                          <a:effectLst/>
                        </a:rPr>
                        <a:t>5.97</a:t>
                      </a:r>
                      <a:endParaRPr lang="ja-JP" sz="1050" kern="100">
                        <a:effectLst/>
                        <a:latin typeface="Century" panose="02040604050505020304" pitchFamily="18" charset="0"/>
                        <a:ea typeface="ＭＳ 明朝" panose="02020609040205080304" pitchFamily="49" charset="-128"/>
                        <a:cs typeface="Microsoft Uighur" panose="02000000000000000000" pitchFamily="2" charset="-78"/>
                      </a:endParaRPr>
                    </a:p>
                  </a:txBody>
                  <a:tcPr marL="68580" marR="68580" marT="0" marB="0"/>
                </a:tc>
                <a:extLst>
                  <a:ext uri="{0D108BD9-81ED-4DB2-BD59-A6C34878D82A}">
                    <a16:rowId xmlns:a16="http://schemas.microsoft.com/office/drawing/2014/main" val="3772920818"/>
                  </a:ext>
                </a:extLst>
              </a:tr>
              <a:tr h="0">
                <a:tc>
                  <a:txBody>
                    <a:bodyPr/>
                    <a:lstStyle/>
                    <a:p>
                      <a:pPr algn="ctr"/>
                      <a:r>
                        <a:rPr lang="en-US" sz="1050" kern="100">
                          <a:effectLst/>
                        </a:rPr>
                        <a:t>9</a:t>
                      </a:r>
                      <a:endParaRPr lang="ja-JP" sz="1050" kern="100">
                        <a:effectLst/>
                        <a:latin typeface="Century" panose="02040604050505020304" pitchFamily="18" charset="0"/>
                        <a:ea typeface="ＭＳ 明朝" panose="02020609040205080304" pitchFamily="49" charset="-128"/>
                        <a:cs typeface="Microsoft Uighur" panose="02000000000000000000" pitchFamily="2" charset="-78"/>
                      </a:endParaRPr>
                    </a:p>
                  </a:txBody>
                  <a:tcPr marL="68580" marR="68580" marT="0" marB="0"/>
                </a:tc>
                <a:tc>
                  <a:txBody>
                    <a:bodyPr/>
                    <a:lstStyle/>
                    <a:p>
                      <a:pPr algn="ctr"/>
                      <a:r>
                        <a:rPr lang="en-US" sz="1050" kern="100">
                          <a:effectLst/>
                        </a:rPr>
                        <a:t>1.44</a:t>
                      </a:r>
                      <a:endParaRPr lang="ja-JP" sz="1050" kern="100">
                        <a:effectLst/>
                        <a:latin typeface="Century" panose="02040604050505020304" pitchFamily="18" charset="0"/>
                        <a:ea typeface="ＭＳ 明朝" panose="02020609040205080304" pitchFamily="49" charset="-128"/>
                        <a:cs typeface="Microsoft Uighur" panose="02000000000000000000" pitchFamily="2" charset="-78"/>
                      </a:endParaRPr>
                    </a:p>
                  </a:txBody>
                  <a:tcPr marL="68580" marR="68580" marT="0" marB="0"/>
                </a:tc>
                <a:tc>
                  <a:txBody>
                    <a:bodyPr/>
                    <a:lstStyle/>
                    <a:p>
                      <a:pPr algn="ctr"/>
                      <a:r>
                        <a:rPr lang="en-US" sz="1050" kern="100">
                          <a:effectLst/>
                        </a:rPr>
                        <a:t>0.50</a:t>
                      </a:r>
                      <a:endParaRPr lang="ja-JP" sz="1050" kern="100">
                        <a:effectLst/>
                        <a:latin typeface="Century" panose="02040604050505020304" pitchFamily="18" charset="0"/>
                        <a:ea typeface="ＭＳ 明朝" panose="02020609040205080304" pitchFamily="49" charset="-128"/>
                        <a:cs typeface="Microsoft Uighur" panose="02000000000000000000" pitchFamily="2" charset="-78"/>
                      </a:endParaRPr>
                    </a:p>
                  </a:txBody>
                  <a:tcPr marL="68580" marR="68580" marT="0" marB="0"/>
                </a:tc>
                <a:tc>
                  <a:txBody>
                    <a:bodyPr/>
                    <a:lstStyle/>
                    <a:p>
                      <a:pPr algn="ctr"/>
                      <a:r>
                        <a:rPr lang="en-US" sz="1050" kern="100">
                          <a:effectLst/>
                        </a:rPr>
                        <a:t>4.93</a:t>
                      </a:r>
                      <a:endParaRPr lang="ja-JP" sz="1050" kern="100">
                        <a:effectLst/>
                        <a:latin typeface="Century" panose="02040604050505020304" pitchFamily="18" charset="0"/>
                        <a:ea typeface="ＭＳ 明朝" panose="02020609040205080304" pitchFamily="49" charset="-128"/>
                        <a:cs typeface="Microsoft Uighur" panose="02000000000000000000" pitchFamily="2" charset="-78"/>
                      </a:endParaRPr>
                    </a:p>
                  </a:txBody>
                  <a:tcPr marL="68580" marR="68580" marT="0" marB="0"/>
                </a:tc>
                <a:extLst>
                  <a:ext uri="{0D108BD9-81ED-4DB2-BD59-A6C34878D82A}">
                    <a16:rowId xmlns:a16="http://schemas.microsoft.com/office/drawing/2014/main" val="1575198968"/>
                  </a:ext>
                </a:extLst>
              </a:tr>
              <a:tr h="0">
                <a:tc>
                  <a:txBody>
                    <a:bodyPr/>
                    <a:lstStyle/>
                    <a:p>
                      <a:pPr algn="ctr"/>
                      <a:r>
                        <a:rPr lang="en-US" sz="1050" kern="100">
                          <a:effectLst/>
                        </a:rPr>
                        <a:t>10</a:t>
                      </a:r>
                      <a:endParaRPr lang="ja-JP" sz="1050" kern="100">
                        <a:effectLst/>
                        <a:latin typeface="Century" panose="02040604050505020304" pitchFamily="18" charset="0"/>
                        <a:ea typeface="ＭＳ 明朝" panose="02020609040205080304" pitchFamily="49" charset="-128"/>
                        <a:cs typeface="Microsoft Uighur" panose="02000000000000000000" pitchFamily="2" charset="-78"/>
                      </a:endParaRPr>
                    </a:p>
                  </a:txBody>
                  <a:tcPr marL="68580" marR="68580" marT="0" marB="0"/>
                </a:tc>
                <a:tc>
                  <a:txBody>
                    <a:bodyPr/>
                    <a:lstStyle/>
                    <a:p>
                      <a:pPr algn="ctr"/>
                      <a:r>
                        <a:rPr lang="en-US" sz="1050" kern="100">
                          <a:effectLst/>
                        </a:rPr>
                        <a:t>1.51</a:t>
                      </a:r>
                      <a:endParaRPr lang="ja-JP" sz="1050" kern="100">
                        <a:effectLst/>
                        <a:latin typeface="Century" panose="02040604050505020304" pitchFamily="18" charset="0"/>
                        <a:ea typeface="ＭＳ 明朝" panose="02020609040205080304" pitchFamily="49" charset="-128"/>
                        <a:cs typeface="Microsoft Uighur" panose="02000000000000000000" pitchFamily="2" charset="-78"/>
                      </a:endParaRPr>
                    </a:p>
                  </a:txBody>
                  <a:tcPr marL="68580" marR="68580" marT="0" marB="0"/>
                </a:tc>
                <a:tc>
                  <a:txBody>
                    <a:bodyPr/>
                    <a:lstStyle/>
                    <a:p>
                      <a:pPr algn="ctr"/>
                      <a:r>
                        <a:rPr lang="en-US" sz="1050" kern="100">
                          <a:effectLst/>
                        </a:rPr>
                        <a:t>0.63</a:t>
                      </a:r>
                      <a:endParaRPr lang="ja-JP" sz="1050" kern="100">
                        <a:effectLst/>
                        <a:latin typeface="Century" panose="02040604050505020304" pitchFamily="18" charset="0"/>
                        <a:ea typeface="ＭＳ 明朝" panose="02020609040205080304" pitchFamily="49" charset="-128"/>
                        <a:cs typeface="Microsoft Uighur" panose="02000000000000000000" pitchFamily="2" charset="-78"/>
                      </a:endParaRPr>
                    </a:p>
                  </a:txBody>
                  <a:tcPr marL="68580" marR="68580" marT="0" marB="0"/>
                </a:tc>
                <a:tc>
                  <a:txBody>
                    <a:bodyPr/>
                    <a:lstStyle/>
                    <a:p>
                      <a:pPr algn="ctr"/>
                      <a:r>
                        <a:rPr lang="en-US" sz="1050" kern="100">
                          <a:effectLst/>
                        </a:rPr>
                        <a:t>4.93</a:t>
                      </a:r>
                      <a:endParaRPr lang="ja-JP" sz="1050" kern="100">
                        <a:effectLst/>
                        <a:latin typeface="Century" panose="02040604050505020304" pitchFamily="18" charset="0"/>
                        <a:ea typeface="ＭＳ 明朝" panose="02020609040205080304" pitchFamily="49" charset="-128"/>
                        <a:cs typeface="Microsoft Uighur" panose="02000000000000000000" pitchFamily="2" charset="-78"/>
                      </a:endParaRPr>
                    </a:p>
                  </a:txBody>
                  <a:tcPr marL="68580" marR="68580" marT="0" marB="0"/>
                </a:tc>
                <a:extLst>
                  <a:ext uri="{0D108BD9-81ED-4DB2-BD59-A6C34878D82A}">
                    <a16:rowId xmlns:a16="http://schemas.microsoft.com/office/drawing/2014/main" val="527182415"/>
                  </a:ext>
                </a:extLst>
              </a:tr>
              <a:tr h="0">
                <a:tc>
                  <a:txBody>
                    <a:bodyPr/>
                    <a:lstStyle/>
                    <a:p>
                      <a:pPr algn="ctr"/>
                      <a:r>
                        <a:rPr lang="en-US" sz="1050" kern="100">
                          <a:effectLst/>
                        </a:rPr>
                        <a:t>11</a:t>
                      </a:r>
                      <a:endParaRPr lang="ja-JP" sz="1050" kern="100">
                        <a:effectLst/>
                        <a:latin typeface="Century" panose="02040604050505020304" pitchFamily="18" charset="0"/>
                        <a:ea typeface="ＭＳ 明朝" panose="02020609040205080304" pitchFamily="49" charset="-128"/>
                        <a:cs typeface="Microsoft Uighur" panose="02000000000000000000" pitchFamily="2" charset="-78"/>
                      </a:endParaRPr>
                    </a:p>
                  </a:txBody>
                  <a:tcPr marL="68580" marR="68580" marT="0" marB="0"/>
                </a:tc>
                <a:tc>
                  <a:txBody>
                    <a:bodyPr/>
                    <a:lstStyle/>
                    <a:p>
                      <a:pPr algn="ctr"/>
                      <a:r>
                        <a:rPr lang="en-US" sz="1050" kern="100">
                          <a:effectLst/>
                        </a:rPr>
                        <a:t>1.75</a:t>
                      </a:r>
                      <a:endParaRPr lang="ja-JP" sz="1050" kern="100">
                        <a:effectLst/>
                        <a:latin typeface="Century" panose="02040604050505020304" pitchFamily="18" charset="0"/>
                        <a:ea typeface="ＭＳ 明朝" panose="02020609040205080304" pitchFamily="49" charset="-128"/>
                        <a:cs typeface="Microsoft Uighur" panose="02000000000000000000" pitchFamily="2" charset="-78"/>
                      </a:endParaRPr>
                    </a:p>
                  </a:txBody>
                  <a:tcPr marL="68580" marR="68580" marT="0" marB="0"/>
                </a:tc>
                <a:tc>
                  <a:txBody>
                    <a:bodyPr/>
                    <a:lstStyle/>
                    <a:p>
                      <a:pPr algn="ctr"/>
                      <a:r>
                        <a:rPr lang="en-US" sz="1050" kern="100" dirty="0">
                          <a:effectLst/>
                        </a:rPr>
                        <a:t>0.63</a:t>
                      </a:r>
                      <a:endParaRPr lang="ja-JP" sz="1050" kern="100">
                        <a:effectLst/>
                        <a:latin typeface="Century" panose="02040604050505020304" pitchFamily="18" charset="0"/>
                        <a:ea typeface="ＭＳ 明朝" panose="02020609040205080304" pitchFamily="49" charset="-128"/>
                        <a:cs typeface="Microsoft Uighur" panose="02000000000000000000" pitchFamily="2" charset="-78"/>
                      </a:endParaRPr>
                    </a:p>
                  </a:txBody>
                  <a:tcPr marL="68580" marR="68580" marT="0" marB="0"/>
                </a:tc>
                <a:tc>
                  <a:txBody>
                    <a:bodyPr/>
                    <a:lstStyle/>
                    <a:p>
                      <a:pPr algn="ctr"/>
                      <a:r>
                        <a:rPr lang="en-US" sz="1050" kern="100" dirty="0">
                          <a:effectLst/>
                        </a:rPr>
                        <a:t>5.19</a:t>
                      </a:r>
                      <a:endParaRPr lang="ja-JP" sz="1050" kern="100">
                        <a:effectLst/>
                        <a:latin typeface="Century" panose="02040604050505020304" pitchFamily="18" charset="0"/>
                        <a:ea typeface="ＭＳ 明朝" panose="02020609040205080304" pitchFamily="49" charset="-128"/>
                        <a:cs typeface="Microsoft Uighur" panose="02000000000000000000" pitchFamily="2" charset="-78"/>
                      </a:endParaRPr>
                    </a:p>
                  </a:txBody>
                  <a:tcPr marL="68580" marR="68580" marT="0" marB="0"/>
                </a:tc>
                <a:extLst>
                  <a:ext uri="{0D108BD9-81ED-4DB2-BD59-A6C34878D82A}">
                    <a16:rowId xmlns:a16="http://schemas.microsoft.com/office/drawing/2014/main" val="2819016218"/>
                  </a:ext>
                </a:extLst>
              </a:tr>
            </a:tbl>
          </a:graphicData>
        </a:graphic>
      </p:graphicFrame>
      <p:pic>
        <p:nvPicPr>
          <p:cNvPr id="23" name="図 22">
            <a:extLst>
              <a:ext uri="{FF2B5EF4-FFF2-40B4-BE49-F238E27FC236}">
                <a16:creationId xmlns:a16="http://schemas.microsoft.com/office/drawing/2014/main" id="{7E664863-7C79-06DD-1B67-CFAFF5BCA522}"/>
              </a:ext>
            </a:extLst>
          </p:cNvPr>
          <p:cNvPicPr>
            <a:picLocks noChangeAspect="1"/>
          </p:cNvPicPr>
          <p:nvPr/>
        </p:nvPicPr>
        <p:blipFill>
          <a:blip r:embed="rId5"/>
          <a:stretch>
            <a:fillRect/>
          </a:stretch>
        </p:blipFill>
        <p:spPr>
          <a:xfrm>
            <a:off x="6366394" y="1357851"/>
            <a:ext cx="1243675" cy="3661547"/>
          </a:xfrm>
          <a:prstGeom prst="rect">
            <a:avLst/>
          </a:prstGeom>
        </p:spPr>
      </p:pic>
      <p:pic>
        <p:nvPicPr>
          <p:cNvPr id="26" name="図 25">
            <a:extLst>
              <a:ext uri="{FF2B5EF4-FFF2-40B4-BE49-F238E27FC236}">
                <a16:creationId xmlns:a16="http://schemas.microsoft.com/office/drawing/2014/main" id="{82FD712F-794C-1D4D-C655-E7D8484BF10A}"/>
              </a:ext>
            </a:extLst>
          </p:cNvPr>
          <p:cNvPicPr>
            <a:picLocks noChangeAspect="1"/>
          </p:cNvPicPr>
          <p:nvPr/>
        </p:nvPicPr>
        <p:blipFill>
          <a:blip r:embed="rId6"/>
          <a:stretch>
            <a:fillRect/>
          </a:stretch>
        </p:blipFill>
        <p:spPr>
          <a:xfrm>
            <a:off x="6366394" y="5008243"/>
            <a:ext cx="1243675" cy="1646653"/>
          </a:xfrm>
          <a:prstGeom prst="rect">
            <a:avLst/>
          </a:prstGeom>
        </p:spPr>
      </p:pic>
      <p:sp>
        <p:nvSpPr>
          <p:cNvPr id="27" name="テキスト ボックス 26">
            <a:extLst>
              <a:ext uri="{FF2B5EF4-FFF2-40B4-BE49-F238E27FC236}">
                <a16:creationId xmlns:a16="http://schemas.microsoft.com/office/drawing/2014/main" id="{19F6DB83-A719-C72B-F1AB-81979DDA5DF4}"/>
              </a:ext>
            </a:extLst>
          </p:cNvPr>
          <p:cNvSpPr txBox="1"/>
          <p:nvPr/>
        </p:nvSpPr>
        <p:spPr>
          <a:xfrm>
            <a:off x="6323349" y="970081"/>
            <a:ext cx="1814738" cy="369332"/>
          </a:xfrm>
          <a:prstGeom prst="rect">
            <a:avLst/>
          </a:prstGeom>
          <a:noFill/>
        </p:spPr>
        <p:txBody>
          <a:bodyPr wrap="square" rtlCol="0">
            <a:spAutoFit/>
          </a:bodyPr>
          <a:lstStyle/>
          <a:p>
            <a:r>
              <a:rPr lang="en-US" altLang="ja-JP" dirty="0">
                <a:solidFill>
                  <a:schemeClr val="bg1"/>
                </a:solidFill>
              </a:rPr>
              <a:t>W</a:t>
            </a:r>
            <a:r>
              <a:rPr kumimoji="1" lang="en-US" altLang="ja-JP" dirty="0">
                <a:solidFill>
                  <a:schemeClr val="bg1"/>
                </a:solidFill>
              </a:rPr>
              <a:t>ave flow</a:t>
            </a:r>
            <a:endParaRPr kumimoji="1" lang="ja-JP" altLang="en-US">
              <a:solidFill>
                <a:schemeClr val="bg1"/>
              </a:solidFill>
            </a:endParaRPr>
          </a:p>
        </p:txBody>
      </p:sp>
      <p:sp>
        <p:nvSpPr>
          <p:cNvPr id="28" name="テキスト ボックス 27">
            <a:extLst>
              <a:ext uri="{FF2B5EF4-FFF2-40B4-BE49-F238E27FC236}">
                <a16:creationId xmlns:a16="http://schemas.microsoft.com/office/drawing/2014/main" id="{BB6A85A0-8BC8-4AAF-FF97-17ED1C0D208C}"/>
              </a:ext>
            </a:extLst>
          </p:cNvPr>
          <p:cNvSpPr txBox="1"/>
          <p:nvPr/>
        </p:nvSpPr>
        <p:spPr>
          <a:xfrm>
            <a:off x="6568684" y="6453517"/>
            <a:ext cx="1150714" cy="215444"/>
          </a:xfrm>
          <a:prstGeom prst="rect">
            <a:avLst/>
          </a:prstGeom>
          <a:noFill/>
        </p:spPr>
        <p:txBody>
          <a:bodyPr wrap="square" rtlCol="0">
            <a:spAutoFit/>
          </a:bodyPr>
          <a:lstStyle/>
          <a:p>
            <a:r>
              <a:rPr kumimoji="1" lang="en-US" altLang="ja-JP" sz="800" dirty="0"/>
              <a:t>Distance [m]</a:t>
            </a:r>
            <a:endParaRPr kumimoji="1" lang="ja-JP" altLang="en-US" sz="800"/>
          </a:p>
        </p:txBody>
      </p:sp>
    </p:spTree>
    <p:extLst>
      <p:ext uri="{BB962C8B-B14F-4D97-AF65-F5344CB8AC3E}">
        <p14:creationId xmlns:p14="http://schemas.microsoft.com/office/powerpoint/2010/main" val="29505127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0"/>
          <p:cNvSpPr>
            <a:spLocks noChangeArrowheads="1"/>
          </p:cNvSpPr>
          <p:nvPr/>
        </p:nvSpPr>
        <p:spPr bwMode="auto">
          <a:xfrm>
            <a:off x="1" y="0"/>
            <a:ext cx="12191999" cy="6858000"/>
          </a:xfrm>
          <a:prstGeom prst="rect">
            <a:avLst/>
          </a:prstGeom>
          <a:gradFill rotWithShape="0">
            <a:gsLst>
              <a:gs pos="0">
                <a:srgbClr val="6666FF">
                  <a:gamma/>
                  <a:shade val="46275"/>
                  <a:invGamma/>
                </a:srgbClr>
              </a:gs>
              <a:gs pos="100000">
                <a:srgbClr val="6666FF"/>
              </a:gs>
            </a:gsLst>
            <a:lin ang="5400000" scaled="1"/>
          </a:gra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ja-JP" altLang="en-US"/>
          </a:p>
        </p:txBody>
      </p:sp>
      <p:sp>
        <p:nvSpPr>
          <p:cNvPr id="2" name="タイトル 1"/>
          <p:cNvSpPr>
            <a:spLocks noGrp="1"/>
          </p:cNvSpPr>
          <p:nvPr>
            <p:ph type="ctrTitle"/>
          </p:nvPr>
        </p:nvSpPr>
        <p:spPr>
          <a:xfrm>
            <a:off x="3220963" y="246190"/>
            <a:ext cx="5082777" cy="568883"/>
          </a:xfrm>
        </p:spPr>
        <p:txBody>
          <a:bodyPr>
            <a:normAutofit/>
          </a:bodyPr>
          <a:lstStyle/>
          <a:p>
            <a:r>
              <a:rPr lang="en-US" altLang="ja-JP" sz="3200" i="1" dirty="0">
                <a:solidFill>
                  <a:srgbClr val="FFFF00"/>
                </a:solidFill>
              </a:rPr>
              <a:t>Summary</a:t>
            </a:r>
            <a:endParaRPr lang="ja-JP" altLang="en-US" sz="3200" i="1" dirty="0">
              <a:solidFill>
                <a:srgbClr val="FFFF00"/>
              </a:solidFill>
            </a:endParaRPr>
          </a:p>
        </p:txBody>
      </p:sp>
      <p:sp>
        <p:nvSpPr>
          <p:cNvPr id="6" name="Line 3"/>
          <p:cNvSpPr>
            <a:spLocks noChangeShapeType="1"/>
          </p:cNvSpPr>
          <p:nvPr/>
        </p:nvSpPr>
        <p:spPr bwMode="auto">
          <a:xfrm>
            <a:off x="1752600" y="745381"/>
            <a:ext cx="8458200" cy="0"/>
          </a:xfrm>
          <a:prstGeom prst="line">
            <a:avLst/>
          </a:prstGeom>
          <a:noFill/>
          <a:ln w="28575">
            <a:solidFill>
              <a:srgbClr val="00FF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ja-JP" altLang="en-US"/>
          </a:p>
        </p:txBody>
      </p:sp>
      <p:sp>
        <p:nvSpPr>
          <p:cNvPr id="7" name="テキスト ボックス 6"/>
          <p:cNvSpPr txBox="1"/>
          <p:nvPr/>
        </p:nvSpPr>
        <p:spPr>
          <a:xfrm>
            <a:off x="3019391" y="985276"/>
            <a:ext cx="6134548" cy="2031325"/>
          </a:xfrm>
          <a:prstGeom prst="rect">
            <a:avLst/>
          </a:prstGeom>
          <a:noFill/>
        </p:spPr>
        <p:txBody>
          <a:bodyPr wrap="square" rtlCol="0">
            <a:spAutoFit/>
          </a:bodyPr>
          <a:lstStyle/>
          <a:p>
            <a:r>
              <a:rPr lang="en-US" altLang="ja-JP" dirty="0">
                <a:solidFill>
                  <a:schemeClr val="bg1"/>
                </a:solidFill>
              </a:rPr>
              <a:t>We have been developed a LED based mini-lidar to monitor sea wave fundamental profiles, and to deduce additional information of wave dynamics interacted with winds. This time, wave motions are compared at the observation sites in an inland side and ocean side. Both can capture periodic wave motion reflected on the local wind profile. </a:t>
            </a:r>
            <a:endParaRPr lang="ja-JP" altLang="en-US" sz="2400" dirty="0">
              <a:solidFill>
                <a:schemeClr val="bg1"/>
              </a:solidFill>
              <a:latin typeface="Helvetica"/>
              <a:cs typeface="Helvetica"/>
            </a:endParaRPr>
          </a:p>
        </p:txBody>
      </p:sp>
      <p:sp>
        <p:nvSpPr>
          <p:cNvPr id="3" name="スライド番号プレースホルダー 2"/>
          <p:cNvSpPr>
            <a:spLocks noGrp="1"/>
          </p:cNvSpPr>
          <p:nvPr>
            <p:ph type="sldNum" sz="quarter" idx="12"/>
          </p:nvPr>
        </p:nvSpPr>
        <p:spPr/>
        <p:txBody>
          <a:bodyPr/>
          <a:lstStyle/>
          <a:p>
            <a:fld id="{D81C09BE-457B-234B-B14A-A7CA7AD7DD68}" type="slidenum">
              <a:rPr kumimoji="1" lang="ja-JP" altLang="en-US" smtClean="0">
                <a:solidFill>
                  <a:srgbClr val="FFFF00"/>
                </a:solidFill>
              </a:rPr>
              <a:t>6</a:t>
            </a:fld>
            <a:endParaRPr kumimoji="1" lang="ja-JP" altLang="en-US" dirty="0">
              <a:solidFill>
                <a:srgbClr val="FFFF00"/>
              </a:solidFill>
            </a:endParaRPr>
          </a:p>
        </p:txBody>
      </p:sp>
      <p:sp>
        <p:nvSpPr>
          <p:cNvPr id="15" name="テキスト ボックス 14">
            <a:extLst>
              <a:ext uri="{FF2B5EF4-FFF2-40B4-BE49-F238E27FC236}">
                <a16:creationId xmlns:a16="http://schemas.microsoft.com/office/drawing/2014/main" id="{B62C1C20-0D3E-8B3D-582C-7DEFCAC848F1}"/>
              </a:ext>
            </a:extLst>
          </p:cNvPr>
          <p:cNvSpPr txBox="1"/>
          <p:nvPr/>
        </p:nvSpPr>
        <p:spPr>
          <a:xfrm>
            <a:off x="1603512" y="3415197"/>
            <a:ext cx="2344605" cy="369332"/>
          </a:xfrm>
          <a:prstGeom prst="rect">
            <a:avLst/>
          </a:prstGeom>
          <a:noFill/>
        </p:spPr>
        <p:txBody>
          <a:bodyPr wrap="square" rtlCol="0">
            <a:spAutoFit/>
          </a:bodyPr>
          <a:lstStyle/>
          <a:p>
            <a:r>
              <a:rPr kumimoji="1" lang="en-US" altLang="ja-JP" dirty="0">
                <a:solidFill>
                  <a:schemeClr val="bg1"/>
                </a:solidFill>
              </a:rPr>
              <a:t> References</a:t>
            </a:r>
            <a:endParaRPr kumimoji="1" lang="ja-JP" altLang="en-US">
              <a:solidFill>
                <a:schemeClr val="bg1"/>
              </a:solidFill>
            </a:endParaRPr>
          </a:p>
        </p:txBody>
      </p:sp>
      <p:sp>
        <p:nvSpPr>
          <p:cNvPr id="8" name="テキスト ボックス 7">
            <a:extLst>
              <a:ext uri="{FF2B5EF4-FFF2-40B4-BE49-F238E27FC236}">
                <a16:creationId xmlns:a16="http://schemas.microsoft.com/office/drawing/2014/main" id="{66C14446-8040-B8F3-D8E5-4563B5EDB162}"/>
              </a:ext>
            </a:extLst>
          </p:cNvPr>
          <p:cNvSpPr txBox="1"/>
          <p:nvPr/>
        </p:nvSpPr>
        <p:spPr>
          <a:xfrm>
            <a:off x="1646582" y="3749316"/>
            <a:ext cx="8898835" cy="2677656"/>
          </a:xfrm>
          <a:prstGeom prst="rect">
            <a:avLst/>
          </a:prstGeom>
          <a:noFill/>
        </p:spPr>
        <p:txBody>
          <a:bodyPr wrap="square" rtlCol="0">
            <a:spAutoFit/>
          </a:bodyPr>
          <a:lstStyle/>
          <a:p>
            <a:pPr lvl="0" hangingPunct="0"/>
            <a:r>
              <a:rPr lang="en-US" altLang="ja-JP" sz="1400" dirty="0">
                <a:solidFill>
                  <a:schemeClr val="bg1"/>
                </a:solidFill>
              </a:rPr>
              <a:t>1. Belmont M. R., Horwood J. M. K., Thurley R. W. F., and Baker J., “Shallow Angle Wave </a:t>
            </a:r>
            <a:r>
              <a:rPr lang="en-US" altLang="ja-JP" sz="1400" dirty="0" err="1">
                <a:solidFill>
                  <a:schemeClr val="bg1"/>
                </a:solidFill>
              </a:rPr>
              <a:t>Profilig</a:t>
            </a:r>
            <a:r>
              <a:rPr lang="en-US" altLang="ja-JP" sz="1400" dirty="0">
                <a:solidFill>
                  <a:schemeClr val="bg1"/>
                </a:solidFill>
              </a:rPr>
              <a:t> Lidar”, J.  </a:t>
            </a:r>
          </a:p>
          <a:p>
            <a:pPr lvl="0" hangingPunct="0"/>
            <a:r>
              <a:rPr lang="en-US" altLang="ja-JP" sz="1400" dirty="0">
                <a:solidFill>
                  <a:schemeClr val="bg1"/>
                </a:solidFill>
              </a:rPr>
              <a:t>    Atmospheric and Oceanic Technology, </a:t>
            </a:r>
            <a:r>
              <a:rPr lang="en-US" altLang="ja-JP" sz="1400" b="1" dirty="0">
                <a:solidFill>
                  <a:schemeClr val="bg1"/>
                </a:solidFill>
              </a:rPr>
              <a:t>24</a:t>
            </a:r>
            <a:r>
              <a:rPr lang="en-US" altLang="ja-JP" sz="1400" dirty="0">
                <a:solidFill>
                  <a:schemeClr val="bg1"/>
                </a:solidFill>
              </a:rPr>
              <a:t>, 1150-1156 (2007).</a:t>
            </a:r>
            <a:endParaRPr lang="ja-JP" altLang="ja-JP" sz="1400">
              <a:solidFill>
                <a:schemeClr val="bg1"/>
              </a:solidFill>
            </a:endParaRPr>
          </a:p>
          <a:p>
            <a:pPr lvl="0" hangingPunct="0"/>
            <a:r>
              <a:rPr lang="en-US" altLang="ja-JP" sz="1400" dirty="0">
                <a:solidFill>
                  <a:schemeClr val="bg1"/>
                </a:solidFill>
              </a:rPr>
              <a:t>2. </a:t>
            </a:r>
            <a:r>
              <a:rPr lang="en-US" altLang="ja-JP" sz="1400" dirty="0" err="1">
                <a:solidFill>
                  <a:schemeClr val="bg1"/>
                </a:solidFill>
              </a:rPr>
              <a:t>Mikhalevich</a:t>
            </a:r>
            <a:r>
              <a:rPr lang="en-US" altLang="ja-JP" sz="1400" dirty="0">
                <a:solidFill>
                  <a:schemeClr val="bg1"/>
                </a:solidFill>
              </a:rPr>
              <a:t> V. and </a:t>
            </a:r>
            <a:r>
              <a:rPr lang="en-US" altLang="ja-JP" sz="1400" dirty="0" err="1">
                <a:solidFill>
                  <a:schemeClr val="bg1"/>
                </a:solidFill>
              </a:rPr>
              <a:t>Solntsev</a:t>
            </a:r>
            <a:r>
              <a:rPr lang="en-US" altLang="ja-JP" sz="1400" dirty="0">
                <a:solidFill>
                  <a:schemeClr val="bg1"/>
                </a:solidFill>
              </a:rPr>
              <a:t> M., “Laser Methods for Measuring the Ocean Surface-Wave Spectrum”, </a:t>
            </a:r>
          </a:p>
          <a:p>
            <a:pPr lvl="0" hangingPunct="0"/>
            <a:r>
              <a:rPr lang="en-US" altLang="ja-JP" sz="1400" dirty="0">
                <a:solidFill>
                  <a:schemeClr val="bg1"/>
                </a:solidFill>
              </a:rPr>
              <a:t>    </a:t>
            </a:r>
            <a:r>
              <a:rPr lang="en-US" altLang="ja-JP" sz="1400" dirty="0" err="1">
                <a:solidFill>
                  <a:schemeClr val="bg1"/>
                </a:solidFill>
              </a:rPr>
              <a:t>EARSeL</a:t>
            </a:r>
            <a:r>
              <a:rPr lang="en-US" altLang="ja-JP" sz="1400" dirty="0">
                <a:solidFill>
                  <a:schemeClr val="bg1"/>
                </a:solidFill>
              </a:rPr>
              <a:t> Advances in remote sensing, l.1, 33-35 (1992).</a:t>
            </a:r>
            <a:endParaRPr lang="ja-JP" altLang="ja-JP" sz="1400">
              <a:solidFill>
                <a:schemeClr val="bg1"/>
              </a:solidFill>
            </a:endParaRPr>
          </a:p>
          <a:p>
            <a:pPr lvl="0" hangingPunct="0"/>
            <a:r>
              <a:rPr lang="en-US" altLang="ja-JP" sz="1400" dirty="0">
                <a:solidFill>
                  <a:schemeClr val="bg1"/>
                </a:solidFill>
              </a:rPr>
              <a:t>3. </a:t>
            </a:r>
            <a:r>
              <a:rPr lang="en-US" altLang="ja-JP" sz="1400" dirty="0" err="1">
                <a:solidFill>
                  <a:schemeClr val="bg1"/>
                </a:solidFill>
              </a:rPr>
              <a:t>Reineman</a:t>
            </a:r>
            <a:r>
              <a:rPr lang="en-US" altLang="ja-JP" sz="1400" dirty="0">
                <a:solidFill>
                  <a:schemeClr val="bg1"/>
                </a:solidFill>
              </a:rPr>
              <a:t> B. D., </a:t>
            </a:r>
            <a:r>
              <a:rPr lang="en-US" altLang="ja-JP" sz="1400" dirty="0" err="1">
                <a:solidFill>
                  <a:schemeClr val="bg1"/>
                </a:solidFill>
              </a:rPr>
              <a:t>Lenain</a:t>
            </a:r>
            <a:r>
              <a:rPr lang="en-US" altLang="ja-JP" sz="1400" dirty="0">
                <a:solidFill>
                  <a:schemeClr val="bg1"/>
                </a:solidFill>
              </a:rPr>
              <a:t> L., Castel D., and Melville W. K., “A Portable Airborne Scanning Lidar System </a:t>
            </a:r>
          </a:p>
          <a:p>
            <a:pPr lvl="0" hangingPunct="0"/>
            <a:r>
              <a:rPr lang="en-US" altLang="ja-JP" sz="1400" dirty="0">
                <a:solidFill>
                  <a:schemeClr val="bg1"/>
                </a:solidFill>
              </a:rPr>
              <a:t>    for Ocean and Coastal Applications”, American Meteorological Society, </a:t>
            </a:r>
            <a:r>
              <a:rPr lang="en-US" altLang="ja-JP" sz="1400" b="1" dirty="0">
                <a:solidFill>
                  <a:schemeClr val="bg1"/>
                </a:solidFill>
              </a:rPr>
              <a:t>26</a:t>
            </a:r>
            <a:r>
              <a:rPr lang="en-US" altLang="ja-JP" sz="1400" dirty="0">
                <a:solidFill>
                  <a:schemeClr val="bg1"/>
                </a:solidFill>
              </a:rPr>
              <a:t>, 2626-2641 (2009).</a:t>
            </a:r>
            <a:endParaRPr lang="ja-JP" altLang="ja-JP" sz="1400">
              <a:solidFill>
                <a:schemeClr val="bg1"/>
              </a:solidFill>
            </a:endParaRPr>
          </a:p>
          <a:p>
            <a:pPr lvl="0" hangingPunct="0"/>
            <a:r>
              <a:rPr lang="en-US" altLang="ja-JP" sz="1400" dirty="0">
                <a:solidFill>
                  <a:schemeClr val="bg1"/>
                </a:solidFill>
              </a:rPr>
              <a:t>4. </a:t>
            </a:r>
            <a:r>
              <a:rPr lang="en-US" altLang="ja-JP" sz="1400" dirty="0" err="1">
                <a:solidFill>
                  <a:schemeClr val="bg1"/>
                </a:solidFill>
              </a:rPr>
              <a:t>Shiina</a:t>
            </a:r>
            <a:r>
              <a:rPr lang="en-US" altLang="ja-JP" sz="1400" dirty="0">
                <a:solidFill>
                  <a:schemeClr val="bg1"/>
                </a:solidFill>
              </a:rPr>
              <a:t> T., “LED mini-lidar”, 26</a:t>
            </a:r>
            <a:r>
              <a:rPr lang="en-US" altLang="ja-JP" sz="1400" baseline="30000" dirty="0">
                <a:solidFill>
                  <a:schemeClr val="bg1"/>
                </a:solidFill>
              </a:rPr>
              <a:t>th</a:t>
            </a:r>
            <a:r>
              <a:rPr lang="en-US" altLang="ja-JP" sz="1400" dirty="0">
                <a:solidFill>
                  <a:schemeClr val="bg1"/>
                </a:solidFill>
              </a:rPr>
              <a:t> ILRC proceeding S1P-17, (2012).</a:t>
            </a:r>
            <a:endParaRPr lang="ja-JP" altLang="ja-JP" sz="1400">
              <a:solidFill>
                <a:schemeClr val="bg1"/>
              </a:solidFill>
            </a:endParaRPr>
          </a:p>
          <a:p>
            <a:pPr lvl="0" hangingPunct="0"/>
            <a:r>
              <a:rPr lang="en-US" altLang="ja-JP" sz="1400" dirty="0">
                <a:solidFill>
                  <a:schemeClr val="bg1"/>
                </a:solidFill>
              </a:rPr>
              <a:t>5. Mori Y., Shimada S., </a:t>
            </a:r>
            <a:r>
              <a:rPr lang="en-US" altLang="ja-JP" sz="1400" dirty="0" err="1">
                <a:solidFill>
                  <a:schemeClr val="bg1"/>
                </a:solidFill>
              </a:rPr>
              <a:t>Shiina</a:t>
            </a:r>
            <a:r>
              <a:rPr lang="en-US" altLang="ja-JP" sz="1400" dirty="0">
                <a:solidFill>
                  <a:schemeClr val="bg1"/>
                </a:solidFill>
              </a:rPr>
              <a:t> T., </a:t>
            </a:r>
            <a:r>
              <a:rPr lang="en-US" altLang="ja-JP" sz="1400" dirty="0" err="1">
                <a:solidFill>
                  <a:schemeClr val="bg1"/>
                </a:solidFill>
              </a:rPr>
              <a:t>Baji</a:t>
            </a:r>
            <a:r>
              <a:rPr lang="en-US" altLang="ja-JP" sz="1400" dirty="0">
                <a:solidFill>
                  <a:schemeClr val="bg1"/>
                </a:solidFill>
              </a:rPr>
              <a:t> H., and Takemoto S., “Dynamic analysis of sea wave data measured </a:t>
            </a:r>
          </a:p>
          <a:p>
            <a:pPr lvl="0" hangingPunct="0"/>
            <a:r>
              <a:rPr lang="en-US" altLang="ja-JP" sz="1400" dirty="0">
                <a:solidFill>
                  <a:schemeClr val="bg1"/>
                </a:solidFill>
              </a:rPr>
              <a:t>    by LED lidar”,  SPIE proceeding 10006, 100060G (2016).</a:t>
            </a:r>
            <a:endParaRPr lang="ja-JP" altLang="ja-JP" sz="1400">
              <a:solidFill>
                <a:schemeClr val="bg1"/>
              </a:solidFill>
            </a:endParaRPr>
          </a:p>
          <a:p>
            <a:pPr lvl="0" hangingPunct="0"/>
            <a:r>
              <a:rPr lang="en-US" altLang="ja-JP" sz="1400" dirty="0">
                <a:solidFill>
                  <a:schemeClr val="bg1"/>
                </a:solidFill>
              </a:rPr>
              <a:t>6. </a:t>
            </a:r>
            <a:r>
              <a:rPr lang="en-US" altLang="ja-JP" sz="1400" dirty="0" err="1">
                <a:solidFill>
                  <a:schemeClr val="bg1"/>
                </a:solidFill>
              </a:rPr>
              <a:t>Shiina</a:t>
            </a:r>
            <a:r>
              <a:rPr lang="en-US" altLang="ja-JP" sz="1400" dirty="0">
                <a:solidFill>
                  <a:schemeClr val="bg1"/>
                </a:solidFill>
              </a:rPr>
              <a:t> T. and Mori Y., “Shallow angle measurement of sea wave dynamics by LED mini-lidar”, 28</a:t>
            </a:r>
            <a:r>
              <a:rPr lang="en-US" altLang="ja-JP" sz="1400" baseline="30000" dirty="0">
                <a:solidFill>
                  <a:schemeClr val="bg1"/>
                </a:solidFill>
              </a:rPr>
              <a:t>th</a:t>
            </a:r>
            <a:r>
              <a:rPr lang="en-US" altLang="ja-JP" sz="1400" dirty="0">
                <a:solidFill>
                  <a:schemeClr val="bg1"/>
                </a:solidFill>
              </a:rPr>
              <a:t> ILRC </a:t>
            </a:r>
          </a:p>
          <a:p>
            <a:pPr lvl="0" hangingPunct="0"/>
            <a:r>
              <a:rPr lang="en-US" altLang="ja-JP" sz="1400" dirty="0">
                <a:solidFill>
                  <a:schemeClr val="bg1"/>
                </a:solidFill>
              </a:rPr>
              <a:t>    proceedings 011_193, (2017)</a:t>
            </a:r>
            <a:endParaRPr lang="ja-JP" altLang="ja-JP" sz="1400">
              <a:solidFill>
                <a:schemeClr val="bg1"/>
              </a:solidFill>
            </a:endParaRPr>
          </a:p>
          <a:p>
            <a:endParaRPr kumimoji="1" lang="ja-JP" altLang="en-US" sz="1400">
              <a:solidFill>
                <a:schemeClr val="bg1"/>
              </a:solidFill>
            </a:endParaRPr>
          </a:p>
        </p:txBody>
      </p:sp>
    </p:spTree>
    <p:extLst>
      <p:ext uri="{BB962C8B-B14F-4D97-AF65-F5344CB8AC3E}">
        <p14:creationId xmlns:p14="http://schemas.microsoft.com/office/powerpoint/2010/main" val="1833212179"/>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93</TotalTime>
  <Words>652</Words>
  <Application>Microsoft Macintosh PowerPoint</Application>
  <PresentationFormat>ワイド画面</PresentationFormat>
  <Paragraphs>90</Paragraphs>
  <Slides>6</Slides>
  <Notes>0</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6</vt:i4>
      </vt:variant>
    </vt:vector>
  </HeadingPairs>
  <TitlesOfParts>
    <vt:vector size="13" baseType="lpstr">
      <vt:lpstr>ヒラギノ丸ゴ Pro W4</vt:lpstr>
      <vt:lpstr>游ゴシック</vt:lpstr>
      <vt:lpstr>游ゴシック Light</vt:lpstr>
      <vt:lpstr>Arial</vt:lpstr>
      <vt:lpstr>Century</vt:lpstr>
      <vt:lpstr>Helvetica</vt:lpstr>
      <vt:lpstr>Office テーマ</vt:lpstr>
      <vt:lpstr>PowerPoint プレゼンテーション</vt:lpstr>
      <vt:lpstr>Backgrounds and Purpose</vt:lpstr>
      <vt:lpstr>Led mini-lidar and Observation Sites</vt:lpstr>
      <vt:lpstr>Sea Wave Observations</vt:lpstr>
      <vt:lpstr>Sea Wave Observations</vt:lpstr>
      <vt:lpstr>Summary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椎名 達雄</dc:creator>
  <cp:lastModifiedBy>椎名 達雄</cp:lastModifiedBy>
  <cp:revision>5</cp:revision>
  <dcterms:created xsi:type="dcterms:W3CDTF">2022-06-10T13:04:13Z</dcterms:created>
  <dcterms:modified xsi:type="dcterms:W3CDTF">2022-06-10T14:37:47Z</dcterms:modified>
</cp:coreProperties>
</file>