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60" r:id="rId2"/>
    <p:sldId id="256" r:id="rId3"/>
    <p:sldId id="1851" r:id="rId4"/>
    <p:sldId id="1850" r:id="rId5"/>
    <p:sldId id="1846" r:id="rId6"/>
    <p:sldId id="1844"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405"/>
  </p:normalViewPr>
  <p:slideViewPr>
    <p:cSldViewPr snapToGrid="0" snapToObjects="1">
      <p:cViewPr varScale="1">
        <p:scale>
          <a:sx n="90" d="100"/>
          <a:sy n="90" d="100"/>
        </p:scale>
        <p:origin x="1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E5A5AE-4FE9-254D-A496-18A6BEFCF6D9}" type="datetimeFigureOut">
              <a:rPr lang="en-US" smtClean="0"/>
              <a:t>6/9/2022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42FD6C-0C80-8548-B75A-E1D3DE4C0BB8}" type="slidenum">
              <a:rPr lang="en-US" smtClean="0"/>
              <a:t>‹#›</a:t>
            </a:fld>
            <a:endParaRPr lang="en-US"/>
          </a:p>
        </p:txBody>
      </p:sp>
    </p:spTree>
    <p:extLst>
      <p:ext uri="{BB962C8B-B14F-4D97-AF65-F5344CB8AC3E}">
        <p14:creationId xmlns:p14="http://schemas.microsoft.com/office/powerpoint/2010/main" val="847227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8718-03F1-CCE7-911D-DD144CC10A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FD336-6376-92EC-E3B4-1D72395C8F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199C4D-702A-CFF4-7968-C6D0F69661CC}"/>
              </a:ext>
            </a:extLst>
          </p:cNvPr>
          <p:cNvSpPr>
            <a:spLocks noGrp="1"/>
          </p:cNvSpPr>
          <p:nvPr>
            <p:ph type="dt" sz="half" idx="10"/>
          </p:nvPr>
        </p:nvSpPr>
        <p:spPr/>
        <p:txBody>
          <a:bodyPr/>
          <a:lstStyle/>
          <a:p>
            <a:fld id="{C81D8AAC-5BF1-CA4C-90B2-2C437F814169}" type="datetimeFigureOut">
              <a:rPr lang="en-US" smtClean="0"/>
              <a:t>6/9/2022</a:t>
            </a:fld>
            <a:endParaRPr lang="en-US"/>
          </a:p>
        </p:txBody>
      </p:sp>
      <p:sp>
        <p:nvSpPr>
          <p:cNvPr id="5" name="Footer Placeholder 4">
            <a:extLst>
              <a:ext uri="{FF2B5EF4-FFF2-40B4-BE49-F238E27FC236}">
                <a16:creationId xmlns:a16="http://schemas.microsoft.com/office/drawing/2014/main" id="{27651C9C-4F62-5D57-46A2-2A10E4AD7C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77340-466E-BCD8-C203-C3A497E27B61}"/>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2229534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6CD11-CF33-EC35-8347-461EB1AE3A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944F12-7856-6C5F-9C90-B5F2AB659C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89BF0A-DD8C-81DD-1B81-3DD45B2FF246}"/>
              </a:ext>
            </a:extLst>
          </p:cNvPr>
          <p:cNvSpPr>
            <a:spLocks noGrp="1"/>
          </p:cNvSpPr>
          <p:nvPr>
            <p:ph type="dt" sz="half" idx="10"/>
          </p:nvPr>
        </p:nvSpPr>
        <p:spPr/>
        <p:txBody>
          <a:bodyPr/>
          <a:lstStyle/>
          <a:p>
            <a:fld id="{C81D8AAC-5BF1-CA4C-90B2-2C437F814169}" type="datetimeFigureOut">
              <a:rPr lang="en-US" smtClean="0"/>
              <a:t>6/9/2022</a:t>
            </a:fld>
            <a:endParaRPr lang="en-US"/>
          </a:p>
        </p:txBody>
      </p:sp>
      <p:sp>
        <p:nvSpPr>
          <p:cNvPr id="5" name="Footer Placeholder 4">
            <a:extLst>
              <a:ext uri="{FF2B5EF4-FFF2-40B4-BE49-F238E27FC236}">
                <a16:creationId xmlns:a16="http://schemas.microsoft.com/office/drawing/2014/main" id="{FC3977F1-7894-BAD2-CE06-186214CC7D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73ED0-24E8-16D6-C905-6C0551C10DDF}"/>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785791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F07B1-8E11-EBBE-ECBA-35218B44EC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F15464-025E-324C-EAD0-F7F2AB41FC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297FB0-29C5-EA70-20C8-FAB674D58203}"/>
              </a:ext>
            </a:extLst>
          </p:cNvPr>
          <p:cNvSpPr>
            <a:spLocks noGrp="1"/>
          </p:cNvSpPr>
          <p:nvPr>
            <p:ph type="dt" sz="half" idx="10"/>
          </p:nvPr>
        </p:nvSpPr>
        <p:spPr/>
        <p:txBody>
          <a:bodyPr/>
          <a:lstStyle/>
          <a:p>
            <a:fld id="{C81D8AAC-5BF1-CA4C-90B2-2C437F814169}" type="datetimeFigureOut">
              <a:rPr lang="en-US" smtClean="0"/>
              <a:t>6/9/2022</a:t>
            </a:fld>
            <a:endParaRPr lang="en-US"/>
          </a:p>
        </p:txBody>
      </p:sp>
      <p:sp>
        <p:nvSpPr>
          <p:cNvPr id="5" name="Footer Placeholder 4">
            <a:extLst>
              <a:ext uri="{FF2B5EF4-FFF2-40B4-BE49-F238E27FC236}">
                <a16:creationId xmlns:a16="http://schemas.microsoft.com/office/drawing/2014/main" id="{794967B8-AC94-EBDA-AF8B-E337A4EF83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1ECCD-306A-4A5E-EC93-64C49690A83E}"/>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3239940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8F303-5E9F-D592-D181-3641AF02E8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748EF-8229-054E-048B-529D61D756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D04325-62E3-897D-3AA3-6E930602F7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9E3A0A-43B2-FC58-5569-2FD73FD7F84A}"/>
              </a:ext>
            </a:extLst>
          </p:cNvPr>
          <p:cNvSpPr>
            <a:spLocks noGrp="1"/>
          </p:cNvSpPr>
          <p:nvPr>
            <p:ph type="dt" sz="half" idx="10"/>
          </p:nvPr>
        </p:nvSpPr>
        <p:spPr/>
        <p:txBody>
          <a:bodyPr/>
          <a:lstStyle/>
          <a:p>
            <a:fld id="{C81D8AAC-5BF1-CA4C-90B2-2C437F814169}" type="datetimeFigureOut">
              <a:rPr lang="en-US" smtClean="0"/>
              <a:t>6/9/2022</a:t>
            </a:fld>
            <a:endParaRPr lang="en-US"/>
          </a:p>
        </p:txBody>
      </p:sp>
      <p:sp>
        <p:nvSpPr>
          <p:cNvPr id="6" name="Footer Placeholder 5">
            <a:extLst>
              <a:ext uri="{FF2B5EF4-FFF2-40B4-BE49-F238E27FC236}">
                <a16:creationId xmlns:a16="http://schemas.microsoft.com/office/drawing/2014/main" id="{6B8F9701-8841-F8BF-334A-3DF9E0AB44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A9A2B3-D4AF-9032-6C74-BE7883F5C56C}"/>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476119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5EED-7531-3A90-1621-3F66BC40E3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5233B4-3BE5-0201-5A9E-4F7E1CCCFF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EE5998-FC68-4F84-A4BA-7FD8E64B49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71345F-EC0D-EABE-822F-A591A76853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827DC0-E36C-1634-F99F-A778244F51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1B54B3-072C-478A-A063-E3C2DA3FDC3F}"/>
              </a:ext>
            </a:extLst>
          </p:cNvPr>
          <p:cNvSpPr>
            <a:spLocks noGrp="1"/>
          </p:cNvSpPr>
          <p:nvPr>
            <p:ph type="dt" sz="half" idx="10"/>
          </p:nvPr>
        </p:nvSpPr>
        <p:spPr/>
        <p:txBody>
          <a:bodyPr/>
          <a:lstStyle/>
          <a:p>
            <a:fld id="{C81D8AAC-5BF1-CA4C-90B2-2C437F814169}" type="datetimeFigureOut">
              <a:rPr lang="en-US" smtClean="0"/>
              <a:t>6/9/2022</a:t>
            </a:fld>
            <a:endParaRPr lang="en-US"/>
          </a:p>
        </p:txBody>
      </p:sp>
      <p:sp>
        <p:nvSpPr>
          <p:cNvPr id="8" name="Footer Placeholder 7">
            <a:extLst>
              <a:ext uri="{FF2B5EF4-FFF2-40B4-BE49-F238E27FC236}">
                <a16:creationId xmlns:a16="http://schemas.microsoft.com/office/drawing/2014/main" id="{91EB4B68-32BA-3224-9DCB-37CB37AEBD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3D7E95-E2CF-E7EE-A96D-7A56575A5D4E}"/>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663314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6ABE5-A20F-10CF-0783-A2B9227F89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998532-E852-D292-613B-18A8D5014E26}"/>
              </a:ext>
            </a:extLst>
          </p:cNvPr>
          <p:cNvSpPr>
            <a:spLocks noGrp="1"/>
          </p:cNvSpPr>
          <p:nvPr>
            <p:ph type="dt" sz="half" idx="10"/>
          </p:nvPr>
        </p:nvSpPr>
        <p:spPr/>
        <p:txBody>
          <a:bodyPr/>
          <a:lstStyle/>
          <a:p>
            <a:fld id="{C81D8AAC-5BF1-CA4C-90B2-2C437F814169}" type="datetimeFigureOut">
              <a:rPr lang="en-US" smtClean="0"/>
              <a:t>6/9/2022</a:t>
            </a:fld>
            <a:endParaRPr lang="en-US"/>
          </a:p>
        </p:txBody>
      </p:sp>
      <p:sp>
        <p:nvSpPr>
          <p:cNvPr id="4" name="Footer Placeholder 3">
            <a:extLst>
              <a:ext uri="{FF2B5EF4-FFF2-40B4-BE49-F238E27FC236}">
                <a16:creationId xmlns:a16="http://schemas.microsoft.com/office/drawing/2014/main" id="{F6B45292-3E44-4391-BDE1-55B6F68CBC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70DBF3-8DCE-57C6-A860-948E55D25872}"/>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45188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D788DE-643E-85C8-D6AE-BDA8D25913E1}"/>
              </a:ext>
            </a:extLst>
          </p:cNvPr>
          <p:cNvSpPr>
            <a:spLocks noGrp="1"/>
          </p:cNvSpPr>
          <p:nvPr>
            <p:ph type="dt" sz="half" idx="10"/>
          </p:nvPr>
        </p:nvSpPr>
        <p:spPr/>
        <p:txBody>
          <a:bodyPr/>
          <a:lstStyle/>
          <a:p>
            <a:fld id="{C81D8AAC-5BF1-CA4C-90B2-2C437F814169}" type="datetimeFigureOut">
              <a:rPr lang="en-US" smtClean="0"/>
              <a:t>6/9/2022</a:t>
            </a:fld>
            <a:endParaRPr lang="en-US"/>
          </a:p>
        </p:txBody>
      </p:sp>
      <p:sp>
        <p:nvSpPr>
          <p:cNvPr id="3" name="Footer Placeholder 2">
            <a:extLst>
              <a:ext uri="{FF2B5EF4-FFF2-40B4-BE49-F238E27FC236}">
                <a16:creationId xmlns:a16="http://schemas.microsoft.com/office/drawing/2014/main" id="{34CAA1AF-531D-A0C5-8977-C0CB5BEF5D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1DC4DD-B097-6471-90B2-7CF61ABE54EB}"/>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448108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6E33-B2C7-7661-38FA-1D5EF0F227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CA0FB0-95C8-0B7D-E627-438E01C303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1A68AB-5980-CCE5-8D28-7EDAC22E63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9AC476-1597-DFA6-76D3-28D41E9C783C}"/>
              </a:ext>
            </a:extLst>
          </p:cNvPr>
          <p:cNvSpPr>
            <a:spLocks noGrp="1"/>
          </p:cNvSpPr>
          <p:nvPr>
            <p:ph type="dt" sz="half" idx="10"/>
          </p:nvPr>
        </p:nvSpPr>
        <p:spPr/>
        <p:txBody>
          <a:bodyPr/>
          <a:lstStyle/>
          <a:p>
            <a:fld id="{C81D8AAC-5BF1-CA4C-90B2-2C437F814169}" type="datetimeFigureOut">
              <a:rPr lang="en-US" smtClean="0"/>
              <a:t>6/9/2022</a:t>
            </a:fld>
            <a:endParaRPr lang="en-US"/>
          </a:p>
        </p:txBody>
      </p:sp>
      <p:sp>
        <p:nvSpPr>
          <p:cNvPr id="6" name="Footer Placeholder 5">
            <a:extLst>
              <a:ext uri="{FF2B5EF4-FFF2-40B4-BE49-F238E27FC236}">
                <a16:creationId xmlns:a16="http://schemas.microsoft.com/office/drawing/2014/main" id="{A0B4A9B5-AA1A-9D9F-F85D-E122A8F04D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C3070E-BF6D-8902-5B7B-D187D32A8102}"/>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3288256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9B794-0994-356E-0721-F5231A261E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DC454F-1EA9-B7DD-3C20-2CE903171C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633CCD-1A07-6591-0FC1-238BB8A938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3DB695-7B13-6A32-70BF-BE0506F96B60}"/>
              </a:ext>
            </a:extLst>
          </p:cNvPr>
          <p:cNvSpPr>
            <a:spLocks noGrp="1"/>
          </p:cNvSpPr>
          <p:nvPr>
            <p:ph type="dt" sz="half" idx="10"/>
          </p:nvPr>
        </p:nvSpPr>
        <p:spPr/>
        <p:txBody>
          <a:bodyPr/>
          <a:lstStyle/>
          <a:p>
            <a:fld id="{C81D8AAC-5BF1-CA4C-90B2-2C437F814169}" type="datetimeFigureOut">
              <a:rPr lang="en-US" smtClean="0"/>
              <a:t>6/9/2022</a:t>
            </a:fld>
            <a:endParaRPr lang="en-US"/>
          </a:p>
        </p:txBody>
      </p:sp>
      <p:sp>
        <p:nvSpPr>
          <p:cNvPr id="6" name="Footer Placeholder 5">
            <a:extLst>
              <a:ext uri="{FF2B5EF4-FFF2-40B4-BE49-F238E27FC236}">
                <a16:creationId xmlns:a16="http://schemas.microsoft.com/office/drawing/2014/main" id="{1DE49119-7CC8-F2A9-5B9E-915716F7BE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DCA7DB-E18F-CDA2-121A-F0AC5C399C5D}"/>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2535295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E50DE-3AC1-69EC-8119-98FE30F404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26B894-2561-8BD1-D018-08214D8942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CE3D87-0F71-CBE7-3521-D067AB6EE262}"/>
              </a:ext>
            </a:extLst>
          </p:cNvPr>
          <p:cNvSpPr>
            <a:spLocks noGrp="1"/>
          </p:cNvSpPr>
          <p:nvPr>
            <p:ph type="dt" sz="half" idx="10"/>
          </p:nvPr>
        </p:nvSpPr>
        <p:spPr/>
        <p:txBody>
          <a:bodyPr/>
          <a:lstStyle/>
          <a:p>
            <a:fld id="{C81D8AAC-5BF1-CA4C-90B2-2C437F814169}" type="datetimeFigureOut">
              <a:rPr lang="en-US" smtClean="0"/>
              <a:t>6/9/2022</a:t>
            </a:fld>
            <a:endParaRPr lang="en-US"/>
          </a:p>
        </p:txBody>
      </p:sp>
      <p:sp>
        <p:nvSpPr>
          <p:cNvPr id="5" name="Footer Placeholder 4">
            <a:extLst>
              <a:ext uri="{FF2B5EF4-FFF2-40B4-BE49-F238E27FC236}">
                <a16:creationId xmlns:a16="http://schemas.microsoft.com/office/drawing/2014/main" id="{A1338ECA-9174-6051-3561-D915D2EC7B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08EC26-387A-7AB7-9F8D-959336D51F32}"/>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3722356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C973A1-E669-2275-60DB-467B597520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F33D2F-1C6E-69CE-E850-B5839E7B0A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4D2048-3038-AE72-EC43-33057066DDBE}"/>
              </a:ext>
            </a:extLst>
          </p:cNvPr>
          <p:cNvSpPr>
            <a:spLocks noGrp="1"/>
          </p:cNvSpPr>
          <p:nvPr>
            <p:ph type="dt" sz="half" idx="10"/>
          </p:nvPr>
        </p:nvSpPr>
        <p:spPr/>
        <p:txBody>
          <a:bodyPr/>
          <a:lstStyle/>
          <a:p>
            <a:fld id="{C81D8AAC-5BF1-CA4C-90B2-2C437F814169}" type="datetimeFigureOut">
              <a:rPr lang="en-US" smtClean="0"/>
              <a:t>6/9/2022</a:t>
            </a:fld>
            <a:endParaRPr lang="en-US"/>
          </a:p>
        </p:txBody>
      </p:sp>
      <p:sp>
        <p:nvSpPr>
          <p:cNvPr id="5" name="Footer Placeholder 4">
            <a:extLst>
              <a:ext uri="{FF2B5EF4-FFF2-40B4-BE49-F238E27FC236}">
                <a16:creationId xmlns:a16="http://schemas.microsoft.com/office/drawing/2014/main" id="{8B2A832B-AAE6-1833-A46B-743066BC7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E38B5-4A9D-6517-BA18-A6E8678D664A}"/>
              </a:ext>
            </a:extLst>
          </p:cNvPr>
          <p:cNvSpPr>
            <a:spLocks noGrp="1"/>
          </p:cNvSpPr>
          <p:nvPr>
            <p:ph type="sldNum" sz="quarter" idx="12"/>
          </p:nvPr>
        </p:nvSpPr>
        <p:spPr/>
        <p:txBody>
          <a:bodyPr/>
          <a:lstStyle/>
          <a:p>
            <a:fld id="{D4E5E8A1-5290-C84F-A9F0-AA547EF1DD01}" type="slidenum">
              <a:rPr lang="en-US" smtClean="0"/>
              <a:t>‹#›</a:t>
            </a:fld>
            <a:endParaRPr lang="en-US"/>
          </a:p>
        </p:txBody>
      </p:sp>
    </p:spTree>
    <p:extLst>
      <p:ext uri="{BB962C8B-B14F-4D97-AF65-F5344CB8AC3E}">
        <p14:creationId xmlns:p14="http://schemas.microsoft.com/office/powerpoint/2010/main" val="1379952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44FD6-AAA6-E2CD-98D1-FD2F1A4EFF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D4ADA5-3249-A293-8FBE-7437EBFA5F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91FDE3-4D82-890B-F64B-5B1FCCCC6C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1D8AAC-5BF1-CA4C-90B2-2C437F814169}" type="datetimeFigureOut">
              <a:rPr lang="en-US" smtClean="0"/>
              <a:t>6/9/2022</a:t>
            </a:fld>
            <a:endParaRPr lang="en-US"/>
          </a:p>
        </p:txBody>
      </p:sp>
      <p:sp>
        <p:nvSpPr>
          <p:cNvPr id="5" name="Footer Placeholder 4">
            <a:extLst>
              <a:ext uri="{FF2B5EF4-FFF2-40B4-BE49-F238E27FC236}">
                <a16:creationId xmlns:a16="http://schemas.microsoft.com/office/drawing/2014/main" id="{4C92ED3D-32DA-D6B3-9434-8411937A53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E30C4F-8FF5-A732-4754-D169AD4516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E5E8A1-5290-C84F-A9F0-AA547EF1DD01}" type="slidenum">
              <a:rPr lang="en-US" smtClean="0"/>
              <a:t>‹#›</a:t>
            </a:fld>
            <a:endParaRPr lang="en-US"/>
          </a:p>
        </p:txBody>
      </p:sp>
    </p:spTree>
    <p:extLst>
      <p:ext uri="{BB962C8B-B14F-4D97-AF65-F5344CB8AC3E}">
        <p14:creationId xmlns:p14="http://schemas.microsoft.com/office/powerpoint/2010/main" val="930334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7.emf"/><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14.jpg"/><Relationship Id="rId5" Type="http://schemas.openxmlformats.org/officeDocument/2006/relationships/image" Target="../media/image11.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1000">
              <a:schemeClr val="accent6">
                <a:lumMod val="5000"/>
                <a:lumOff val="95000"/>
              </a:schemeClr>
            </a:gs>
            <a:gs pos="60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직사각형 8">
            <a:extLst>
              <a:ext uri="{FF2B5EF4-FFF2-40B4-BE49-F238E27FC236}">
                <a16:creationId xmlns:a16="http://schemas.microsoft.com/office/drawing/2014/main" id="{83C65C66-F630-4647-8436-EDD6729D1FEE}"/>
              </a:ext>
            </a:extLst>
          </p:cNvPr>
          <p:cNvSpPr/>
          <p:nvPr/>
        </p:nvSpPr>
        <p:spPr>
          <a:xfrm>
            <a:off x="990484" y="2771802"/>
            <a:ext cx="10211029" cy="2842012"/>
          </a:xfrm>
          <a:prstGeom prst="rect">
            <a:avLst/>
          </a:prstGeom>
        </p:spPr>
        <p:txBody>
          <a:bodyPr wrap="square" lIns="0" tIns="0" rIns="0" bIns="144000" anchor="ctr" anchorCtr="0">
            <a:noAutofit/>
          </a:bodyPr>
          <a:lstStyle/>
          <a:p>
            <a:pPr algn="ctr">
              <a:spcAft>
                <a:spcPts val="600"/>
              </a:spcAft>
            </a:pPr>
            <a:r>
              <a:rPr lang="en-US" altLang="zh-CN" sz="1600" dirty="0" err="1">
                <a:latin typeface="Helvetica" pitchFamily="2" charset="0"/>
                <a:cs typeface="Arial" panose="020B0604020202020204" pitchFamily="34" charset="0"/>
              </a:rPr>
              <a:t>Qichao</a:t>
            </a:r>
            <a:r>
              <a:rPr lang="en-US" altLang="zh-CN" sz="1600" dirty="0">
                <a:latin typeface="Helvetica" pitchFamily="2" charset="0"/>
                <a:cs typeface="Arial" panose="020B0604020202020204" pitchFamily="34" charset="0"/>
              </a:rPr>
              <a:t> Wang </a:t>
            </a:r>
            <a:r>
              <a:rPr lang="en-US" altLang="zh-CN" sz="1600" baseline="30000" dirty="0">
                <a:latin typeface="Helvetica" pitchFamily="2" charset="0"/>
                <a:cs typeface="Arial" panose="020B0604020202020204" pitchFamily="34" charset="0"/>
              </a:rPr>
              <a:t>1,4</a:t>
            </a:r>
            <a:r>
              <a:rPr lang="en-US" altLang="zh-CN" sz="1600" dirty="0">
                <a:latin typeface="Helvetica" pitchFamily="2" charset="0"/>
                <a:cs typeface="Arial" panose="020B0604020202020204" pitchFamily="34" charset="0"/>
              </a:rPr>
              <a:t>, Songhua Wu </a:t>
            </a:r>
            <a:r>
              <a:rPr lang="en-US" altLang="zh-CN" sz="1600" baseline="30000" dirty="0">
                <a:latin typeface="Helvetica" pitchFamily="2" charset="0"/>
                <a:cs typeface="Arial" panose="020B0604020202020204" pitchFamily="34" charset="0"/>
              </a:rPr>
              <a:t>1,2,3, *</a:t>
            </a:r>
            <a:r>
              <a:rPr lang="en-US" altLang="zh-CN" sz="1600" dirty="0">
                <a:latin typeface="Helvetica" pitchFamily="2" charset="0"/>
                <a:cs typeface="Arial" panose="020B0604020202020204" pitchFamily="34" charset="0"/>
              </a:rPr>
              <a:t>, Pei Chen </a:t>
            </a:r>
            <a:r>
              <a:rPr lang="en-US" altLang="zh-CN" sz="1600" baseline="30000" dirty="0">
                <a:latin typeface="Helvetica" pitchFamily="2" charset="0"/>
                <a:cs typeface="Arial" panose="020B0604020202020204" pitchFamily="34" charset="0"/>
              </a:rPr>
              <a:t>1</a:t>
            </a:r>
            <a:r>
              <a:rPr lang="en-US" altLang="zh-CN" sz="1600" dirty="0">
                <a:latin typeface="Helvetica" pitchFamily="2" charset="0"/>
                <a:cs typeface="Arial" panose="020B0604020202020204" pitchFamily="34" charset="0"/>
              </a:rPr>
              <a:t>, Kailin Zhang </a:t>
            </a:r>
            <a:r>
              <a:rPr lang="en-US" altLang="zh-CN" sz="1600" baseline="30000" dirty="0">
                <a:latin typeface="Helvetica" pitchFamily="2" charset="0"/>
                <a:cs typeface="Arial" panose="020B0604020202020204" pitchFamily="34" charset="0"/>
              </a:rPr>
              <a:t>1,3</a:t>
            </a:r>
            <a:r>
              <a:rPr lang="en-US" altLang="zh-CN" sz="1600" dirty="0">
                <a:latin typeface="Helvetica" pitchFamily="2" charset="0"/>
                <a:cs typeface="Arial" panose="020B0604020202020204" pitchFamily="34" charset="0"/>
              </a:rPr>
              <a:t>, </a:t>
            </a:r>
            <a:r>
              <a:rPr lang="en-US" altLang="zh-CN" sz="1600" dirty="0" err="1">
                <a:latin typeface="Helvetica" pitchFamily="2" charset="0"/>
                <a:cs typeface="Arial" panose="020B0604020202020204" pitchFamily="34" charset="0"/>
              </a:rPr>
              <a:t>Bingyi</a:t>
            </a:r>
            <a:r>
              <a:rPr lang="en-US" altLang="zh-CN" sz="1600" dirty="0">
                <a:latin typeface="Helvetica" pitchFamily="2" charset="0"/>
                <a:cs typeface="Arial" panose="020B0604020202020204" pitchFamily="34" charset="0"/>
              </a:rPr>
              <a:t> Liu </a:t>
            </a:r>
            <a:r>
              <a:rPr lang="en-US" altLang="zh-CN" sz="1600" baseline="30000" dirty="0">
                <a:latin typeface="Helvetica" pitchFamily="2" charset="0"/>
                <a:cs typeface="Arial" panose="020B0604020202020204" pitchFamily="34" charset="0"/>
              </a:rPr>
              <a:t>1,3</a:t>
            </a:r>
            <a:r>
              <a:rPr lang="en-US" altLang="zh-CN" sz="1600" dirty="0">
                <a:latin typeface="Helvetica" pitchFamily="2" charset="0"/>
                <a:cs typeface="Arial" panose="020B0604020202020204" pitchFamily="34" charset="0"/>
              </a:rPr>
              <a:t>, </a:t>
            </a:r>
            <a:r>
              <a:rPr lang="en-US" altLang="zh-CN" sz="1600" dirty="0" err="1">
                <a:latin typeface="Helvetica" pitchFamily="2" charset="0"/>
                <a:cs typeface="Arial" panose="020B0604020202020204" pitchFamily="34" charset="0"/>
              </a:rPr>
              <a:t>Junwu</a:t>
            </a:r>
            <a:r>
              <a:rPr lang="en-US" altLang="zh-CN" sz="1600" dirty="0">
                <a:latin typeface="Helvetica" pitchFamily="2" charset="0"/>
                <a:cs typeface="Arial" panose="020B0604020202020204" pitchFamily="34" charset="0"/>
              </a:rPr>
              <a:t> Tang </a:t>
            </a:r>
            <a:r>
              <a:rPr lang="en-US" altLang="zh-CN" sz="1600" baseline="30000" dirty="0">
                <a:latin typeface="Helvetica" pitchFamily="2" charset="0"/>
                <a:cs typeface="Arial" panose="020B0604020202020204" pitchFamily="34" charset="0"/>
              </a:rPr>
              <a:t>3</a:t>
            </a:r>
            <a:r>
              <a:rPr lang="en-US" altLang="zh-CN" sz="1600" dirty="0">
                <a:latin typeface="Helvetica" pitchFamily="2" charset="0"/>
                <a:cs typeface="Arial" panose="020B0604020202020204" pitchFamily="34" charset="0"/>
              </a:rPr>
              <a:t>, </a:t>
            </a:r>
          </a:p>
          <a:p>
            <a:pPr algn="ctr">
              <a:spcAft>
                <a:spcPts val="600"/>
              </a:spcAft>
            </a:pPr>
            <a:r>
              <a:rPr lang="en-US" altLang="zh-CN" sz="1600" dirty="0" err="1">
                <a:latin typeface="Helvetica" pitchFamily="2" charset="0"/>
                <a:cs typeface="Arial" panose="020B0604020202020204" pitchFamily="34" charset="0"/>
              </a:rPr>
              <a:t>Xiaoye</a:t>
            </a:r>
            <a:r>
              <a:rPr lang="en-US" altLang="zh-CN" sz="1600" dirty="0">
                <a:latin typeface="Helvetica" pitchFamily="2" charset="0"/>
                <a:cs typeface="Arial" panose="020B0604020202020204" pitchFamily="34" charset="0"/>
              </a:rPr>
              <a:t> Wang </a:t>
            </a:r>
            <a:r>
              <a:rPr lang="en-US" altLang="zh-CN" sz="1600" baseline="30000" dirty="0">
                <a:latin typeface="Helvetica" pitchFamily="2" charset="0"/>
                <a:cs typeface="Arial" panose="020B0604020202020204" pitchFamily="34" charset="0"/>
              </a:rPr>
              <a:t>1</a:t>
            </a:r>
            <a:r>
              <a:rPr lang="en-US" altLang="zh-CN" sz="1600" dirty="0">
                <a:latin typeface="Helvetica" pitchFamily="2" charset="0"/>
                <a:cs typeface="Arial" panose="020B0604020202020204" pitchFamily="34" charset="0"/>
              </a:rPr>
              <a:t>, </a:t>
            </a:r>
            <a:r>
              <a:rPr lang="en-US" altLang="zh-CN" sz="1600" dirty="0" err="1">
                <a:latin typeface="Helvetica" pitchFamily="2" charset="0"/>
                <a:cs typeface="Arial" panose="020B0604020202020204" pitchFamily="34" charset="0"/>
              </a:rPr>
              <a:t>Rongzhong</a:t>
            </a:r>
            <a:r>
              <a:rPr lang="en-US" altLang="zh-CN" sz="1600" dirty="0">
                <a:latin typeface="Helvetica" pitchFamily="2" charset="0"/>
                <a:cs typeface="Arial" panose="020B0604020202020204" pitchFamily="34" charset="0"/>
              </a:rPr>
              <a:t> Li </a:t>
            </a:r>
            <a:r>
              <a:rPr lang="en-US" altLang="zh-CN" sz="1600" baseline="30000" dirty="0">
                <a:latin typeface="Helvetica" pitchFamily="2" charset="0"/>
                <a:cs typeface="Arial" panose="020B0604020202020204" pitchFamily="34" charset="0"/>
              </a:rPr>
              <a:t>1,4</a:t>
            </a:r>
            <a:endParaRPr lang="zh-CN" altLang="zh-CN" sz="1600" baseline="30000" dirty="0">
              <a:latin typeface="Helvetica" pitchFamily="2" charset="0"/>
              <a:cs typeface="Arial" panose="020B0604020202020204" pitchFamily="34" charset="0"/>
            </a:endParaRPr>
          </a:p>
          <a:p>
            <a:pPr algn="ctr"/>
            <a:r>
              <a:rPr lang="en-US" altLang="ko-KR" sz="1200" baseline="30000" dirty="0">
                <a:latin typeface="Helvetica" pitchFamily="2" charset="0"/>
                <a:cs typeface="Arial" panose="020B0604020202020204" pitchFamily="34" charset="0"/>
              </a:rPr>
              <a:t>1 </a:t>
            </a:r>
            <a:r>
              <a:rPr lang="en-US" altLang="ko-KR" sz="1200" dirty="0">
                <a:latin typeface="Helvetica" pitchFamily="2" charset="0"/>
                <a:cs typeface="Arial" panose="020B0604020202020204" pitchFamily="34" charset="0"/>
              </a:rPr>
              <a:t>College of Marine Technology, Faculty of Information Science and Engineering, Ocean University of China, No.238, </a:t>
            </a:r>
            <a:r>
              <a:rPr lang="en-US" altLang="ko-KR" sz="1200" dirty="0" err="1">
                <a:latin typeface="Helvetica" pitchFamily="2" charset="0"/>
                <a:cs typeface="Arial" panose="020B0604020202020204" pitchFamily="34" charset="0"/>
              </a:rPr>
              <a:t>Songling</a:t>
            </a:r>
            <a:r>
              <a:rPr lang="en-US" altLang="ko-KR" sz="1200" dirty="0">
                <a:latin typeface="Helvetica" pitchFamily="2" charset="0"/>
                <a:cs typeface="Arial" panose="020B0604020202020204" pitchFamily="34" charset="0"/>
              </a:rPr>
              <a:t> Road, Qingdao, 266100, China, E-mail: wangqichao@ouc.edu.cn (Q.W.); wush@ouc.edu.cn (S.W.);21200211101@stu.ouc.edu.cn (P.C.); zhangkl@ouc.edu.cn(K.Z.); liubingyi@ouc.edu.cn(B.L.); jwtang@vip.163.com (J.T.); </a:t>
            </a:r>
            <a:r>
              <a:rPr lang="en-US" altLang="ko-KR" sz="1200" dirty="0" err="1">
                <a:latin typeface="Helvetica" pitchFamily="2" charset="0"/>
                <a:cs typeface="Arial" panose="020B0604020202020204" pitchFamily="34" charset="0"/>
              </a:rPr>
              <a:t>wxy</a:t>
            </a:r>
            <a:r>
              <a:rPr lang="en-US" altLang="ko-KR" sz="1200" dirty="0">
                <a:latin typeface="Helvetica" pitchFamily="2" charset="0"/>
                <a:cs typeface="Arial" panose="020B0604020202020204" pitchFamily="34" charset="0"/>
              </a:rPr>
              <a:t> 941227@sina.com(X.W.); lirongzhong@leice-lidar.com (R.L.)</a:t>
            </a:r>
          </a:p>
          <a:p>
            <a:pPr algn="ctr"/>
            <a:r>
              <a:rPr lang="en-US" altLang="ko-KR" sz="1200" baseline="30000" dirty="0">
                <a:latin typeface="Helvetica" pitchFamily="2" charset="0"/>
                <a:ea typeface="Noto Sans" panose="020B0502040504020204" pitchFamily="34"/>
                <a:cs typeface="Arial" panose="020B0604020202020204" pitchFamily="34" charset="0"/>
              </a:rPr>
              <a:t>2 </a:t>
            </a:r>
            <a:r>
              <a:rPr lang="en-US" altLang="ko-KR" sz="1200" dirty="0">
                <a:latin typeface="Helvetica" pitchFamily="2" charset="0"/>
                <a:cs typeface="Arial" panose="020B0604020202020204" pitchFamily="34" charset="0"/>
              </a:rPr>
              <a:t>Institute for Advanced Ocean Study, Ocean University of China, No.238, </a:t>
            </a:r>
            <a:r>
              <a:rPr lang="en-US" altLang="ko-KR" sz="1200" dirty="0" err="1">
                <a:latin typeface="Helvetica" pitchFamily="2" charset="0"/>
                <a:cs typeface="Arial" panose="020B0604020202020204" pitchFamily="34" charset="0"/>
              </a:rPr>
              <a:t>Songling</a:t>
            </a:r>
            <a:r>
              <a:rPr lang="en-US" altLang="ko-KR" sz="1200" dirty="0">
                <a:latin typeface="Helvetica" pitchFamily="2" charset="0"/>
                <a:cs typeface="Arial" panose="020B0604020202020204" pitchFamily="34" charset="0"/>
              </a:rPr>
              <a:t> Road, Qingdao, 266100, China</a:t>
            </a:r>
          </a:p>
          <a:p>
            <a:pPr algn="ctr"/>
            <a:r>
              <a:rPr lang="en-US" altLang="ko-KR" sz="1200" baseline="30000" dirty="0">
                <a:latin typeface="Helvetica" pitchFamily="2" charset="0"/>
                <a:ea typeface="Noto Sans" panose="020B0502040504020204" pitchFamily="34"/>
                <a:cs typeface="Arial" panose="020B0604020202020204" pitchFamily="34" charset="0"/>
              </a:rPr>
              <a:t>3 </a:t>
            </a:r>
            <a:r>
              <a:rPr lang="en-US" altLang="ko-KR" sz="1200" dirty="0">
                <a:latin typeface="Helvetica" pitchFamily="2" charset="0"/>
                <a:cs typeface="Arial" panose="020B0604020202020204" pitchFamily="34" charset="0"/>
              </a:rPr>
              <a:t>Laboratory for Regional Oceanography and Numerical Modeling, Pilot National Laboratory for Marine Science and Technology (Qingdao), No.1, </a:t>
            </a:r>
            <a:r>
              <a:rPr lang="en-US" altLang="ko-KR" sz="1200" dirty="0" err="1">
                <a:latin typeface="Helvetica" pitchFamily="2" charset="0"/>
                <a:cs typeface="Arial" panose="020B0604020202020204" pitchFamily="34" charset="0"/>
              </a:rPr>
              <a:t>Wenhai</a:t>
            </a:r>
            <a:r>
              <a:rPr lang="en-US" altLang="ko-KR" sz="1200" dirty="0">
                <a:latin typeface="Helvetica" pitchFamily="2" charset="0"/>
                <a:cs typeface="Arial" panose="020B0604020202020204" pitchFamily="34" charset="0"/>
              </a:rPr>
              <a:t> Road, </a:t>
            </a:r>
            <a:r>
              <a:rPr lang="en-US" altLang="ko-KR" sz="1200" dirty="0" err="1">
                <a:latin typeface="Helvetica" pitchFamily="2" charset="0"/>
                <a:cs typeface="Arial" panose="020B0604020202020204" pitchFamily="34" charset="0"/>
              </a:rPr>
              <a:t>Jimo</a:t>
            </a:r>
            <a:r>
              <a:rPr lang="en-US" altLang="ko-KR" sz="1200" dirty="0">
                <a:latin typeface="Helvetica" pitchFamily="2" charset="0"/>
                <a:cs typeface="Arial" panose="020B0604020202020204" pitchFamily="34" charset="0"/>
              </a:rPr>
              <a:t>, Qingdao, 266237, China</a:t>
            </a:r>
          </a:p>
          <a:p>
            <a:pPr algn="ctr"/>
            <a:r>
              <a:rPr lang="en-US" altLang="ko-KR" sz="1200" baseline="30000" dirty="0">
                <a:latin typeface="Helvetica" pitchFamily="2" charset="0"/>
                <a:ea typeface="Noto Sans" panose="020B0502040504020204" pitchFamily="34"/>
                <a:cs typeface="Arial" panose="020B0604020202020204" pitchFamily="34" charset="0"/>
              </a:rPr>
              <a:t>4 </a:t>
            </a:r>
            <a:r>
              <a:rPr lang="en-US" altLang="ko-KR" sz="1200" dirty="0">
                <a:latin typeface="Helvetica" pitchFamily="2" charset="0"/>
                <a:cs typeface="Arial" panose="020B0604020202020204" pitchFamily="34" charset="0"/>
              </a:rPr>
              <a:t>Qingdao </a:t>
            </a:r>
            <a:r>
              <a:rPr lang="en-US" altLang="ko-KR" sz="1200" dirty="0" err="1">
                <a:latin typeface="Helvetica" pitchFamily="2" charset="0"/>
                <a:cs typeface="Arial" panose="020B0604020202020204" pitchFamily="34" charset="0"/>
              </a:rPr>
              <a:t>Leice</a:t>
            </a:r>
            <a:r>
              <a:rPr lang="en-US" altLang="ko-KR" sz="1200" dirty="0">
                <a:latin typeface="Helvetica" pitchFamily="2" charset="0"/>
                <a:cs typeface="Arial" panose="020B0604020202020204" pitchFamily="34" charset="0"/>
              </a:rPr>
              <a:t> Transient Technology Co., Ltd., No.600, </a:t>
            </a:r>
            <a:r>
              <a:rPr lang="en-US" altLang="ko-KR" sz="1200" dirty="0" err="1">
                <a:latin typeface="Helvetica" pitchFamily="2" charset="0"/>
                <a:cs typeface="Arial" panose="020B0604020202020204" pitchFamily="34" charset="0"/>
              </a:rPr>
              <a:t>Jiushui</a:t>
            </a:r>
            <a:r>
              <a:rPr lang="en-US" altLang="ko-KR" sz="1200" dirty="0">
                <a:latin typeface="Helvetica" pitchFamily="2" charset="0"/>
                <a:cs typeface="Arial" panose="020B0604020202020204" pitchFamily="34" charset="0"/>
              </a:rPr>
              <a:t> East Road, Qingdao, 266100, China, E-mail: lirongzhong@leice-lidar.com (R.L.)</a:t>
            </a:r>
          </a:p>
          <a:p>
            <a:pPr algn="ctr"/>
            <a:endParaRPr lang="en-US" altLang="ko-KR" sz="1600" dirty="0">
              <a:latin typeface="Helvetica" pitchFamily="2" charset="0"/>
              <a:ea typeface="KoPub돋움체 Bold" panose="02020603020101020101" pitchFamily="18" charset="-127"/>
              <a:cs typeface="Arial" panose="020B0604020202020204" pitchFamily="34" charset="0"/>
            </a:endParaRPr>
          </a:p>
          <a:p>
            <a:pPr algn="ctr"/>
            <a:endParaRPr lang="ko-KR" altLang="en-US" sz="1600" dirty="0">
              <a:latin typeface="Helvetica" pitchFamily="2" charset="0"/>
              <a:ea typeface="KoPub돋움체 Bold" panose="02020603020101020101" pitchFamily="18" charset="-127"/>
              <a:cs typeface="Arial" panose="020B0604020202020204" pitchFamily="34" charset="0"/>
            </a:endParaRPr>
          </a:p>
        </p:txBody>
      </p:sp>
      <p:pic>
        <p:nvPicPr>
          <p:cNvPr id="1026" name="Picture 2">
            <a:extLst>
              <a:ext uri="{FF2B5EF4-FFF2-40B4-BE49-F238E27FC236}">
                <a16:creationId xmlns:a16="http://schemas.microsoft.com/office/drawing/2014/main" id="{847F9BE0-860E-9B21-E385-90D4FD255D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910" y="155306"/>
            <a:ext cx="2561980" cy="180939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2C83800-D832-8412-429D-B72FB03FD7E9}"/>
              </a:ext>
            </a:extLst>
          </p:cNvPr>
          <p:cNvSpPr txBox="1"/>
          <p:nvPr/>
        </p:nvSpPr>
        <p:spPr>
          <a:xfrm>
            <a:off x="3418010" y="648008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6" name="직사각형 7">
            <a:extLst>
              <a:ext uri="{FF2B5EF4-FFF2-40B4-BE49-F238E27FC236}">
                <a16:creationId xmlns:a16="http://schemas.microsoft.com/office/drawing/2014/main" id="{80A40BB9-4994-4586-A224-AF0407521A81}"/>
              </a:ext>
            </a:extLst>
          </p:cNvPr>
          <p:cNvSpPr/>
          <p:nvPr/>
        </p:nvSpPr>
        <p:spPr>
          <a:xfrm>
            <a:off x="1498598" y="4678476"/>
            <a:ext cx="9194802" cy="2076825"/>
          </a:xfrm>
          <a:prstGeom prst="rect">
            <a:avLst/>
          </a:prstGeom>
        </p:spPr>
        <p:txBody>
          <a:bodyPr wrap="square" lIns="0" tIns="0" rIns="0" bIns="144000" anchor="ctr" anchorCtr="0">
            <a:noAutofit/>
          </a:bodyPr>
          <a:lstStyle/>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[08].[Atmospheric Boundary Layer Processes]</a:t>
            </a:r>
          </a:p>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[30-Jun], [12:00]</a:t>
            </a:r>
          </a:p>
          <a:p>
            <a:pPr algn="ctr">
              <a:lnSpc>
                <a:spcPct val="125000"/>
              </a:lnSpc>
            </a:pPr>
            <a:r>
              <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rPr>
              <a:t>[Thursday_ 08_P15]</a:t>
            </a:r>
          </a:p>
        </p:txBody>
      </p:sp>
      <p:sp>
        <p:nvSpPr>
          <p:cNvPr id="8" name="직사각형 7">
            <a:extLst>
              <a:ext uri="{FF2B5EF4-FFF2-40B4-BE49-F238E27FC236}">
                <a16:creationId xmlns:a16="http://schemas.microsoft.com/office/drawing/2014/main" id="{E29A765C-621D-4A01-A766-248F5E4AE0CA}"/>
              </a:ext>
            </a:extLst>
          </p:cNvPr>
          <p:cNvSpPr/>
          <p:nvPr/>
        </p:nvSpPr>
        <p:spPr>
          <a:xfrm>
            <a:off x="1498598" y="1141111"/>
            <a:ext cx="9194802" cy="1731780"/>
          </a:xfrm>
          <a:prstGeom prst="rect">
            <a:avLst/>
          </a:prstGeom>
        </p:spPr>
        <p:txBody>
          <a:bodyPr wrap="square" lIns="0" tIns="0" rIns="0" bIns="144000" anchor="ctr" anchorCtr="0">
            <a:noAutofit/>
          </a:bodyPr>
          <a:lstStyle/>
          <a:p>
            <a:pPr algn="ctr">
              <a:lnSpc>
                <a:spcPct val="125000"/>
              </a:lnSpc>
            </a:pPr>
            <a:r>
              <a:rPr lang="en-US" altLang="ko-KR" sz="2800" dirty="0">
                <a:latin typeface="Arial Black" panose="020B0A04020102020204" pitchFamily="34" charset="0"/>
                <a:ea typeface="Arial Unicode MS" panose="020B0604020202020204" pitchFamily="50" charset="-127"/>
                <a:cs typeface="Helvetica" panose="020B0604020202020204" pitchFamily="34" charset="0"/>
              </a:rPr>
              <a:t>Observation of Low-level Wind Field over Ocean with Floating Coherent Doppler Lidar during the passage of Typhoon “Rai”</a:t>
            </a:r>
            <a:endPar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endParaRPr>
          </a:p>
        </p:txBody>
      </p:sp>
    </p:spTree>
    <p:extLst>
      <p:ext uri="{BB962C8B-B14F-4D97-AF65-F5344CB8AC3E}">
        <p14:creationId xmlns:p14="http://schemas.microsoft.com/office/powerpoint/2010/main" val="322598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1   Introduction </a:t>
              </a:r>
              <a:r>
                <a:rPr lang="en-US" altLang="zh-CN" sz="2400" b="1" dirty="0"/>
                <a:t>of</a:t>
              </a:r>
              <a:r>
                <a:rPr lang="en-US" altLang="zh-CN" sz="2400" dirty="0">
                  <a:solidFill>
                    <a:srgbClr val="000000"/>
                  </a:solidFill>
                  <a:latin typeface="Times" pitchFamily="2" charset="0"/>
                </a:rPr>
                <a:t> </a:t>
              </a:r>
              <a:r>
                <a:rPr lang="en-US" altLang="zh-CN" sz="2400" b="1" dirty="0"/>
                <a:t>motivation and instrumentation datasets</a:t>
              </a:r>
              <a:endParaRPr lang="en-US" sz="2400" b="1" dirty="0"/>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1</a:t>
            </a:r>
          </a:p>
        </p:txBody>
      </p:sp>
      <p:sp>
        <p:nvSpPr>
          <p:cNvPr id="16" name="Rectangle 15">
            <a:extLst>
              <a:ext uri="{FF2B5EF4-FFF2-40B4-BE49-F238E27FC236}">
                <a16:creationId xmlns:a16="http://schemas.microsoft.com/office/drawing/2014/main" id="{13ECE1C9-0FDC-2132-EC98-D10B7438EECB}"/>
              </a:ext>
            </a:extLst>
          </p:cNvPr>
          <p:cNvSpPr/>
          <p:nvPr/>
        </p:nvSpPr>
        <p:spPr>
          <a:xfrm>
            <a:off x="257434" y="672799"/>
            <a:ext cx="11677134" cy="2292935"/>
          </a:xfrm>
          <a:prstGeom prst="rect">
            <a:avLst/>
          </a:prstGeom>
        </p:spPr>
        <p:txBody>
          <a:bodyPr wrap="square">
            <a:spAutoFit/>
          </a:bodyPr>
          <a:lstStyle/>
          <a:p>
            <a:pPr marL="285750" indent="-285750" algn="just">
              <a:spcAft>
                <a:spcPts val="600"/>
              </a:spcAft>
              <a:buFont typeface="Wingdings" panose="05000000000000000000" pitchFamily="2" charset="2"/>
              <a:buChar char="p"/>
            </a:pPr>
            <a:r>
              <a:rPr lang="en-US" altLang="zh-CN" sz="1600" b="1" dirty="0">
                <a:solidFill>
                  <a:schemeClr val="accent6">
                    <a:lumMod val="75000"/>
                  </a:schemeClr>
                </a:solidFill>
                <a:latin typeface="Times" pitchFamily="2" charset="0"/>
              </a:rPr>
              <a:t>Research background and significance</a:t>
            </a:r>
          </a:p>
          <a:p>
            <a:pPr marL="285750" indent="-285750" algn="just">
              <a:spcAft>
                <a:spcPts val="600"/>
              </a:spcAft>
              <a:buFont typeface="Arial" panose="020B0604020202020204" pitchFamily="34" charset="0"/>
              <a:buChar char="•"/>
            </a:pPr>
            <a:r>
              <a:rPr lang="en-US" altLang="zh-CN" sz="1600" dirty="0">
                <a:solidFill>
                  <a:srgbClr val="000000"/>
                </a:solidFill>
                <a:latin typeface="Times" pitchFamily="2" charset="0"/>
              </a:rPr>
              <a:t>The floating Doppler lidar system is of great potential for assessing marine wind resources, ocean dynamics prediction modeling, ocean-atmosphere interaction, and flux measurement.</a:t>
            </a:r>
          </a:p>
          <a:p>
            <a:pPr marL="285750" indent="-285750" algn="just">
              <a:spcAft>
                <a:spcPts val="600"/>
              </a:spcAft>
              <a:buFont typeface="Wingdings" panose="05000000000000000000" pitchFamily="2" charset="2"/>
              <a:buChar char="p"/>
            </a:pPr>
            <a:r>
              <a:rPr lang="en-US" altLang="zh-CN" sz="1600" b="1" dirty="0">
                <a:solidFill>
                  <a:schemeClr val="accent6">
                    <a:lumMod val="75000"/>
                  </a:schemeClr>
                </a:solidFill>
                <a:latin typeface="Times" pitchFamily="2" charset="0"/>
              </a:rPr>
              <a:t>Compact floating coherent Doppler lidar system of the type WindMast350-M </a:t>
            </a:r>
          </a:p>
          <a:p>
            <a:pPr marL="285750" indent="-285750" algn="just">
              <a:spcAft>
                <a:spcPts val="600"/>
              </a:spcAft>
              <a:buFont typeface="Arial" panose="020B0604020202020204" pitchFamily="34" charset="0"/>
              <a:buChar char="•"/>
            </a:pPr>
            <a:r>
              <a:rPr lang="en-US" sz="1600" dirty="0">
                <a:solidFill>
                  <a:srgbClr val="000000"/>
                </a:solidFill>
                <a:latin typeface="Times" pitchFamily="2" charset="0"/>
              </a:rPr>
              <a:t>The system was jointly developed by Ocean University of China (OUC), Pilot National Laboratory for Marine Science and Technology (QNLM), and </a:t>
            </a:r>
            <a:r>
              <a:rPr lang="en-US" sz="1600" dirty="0" err="1">
                <a:solidFill>
                  <a:srgbClr val="000000"/>
                </a:solidFill>
                <a:latin typeface="Times" pitchFamily="2" charset="0"/>
              </a:rPr>
              <a:t>Leice</a:t>
            </a:r>
            <a:r>
              <a:rPr lang="en-US" sz="1600" dirty="0">
                <a:solidFill>
                  <a:srgbClr val="000000"/>
                </a:solidFill>
                <a:latin typeface="Times" pitchFamily="2" charset="0"/>
              </a:rPr>
              <a:t> Transient Technology Co. LTD (LEICE), which can achieve three-dimensional wind field information observation from 10 m to 300 m above sea level with high spatial and temporal resolution. The coherent Doppler lidar was installed in a small deep-sea buoy with the diameter of 3 meters (</a:t>
            </a:r>
            <a:r>
              <a:rPr lang="en-US" sz="1600" b="1" dirty="0">
                <a:solidFill>
                  <a:schemeClr val="accent1"/>
                </a:solidFill>
                <a:latin typeface="Times" pitchFamily="2" charset="0"/>
              </a:rPr>
              <a:t>Fig. 1</a:t>
            </a:r>
            <a:r>
              <a:rPr lang="en-US" sz="1600" dirty="0">
                <a:solidFill>
                  <a:srgbClr val="000000"/>
                </a:solidFill>
                <a:latin typeface="Times" pitchFamily="2" charset="0"/>
              </a:rPr>
              <a:t>).</a:t>
            </a:r>
          </a:p>
        </p:txBody>
      </p:sp>
      <p:pic>
        <p:nvPicPr>
          <p:cNvPr id="10" name="图片 9">
            <a:extLst>
              <a:ext uri="{FF2B5EF4-FFF2-40B4-BE49-F238E27FC236}">
                <a16:creationId xmlns:a16="http://schemas.microsoft.com/office/drawing/2014/main" id="{381A75D3-E36E-4548-9201-17846935B26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7288" y="3003631"/>
            <a:ext cx="2469748" cy="2877003"/>
          </a:xfrm>
          <a:prstGeom prst="rect">
            <a:avLst/>
          </a:prstGeom>
          <a:noFill/>
        </p:spPr>
      </p:pic>
      <p:pic>
        <p:nvPicPr>
          <p:cNvPr id="11" name="图片 10">
            <a:extLst>
              <a:ext uri="{FF2B5EF4-FFF2-40B4-BE49-F238E27FC236}">
                <a16:creationId xmlns:a16="http://schemas.microsoft.com/office/drawing/2014/main" id="{0DFC539C-E0BC-44DA-B4BA-1138F9BF3F6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1874" y="3003631"/>
            <a:ext cx="2332855" cy="2877004"/>
          </a:xfrm>
          <a:prstGeom prst="rect">
            <a:avLst/>
          </a:prstGeom>
          <a:noFill/>
          <a:ln>
            <a:noFill/>
          </a:ln>
        </p:spPr>
      </p:pic>
      <p:pic>
        <p:nvPicPr>
          <p:cNvPr id="12" name="图片 11">
            <a:extLst>
              <a:ext uri="{FF2B5EF4-FFF2-40B4-BE49-F238E27FC236}">
                <a16:creationId xmlns:a16="http://schemas.microsoft.com/office/drawing/2014/main" id="{454FBAB3-3576-4C18-B51D-6683802DF146}"/>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66760" y="3003631"/>
            <a:ext cx="2129108" cy="2877004"/>
          </a:xfrm>
          <a:prstGeom prst="rect">
            <a:avLst/>
          </a:prstGeom>
          <a:noFill/>
          <a:ln>
            <a:noFill/>
          </a:ln>
        </p:spPr>
      </p:pic>
      <p:sp>
        <p:nvSpPr>
          <p:cNvPr id="3" name="矩形 2">
            <a:extLst>
              <a:ext uri="{FF2B5EF4-FFF2-40B4-BE49-F238E27FC236}">
                <a16:creationId xmlns:a16="http://schemas.microsoft.com/office/drawing/2014/main" id="{830ACB65-796B-4E16-8119-A02AE417E0D5}"/>
              </a:ext>
            </a:extLst>
          </p:cNvPr>
          <p:cNvSpPr/>
          <p:nvPr/>
        </p:nvSpPr>
        <p:spPr>
          <a:xfrm>
            <a:off x="4530162" y="6032966"/>
            <a:ext cx="3251211" cy="234167"/>
          </a:xfrm>
          <a:prstGeom prst="rect">
            <a:avLst/>
          </a:prstGeom>
        </p:spPr>
        <p:txBody>
          <a:bodyPr wrap="none">
            <a:spAutoFit/>
          </a:bodyPr>
          <a:lstStyle/>
          <a:p>
            <a:pPr algn="just" hangingPunct="0">
              <a:lnSpc>
                <a:spcPts val="1100"/>
              </a:lnSpc>
              <a:spcBef>
                <a:spcPts val="600"/>
              </a:spcBef>
              <a:spcAft>
                <a:spcPts val="1200"/>
              </a:spcAft>
            </a:pPr>
            <a:r>
              <a:rPr lang="en-US" altLang="zh-CN" sz="1200" b="1" dirty="0">
                <a:latin typeface="Times New Roman" panose="02020603050405020304" pitchFamily="18" charset="0"/>
                <a:ea typeface="宋体" panose="02010600030101010101" pitchFamily="2" charset="-122"/>
              </a:rPr>
              <a:t>Fig. 1. </a:t>
            </a:r>
            <a:r>
              <a:rPr lang="en-US" altLang="zh-CN" sz="1200" dirty="0">
                <a:latin typeface="Times New Roman" panose="02020603050405020304" pitchFamily="18" charset="0"/>
                <a:ea typeface="宋体" panose="02010600030101010101" pitchFamily="2" charset="-122"/>
              </a:rPr>
              <a:t>The windMast350-M floating lidar system</a:t>
            </a:r>
            <a:endParaRPr lang="zh-CN" altLang="zh-CN" sz="1200" dirty="0">
              <a:latin typeface="Times New Roman" panose="02020603050405020304" pitchFamily="18" charset="0"/>
              <a:ea typeface="宋体" panose="02010600030101010101" pitchFamily="2" charset="-122"/>
            </a:endParaRPr>
          </a:p>
        </p:txBody>
      </p:sp>
      <p:sp>
        <p:nvSpPr>
          <p:cNvPr id="4" name="矩形 3">
            <a:extLst>
              <a:ext uri="{FF2B5EF4-FFF2-40B4-BE49-F238E27FC236}">
                <a16:creationId xmlns:a16="http://schemas.microsoft.com/office/drawing/2014/main" id="{E6994D37-4DA6-4BC1-BECB-9735BD5CA733}"/>
              </a:ext>
            </a:extLst>
          </p:cNvPr>
          <p:cNvSpPr/>
          <p:nvPr/>
        </p:nvSpPr>
        <p:spPr>
          <a:xfrm>
            <a:off x="257434" y="6198303"/>
            <a:ext cx="11838772" cy="584775"/>
          </a:xfrm>
          <a:prstGeom prst="rect">
            <a:avLst/>
          </a:prstGeom>
        </p:spPr>
        <p:txBody>
          <a:bodyPr wrap="square">
            <a:spAutoFit/>
          </a:bodyPr>
          <a:lstStyle/>
          <a:p>
            <a:pPr marL="285750" lvl="0" indent="-285750" algn="just">
              <a:buFont typeface="Arial" panose="020B0604020202020204" pitchFamily="34" charset="0"/>
              <a:buChar char="•"/>
            </a:pPr>
            <a:r>
              <a:rPr lang="en-US" altLang="zh-CN" sz="1600" dirty="0">
                <a:solidFill>
                  <a:srgbClr val="000000"/>
                </a:solidFill>
                <a:latin typeface="Times" pitchFamily="2" charset="0"/>
              </a:rPr>
              <a:t>During the observation campaign carried out in the South China Sea since December 2021, the floating lidar system performed well and achieved wind field characteristics observation of the 22nd typhoon named "Rai".</a:t>
            </a:r>
          </a:p>
        </p:txBody>
      </p:sp>
    </p:spTree>
    <p:extLst>
      <p:ext uri="{BB962C8B-B14F-4D97-AF65-F5344CB8AC3E}">
        <p14:creationId xmlns:p14="http://schemas.microsoft.com/office/powerpoint/2010/main" val="4018949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2   Characteristics of typhoon "Rai"</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1</a:t>
            </a:r>
          </a:p>
        </p:txBody>
      </p:sp>
      <p:sp>
        <p:nvSpPr>
          <p:cNvPr id="16" name="Rectangle 15">
            <a:extLst>
              <a:ext uri="{FF2B5EF4-FFF2-40B4-BE49-F238E27FC236}">
                <a16:creationId xmlns:a16="http://schemas.microsoft.com/office/drawing/2014/main" id="{13ECE1C9-0FDC-2132-EC98-D10B7438EECB}"/>
              </a:ext>
            </a:extLst>
          </p:cNvPr>
          <p:cNvSpPr/>
          <p:nvPr/>
        </p:nvSpPr>
        <p:spPr>
          <a:xfrm>
            <a:off x="257434" y="672799"/>
            <a:ext cx="11677134" cy="2862322"/>
          </a:xfrm>
          <a:prstGeom prst="rect">
            <a:avLst/>
          </a:prstGeom>
        </p:spPr>
        <p:txBody>
          <a:bodyPr wrap="square">
            <a:spAutoFit/>
          </a:bodyPr>
          <a:lstStyle/>
          <a:p>
            <a:pPr marL="285750" indent="-285750" algn="just">
              <a:spcAft>
                <a:spcPts val="600"/>
              </a:spcAft>
              <a:buFont typeface="Wingdings" panose="05000000000000000000" pitchFamily="2" charset="2"/>
              <a:buChar char="p"/>
            </a:pPr>
            <a:r>
              <a:rPr lang="en-US" altLang="zh-CN" sz="1600" b="1" dirty="0">
                <a:solidFill>
                  <a:schemeClr val="accent6">
                    <a:lumMod val="75000"/>
                  </a:schemeClr>
                </a:solidFill>
                <a:latin typeface="Times" pitchFamily="2" charset="0"/>
              </a:rPr>
              <a:t>Transit event of typhoon "Rai"</a:t>
            </a:r>
            <a:endParaRPr lang="en-US" sz="1600" b="1" dirty="0">
              <a:solidFill>
                <a:schemeClr val="accent6">
                  <a:lumMod val="75000"/>
                </a:schemeClr>
              </a:solidFill>
              <a:latin typeface="Times" pitchFamily="2" charset="0"/>
            </a:endParaRPr>
          </a:p>
          <a:p>
            <a:pPr marL="285750" indent="-285750" algn="just">
              <a:spcAft>
                <a:spcPts val="600"/>
              </a:spcAft>
              <a:buFont typeface="Arial" panose="020B0604020202020204" pitchFamily="34" charset="0"/>
              <a:buChar char="•"/>
            </a:pPr>
            <a:r>
              <a:rPr lang="en-US" sz="1600" dirty="0">
                <a:solidFill>
                  <a:srgbClr val="000000"/>
                </a:solidFill>
                <a:latin typeface="Times" pitchFamily="2" charset="0"/>
              </a:rPr>
              <a:t>According to the typhoon track information provided by the national meteorological center of China, the center of typhoon "Rai" went straight over the floating coherent Doppler lidar system placed in the South China Sea at 14:00 on December 20th. As shown in </a:t>
            </a:r>
            <a:r>
              <a:rPr lang="en-US" sz="1600" b="1" dirty="0">
                <a:solidFill>
                  <a:schemeClr val="accent1"/>
                </a:solidFill>
                <a:latin typeface="Times" pitchFamily="2" charset="0"/>
              </a:rPr>
              <a:t>Fig. 3</a:t>
            </a:r>
            <a:r>
              <a:rPr lang="en-US" sz="1600" dirty="0">
                <a:solidFill>
                  <a:srgbClr val="000000"/>
                </a:solidFill>
                <a:latin typeface="Times" pitchFamily="2" charset="0"/>
              </a:rPr>
              <a:t>.</a:t>
            </a:r>
          </a:p>
          <a:p>
            <a:pPr marL="285750" indent="-285750" algn="just">
              <a:spcAft>
                <a:spcPts val="600"/>
              </a:spcAft>
              <a:buFont typeface="Arial" panose="020B0604020202020204" pitchFamily="34" charset="0"/>
              <a:buChar char="•"/>
            </a:pPr>
            <a:r>
              <a:rPr lang="en-US" sz="1600" dirty="0">
                <a:solidFill>
                  <a:srgbClr val="000000"/>
                </a:solidFill>
                <a:latin typeface="Times" pitchFamily="2" charset="0"/>
              </a:rPr>
              <a:t>The red star presents the location of the floating lidar system (</a:t>
            </a:r>
            <a:r>
              <a:rPr lang="en-US" sz="1600" dirty="0">
                <a:solidFill>
                  <a:schemeClr val="accent1"/>
                </a:solidFill>
                <a:latin typeface="Times" pitchFamily="2" charset="0"/>
              </a:rPr>
              <a:t>Latitude: 17.9538 °N, Longitude: 111.4061 °E</a:t>
            </a:r>
            <a:r>
              <a:rPr lang="en-US" sz="1600" dirty="0">
                <a:solidFill>
                  <a:srgbClr val="000000"/>
                </a:solidFill>
                <a:latin typeface="Times" pitchFamily="2" charset="0"/>
              </a:rPr>
              <a:t>), which is located to the left of the typhoon center. The distance between the typhoon center and the floating lidar system is less than 10 km.</a:t>
            </a:r>
            <a:r>
              <a:rPr lang="en-US" altLang="zh-CN" sz="1600" dirty="0">
                <a:solidFill>
                  <a:srgbClr val="000000"/>
                </a:solidFill>
                <a:latin typeface="Times" pitchFamily="2" charset="0"/>
              </a:rPr>
              <a:t> </a:t>
            </a:r>
          </a:p>
          <a:p>
            <a:pPr marL="285750" indent="-285750" algn="just">
              <a:spcAft>
                <a:spcPts val="600"/>
              </a:spcAft>
              <a:buFont typeface="Wingdings" panose="05000000000000000000" pitchFamily="2" charset="2"/>
              <a:buChar char="p"/>
            </a:pPr>
            <a:r>
              <a:rPr lang="en-US" altLang="zh-CN" sz="1600" b="1" dirty="0">
                <a:solidFill>
                  <a:schemeClr val="accent6">
                    <a:lumMod val="75000"/>
                  </a:schemeClr>
                </a:solidFill>
                <a:latin typeface="Times" pitchFamily="2" charset="0"/>
              </a:rPr>
              <a:t>Results from the field observation</a:t>
            </a:r>
          </a:p>
          <a:p>
            <a:pPr marL="285750" indent="-285750" algn="just">
              <a:spcAft>
                <a:spcPts val="600"/>
              </a:spcAft>
              <a:buFont typeface="Arial" panose="020B0604020202020204" pitchFamily="34" charset="0"/>
              <a:buChar char="•"/>
            </a:pPr>
            <a:r>
              <a:rPr lang="en-US" altLang="zh-CN" sz="1600" dirty="0">
                <a:solidFill>
                  <a:srgbClr val="000000"/>
                </a:solidFill>
                <a:latin typeface="Times" pitchFamily="2" charset="0"/>
              </a:rPr>
              <a:t>The wind field data observed and inversed by the floating coherent Doppler lidar system are recorded during the typhoon transit. The floating lidar performed well during the passage of the 22nd typhoon named "Rai". The data acquisition rates of floating lidar at all heights are over 90%, and the typhoon eye's structure of wind speed at all heights has been observed completely during the typhoon transit.</a:t>
            </a:r>
          </a:p>
        </p:txBody>
      </p:sp>
      <p:sp>
        <p:nvSpPr>
          <p:cNvPr id="2" name="矩形 1">
            <a:extLst>
              <a:ext uri="{FF2B5EF4-FFF2-40B4-BE49-F238E27FC236}">
                <a16:creationId xmlns:a16="http://schemas.microsoft.com/office/drawing/2014/main" id="{B5784D70-EF6F-4193-AD58-41D01372595C}"/>
              </a:ext>
            </a:extLst>
          </p:cNvPr>
          <p:cNvSpPr/>
          <p:nvPr/>
        </p:nvSpPr>
        <p:spPr>
          <a:xfrm>
            <a:off x="1026024" y="6081233"/>
            <a:ext cx="5572820" cy="461665"/>
          </a:xfrm>
          <a:prstGeom prst="rect">
            <a:avLst/>
          </a:prstGeom>
        </p:spPr>
        <p:txBody>
          <a:bodyPr wrap="square">
            <a:spAutoFit/>
          </a:bodyPr>
          <a:lstStyle/>
          <a:p>
            <a:pPr algn="ctr" hangingPunct="0">
              <a:spcAft>
                <a:spcPts val="600"/>
              </a:spcAft>
            </a:pPr>
            <a:r>
              <a:rPr lang="en-US" altLang="zh-CN" sz="1200" b="1" dirty="0">
                <a:latin typeface="Times New Roman" panose="02020603050405020304" pitchFamily="18" charset="0"/>
                <a:ea typeface="宋体" panose="02010600030101010101" pitchFamily="2" charset="-122"/>
              </a:rPr>
              <a:t>Fig. 2. </a:t>
            </a:r>
            <a:r>
              <a:rPr lang="en-US" altLang="zh-CN" sz="1200" dirty="0">
                <a:latin typeface="Times New Roman" panose="02020603050405020304" pitchFamily="18" charset="0"/>
                <a:ea typeface="宋体" panose="02010600030101010101" pitchFamily="2" charset="-122"/>
              </a:rPr>
              <a:t>(a) The cloud map of typhoon Rai (b) The path of typhoon Rai and the location of the floating coherent Doppler lidar system (marked with the red star).</a:t>
            </a:r>
            <a:endParaRPr lang="zh-CN" altLang="zh-CN" sz="1200" dirty="0">
              <a:latin typeface="Times New Roman" panose="02020603050405020304" pitchFamily="18" charset="0"/>
              <a:ea typeface="宋体" panose="02010600030101010101" pitchFamily="2" charset="-122"/>
            </a:endParaRPr>
          </a:p>
        </p:txBody>
      </p:sp>
      <p:grpSp>
        <p:nvGrpSpPr>
          <p:cNvPr id="17" name="组合 16">
            <a:extLst>
              <a:ext uri="{FF2B5EF4-FFF2-40B4-BE49-F238E27FC236}">
                <a16:creationId xmlns:a16="http://schemas.microsoft.com/office/drawing/2014/main" id="{6307A4A3-AF98-46E7-A59A-5DCA0CBC6DC4}"/>
              </a:ext>
            </a:extLst>
          </p:cNvPr>
          <p:cNvGrpSpPr/>
          <p:nvPr/>
        </p:nvGrpSpPr>
        <p:grpSpPr>
          <a:xfrm>
            <a:off x="6960935" y="3702831"/>
            <a:ext cx="4828738" cy="2305990"/>
            <a:chOff x="0" y="1133639"/>
            <a:chExt cx="7565048" cy="3468178"/>
          </a:xfrm>
        </p:grpSpPr>
        <p:pic>
          <p:nvPicPr>
            <p:cNvPr id="19" name="图片 18">
              <a:extLst>
                <a:ext uri="{FF2B5EF4-FFF2-40B4-BE49-F238E27FC236}">
                  <a16:creationId xmlns:a16="http://schemas.microsoft.com/office/drawing/2014/main" id="{AD93DAC8-113F-4725-89C0-E08B2F97114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570" r="22454"/>
            <a:stretch/>
          </p:blipFill>
          <p:spPr>
            <a:xfrm>
              <a:off x="0" y="1133639"/>
              <a:ext cx="3638651" cy="3468178"/>
            </a:xfrm>
            <a:prstGeom prst="rect">
              <a:avLst/>
            </a:prstGeom>
          </p:spPr>
        </p:pic>
        <p:grpSp>
          <p:nvGrpSpPr>
            <p:cNvPr id="20" name="组合 19">
              <a:extLst>
                <a:ext uri="{FF2B5EF4-FFF2-40B4-BE49-F238E27FC236}">
                  <a16:creationId xmlns:a16="http://schemas.microsoft.com/office/drawing/2014/main" id="{BE6F89D9-BF03-4AFF-BBF6-14FF446DB2C0}"/>
                </a:ext>
              </a:extLst>
            </p:cNvPr>
            <p:cNvGrpSpPr/>
            <p:nvPr/>
          </p:nvGrpSpPr>
          <p:grpSpPr>
            <a:xfrm>
              <a:off x="3728047" y="1388529"/>
              <a:ext cx="3837001" cy="2814422"/>
              <a:chOff x="286134" y="1368651"/>
              <a:chExt cx="3837001" cy="2814422"/>
            </a:xfrm>
          </p:grpSpPr>
          <p:pic>
            <p:nvPicPr>
              <p:cNvPr id="22" name="图片 21">
                <a:extLst>
                  <a:ext uri="{FF2B5EF4-FFF2-40B4-BE49-F238E27FC236}">
                    <a16:creationId xmlns:a16="http://schemas.microsoft.com/office/drawing/2014/main" id="{0E6DE469-4D1A-4540-860E-A4CE3D3E873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5882"/>
              <a:stretch/>
            </p:blipFill>
            <p:spPr>
              <a:xfrm>
                <a:off x="286134" y="1368651"/>
                <a:ext cx="3837001" cy="2814422"/>
              </a:xfrm>
              <a:prstGeom prst="rect">
                <a:avLst/>
              </a:prstGeom>
            </p:spPr>
          </p:pic>
          <p:sp>
            <p:nvSpPr>
              <p:cNvPr id="23" name="星形: 十角 22">
                <a:extLst>
                  <a:ext uri="{FF2B5EF4-FFF2-40B4-BE49-F238E27FC236}">
                    <a16:creationId xmlns:a16="http://schemas.microsoft.com/office/drawing/2014/main" id="{0977033F-A148-48B2-B121-D2D9EEC09B4B}"/>
                  </a:ext>
                </a:extLst>
              </p:cNvPr>
              <p:cNvSpPr/>
              <p:nvPr/>
            </p:nvSpPr>
            <p:spPr>
              <a:xfrm>
                <a:off x="1373338" y="2325983"/>
                <a:ext cx="45719" cy="45719"/>
              </a:xfrm>
              <a:prstGeom prst="star1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1" name="直接箭头连接符 20">
              <a:extLst>
                <a:ext uri="{FF2B5EF4-FFF2-40B4-BE49-F238E27FC236}">
                  <a16:creationId xmlns:a16="http://schemas.microsoft.com/office/drawing/2014/main" id="{3928FFB0-2543-4078-8148-A6F003F7FE5A}"/>
                </a:ext>
              </a:extLst>
            </p:cNvPr>
            <p:cNvCxnSpPr>
              <a:cxnSpLocks/>
            </p:cNvCxnSpPr>
            <p:nvPr/>
          </p:nvCxnSpPr>
          <p:spPr>
            <a:xfrm flipV="1">
              <a:off x="1606162" y="2391580"/>
              <a:ext cx="3114925" cy="32577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18" name="矩形 17">
            <a:extLst>
              <a:ext uri="{FF2B5EF4-FFF2-40B4-BE49-F238E27FC236}">
                <a16:creationId xmlns:a16="http://schemas.microsoft.com/office/drawing/2014/main" id="{A4C1D41F-36F8-43EE-8D5D-14B89BECE167}"/>
              </a:ext>
            </a:extLst>
          </p:cNvPr>
          <p:cNvSpPr/>
          <p:nvPr/>
        </p:nvSpPr>
        <p:spPr>
          <a:xfrm>
            <a:off x="7019370" y="6085140"/>
            <a:ext cx="4770303" cy="461665"/>
          </a:xfrm>
          <a:prstGeom prst="rect">
            <a:avLst/>
          </a:prstGeom>
        </p:spPr>
        <p:txBody>
          <a:bodyPr wrap="square">
            <a:spAutoFit/>
          </a:bodyPr>
          <a:lstStyle/>
          <a:p>
            <a:pPr algn="ctr" hangingPunct="0">
              <a:spcAft>
                <a:spcPts val="600"/>
              </a:spcAft>
            </a:pPr>
            <a:r>
              <a:rPr lang="en-US" altLang="zh-CN" sz="1200" b="1" dirty="0">
                <a:latin typeface="Times New Roman" panose="02020603050405020304" pitchFamily="18" charset="0"/>
                <a:ea typeface="宋体" panose="02010600030101010101" pitchFamily="2" charset="-122"/>
              </a:rPr>
              <a:t>Fig. 3. </a:t>
            </a:r>
            <a:r>
              <a:rPr lang="en-US" altLang="zh-CN" sz="1200" dirty="0">
                <a:latin typeface="Times New Roman" panose="02020603050405020304" pitchFamily="18" charset="0"/>
                <a:ea typeface="宋体" panose="02010600030101010101" pitchFamily="2" charset="-122"/>
              </a:rPr>
              <a:t>The path of typhoon Rai and the location of the floating coherent Doppler lidar system (marked with the red star).</a:t>
            </a:r>
            <a:endParaRPr lang="zh-CN" altLang="zh-CN" sz="1200" dirty="0">
              <a:latin typeface="Times New Roman" panose="02020603050405020304" pitchFamily="18" charset="0"/>
              <a:ea typeface="宋体" panose="02010600030101010101" pitchFamily="2" charset="-122"/>
            </a:endParaRPr>
          </a:p>
        </p:txBody>
      </p:sp>
      <p:pic>
        <p:nvPicPr>
          <p:cNvPr id="24" name="图片 23">
            <a:extLst>
              <a:ext uri="{FF2B5EF4-FFF2-40B4-BE49-F238E27FC236}">
                <a16:creationId xmlns:a16="http://schemas.microsoft.com/office/drawing/2014/main" id="{872C4A0E-C881-4AF9-B50D-5E0AFBDD288C}"/>
              </a:ext>
            </a:extLst>
          </p:cNvPr>
          <p:cNvPicPr>
            <a:picLocks noChangeAspect="1"/>
          </p:cNvPicPr>
          <p:nvPr/>
        </p:nvPicPr>
        <p:blipFill>
          <a:blip r:embed="rId5"/>
          <a:stretch>
            <a:fillRect/>
          </a:stretch>
        </p:blipFill>
        <p:spPr>
          <a:xfrm>
            <a:off x="347868" y="3429001"/>
            <a:ext cx="6929133" cy="2404182"/>
          </a:xfrm>
          <a:prstGeom prst="rect">
            <a:avLst/>
          </a:prstGeom>
        </p:spPr>
      </p:pic>
    </p:spTree>
    <p:extLst>
      <p:ext uri="{BB962C8B-B14F-4D97-AF65-F5344CB8AC3E}">
        <p14:creationId xmlns:p14="http://schemas.microsoft.com/office/powerpoint/2010/main" val="3442906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3   The analysis of wind field during Typhoon “Rai”</a:t>
              </a:r>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1</a:t>
            </a:r>
          </a:p>
        </p:txBody>
      </p:sp>
      <p:sp>
        <p:nvSpPr>
          <p:cNvPr id="16" name="Rectangle 15">
            <a:extLst>
              <a:ext uri="{FF2B5EF4-FFF2-40B4-BE49-F238E27FC236}">
                <a16:creationId xmlns:a16="http://schemas.microsoft.com/office/drawing/2014/main" id="{13ECE1C9-0FDC-2132-EC98-D10B7438EECB}"/>
              </a:ext>
            </a:extLst>
          </p:cNvPr>
          <p:cNvSpPr/>
          <p:nvPr/>
        </p:nvSpPr>
        <p:spPr>
          <a:xfrm>
            <a:off x="257434" y="672799"/>
            <a:ext cx="11733770" cy="2369880"/>
          </a:xfrm>
          <a:prstGeom prst="rect">
            <a:avLst/>
          </a:prstGeom>
        </p:spPr>
        <p:txBody>
          <a:bodyPr wrap="square">
            <a:spAutoFit/>
          </a:bodyPr>
          <a:lstStyle/>
          <a:p>
            <a:pPr marL="285750" indent="-285750" algn="just">
              <a:spcAft>
                <a:spcPts val="600"/>
              </a:spcAft>
              <a:buFont typeface="Wingdings" panose="05000000000000000000" pitchFamily="2" charset="2"/>
              <a:buChar char="p"/>
            </a:pPr>
            <a:r>
              <a:rPr lang="en-US" altLang="zh-CN" sz="1600" b="1" dirty="0">
                <a:solidFill>
                  <a:srgbClr val="70AD47">
                    <a:lumMod val="75000"/>
                  </a:srgbClr>
                </a:solidFill>
                <a:latin typeface="Times" pitchFamily="2" charset="0"/>
              </a:rPr>
              <a:t>Instrumentation datasets</a:t>
            </a:r>
            <a:endParaRPr lang="en-US" sz="1600" b="1" dirty="0">
              <a:solidFill>
                <a:srgbClr val="70AD47">
                  <a:lumMod val="75000"/>
                </a:srgbClr>
              </a:solidFill>
              <a:latin typeface="Times" pitchFamily="2" charset="0"/>
            </a:endParaRPr>
          </a:p>
          <a:p>
            <a:pPr marL="285750" indent="-285750" algn="just">
              <a:spcAft>
                <a:spcPts val="600"/>
              </a:spcAft>
              <a:buFont typeface="Arial" panose="020B0604020202020204" pitchFamily="34" charset="0"/>
              <a:buChar char="•"/>
            </a:pPr>
            <a:r>
              <a:rPr lang="en-US" sz="1600" dirty="0">
                <a:solidFill>
                  <a:srgbClr val="000000"/>
                </a:solidFill>
                <a:latin typeface="Times" pitchFamily="2" charset="0"/>
              </a:rPr>
              <a:t>Due to the reason of satellite transmits data is limited by the transmission traffic, in this paper, we use the data with a time resolution of 60 minutes. The analysis of attitude characteristics of floating coherent Doppler lidar system is performed in this section, and the characteristics of wind field during typhoon “Rai” are also discussed.</a:t>
            </a:r>
          </a:p>
          <a:p>
            <a:pPr marL="285750" lvl="0" indent="-285750" algn="just">
              <a:spcAft>
                <a:spcPts val="600"/>
              </a:spcAft>
              <a:buFont typeface="Wingdings" panose="05000000000000000000" pitchFamily="2" charset="2"/>
              <a:buChar char="p"/>
            </a:pPr>
            <a:r>
              <a:rPr lang="en-US" altLang="zh-CN" sz="1600" b="1" dirty="0">
                <a:solidFill>
                  <a:srgbClr val="70AD47">
                    <a:lumMod val="75000"/>
                  </a:srgbClr>
                </a:solidFill>
                <a:latin typeface="Times" pitchFamily="2" charset="0"/>
              </a:rPr>
              <a:t>attitude characteristics of floating coherent Doppler lidar system</a:t>
            </a:r>
          </a:p>
          <a:p>
            <a:pPr marL="285750" lvl="0" indent="-285750" algn="just">
              <a:spcAft>
                <a:spcPts val="600"/>
              </a:spcAft>
              <a:buFont typeface="Arial" panose="020B0604020202020204" pitchFamily="34" charset="0"/>
              <a:buChar char="•"/>
            </a:pPr>
            <a:r>
              <a:rPr lang="en-US" sz="1600" dirty="0">
                <a:solidFill>
                  <a:srgbClr val="000000"/>
                </a:solidFill>
                <a:latin typeface="Times" pitchFamily="2" charset="0"/>
              </a:rPr>
              <a:t>The attitude information of the floating coherent Doppler lidar system in the geographic coordinate system is shown in </a:t>
            </a:r>
            <a:r>
              <a:rPr lang="en-US" sz="1600" b="1" dirty="0">
                <a:solidFill>
                  <a:schemeClr val="accent1"/>
                </a:solidFill>
                <a:latin typeface="Times" pitchFamily="2" charset="0"/>
              </a:rPr>
              <a:t>Fig. 3</a:t>
            </a:r>
            <a:r>
              <a:rPr lang="en-US" sz="1600" dirty="0">
                <a:solidFill>
                  <a:srgbClr val="000000"/>
                </a:solidFill>
                <a:latin typeface="Times" pitchFamily="2" charset="0"/>
              </a:rPr>
              <a:t>.</a:t>
            </a:r>
          </a:p>
          <a:p>
            <a:pPr marL="285750" indent="-285750" algn="just">
              <a:spcAft>
                <a:spcPts val="600"/>
              </a:spcAft>
              <a:buFont typeface="Arial" panose="020B0604020202020204" pitchFamily="34" charset="0"/>
              <a:buChar char="•"/>
            </a:pPr>
            <a:r>
              <a:rPr lang="en-US" sz="1600" dirty="0">
                <a:solidFill>
                  <a:srgbClr val="000000"/>
                </a:solidFill>
                <a:latin typeface="Times" pitchFamily="2" charset="0"/>
              </a:rPr>
              <a:t>When moving with the wave and current, the standard deviation of each direction-al component of floating lidar movement velocity in the three-axis of the floating coherent Doppler lidar system in the geographic coordinate system is shown in </a:t>
            </a:r>
            <a:r>
              <a:rPr lang="en-US" sz="1600" b="1" dirty="0">
                <a:solidFill>
                  <a:schemeClr val="accent1"/>
                </a:solidFill>
                <a:latin typeface="Times" pitchFamily="2" charset="0"/>
              </a:rPr>
              <a:t>Fig. 4</a:t>
            </a:r>
            <a:r>
              <a:rPr lang="en-US" sz="1600" dirty="0">
                <a:solidFill>
                  <a:srgbClr val="000000"/>
                </a:solidFill>
                <a:latin typeface="Times" pitchFamily="2" charset="0"/>
              </a:rPr>
              <a:t>. </a:t>
            </a:r>
          </a:p>
        </p:txBody>
      </p:sp>
      <p:pic>
        <p:nvPicPr>
          <p:cNvPr id="7" name="图片 6">
            <a:extLst>
              <a:ext uri="{FF2B5EF4-FFF2-40B4-BE49-F238E27FC236}">
                <a16:creationId xmlns:a16="http://schemas.microsoft.com/office/drawing/2014/main" id="{A7275419-901F-4B2C-B209-A0B7875F6698}"/>
              </a:ext>
            </a:extLst>
          </p:cNvPr>
          <p:cNvPicPr>
            <a:picLocks noChangeAspect="1"/>
          </p:cNvPicPr>
          <p:nvPr/>
        </p:nvPicPr>
        <p:blipFill>
          <a:blip r:embed="rId3"/>
          <a:stretch>
            <a:fillRect/>
          </a:stretch>
        </p:blipFill>
        <p:spPr>
          <a:xfrm>
            <a:off x="6055853" y="3201612"/>
            <a:ext cx="6086336" cy="3240000"/>
          </a:xfrm>
          <a:prstGeom prst="rect">
            <a:avLst/>
          </a:prstGeom>
        </p:spPr>
      </p:pic>
      <p:pic>
        <p:nvPicPr>
          <p:cNvPr id="24" name="图片 23">
            <a:extLst>
              <a:ext uri="{FF2B5EF4-FFF2-40B4-BE49-F238E27FC236}">
                <a16:creationId xmlns:a16="http://schemas.microsoft.com/office/drawing/2014/main" id="{A183C0BE-1F2B-4AA9-823E-E9D230B9F605}"/>
              </a:ext>
            </a:extLst>
          </p:cNvPr>
          <p:cNvPicPr>
            <a:picLocks noChangeAspect="1"/>
          </p:cNvPicPr>
          <p:nvPr/>
        </p:nvPicPr>
        <p:blipFill>
          <a:blip r:embed="rId4"/>
          <a:stretch>
            <a:fillRect/>
          </a:stretch>
        </p:blipFill>
        <p:spPr>
          <a:xfrm>
            <a:off x="259026" y="3201612"/>
            <a:ext cx="6086336" cy="3240000"/>
          </a:xfrm>
          <a:prstGeom prst="rect">
            <a:avLst/>
          </a:prstGeom>
        </p:spPr>
      </p:pic>
      <p:sp>
        <p:nvSpPr>
          <p:cNvPr id="25" name="矩形 24">
            <a:extLst>
              <a:ext uri="{FF2B5EF4-FFF2-40B4-BE49-F238E27FC236}">
                <a16:creationId xmlns:a16="http://schemas.microsoft.com/office/drawing/2014/main" id="{D17AAE5F-E4FD-4460-9492-DC4428EEFDE7}"/>
              </a:ext>
            </a:extLst>
          </p:cNvPr>
          <p:cNvSpPr/>
          <p:nvPr/>
        </p:nvSpPr>
        <p:spPr>
          <a:xfrm>
            <a:off x="609819" y="6329017"/>
            <a:ext cx="5095241" cy="234167"/>
          </a:xfrm>
          <a:prstGeom prst="rect">
            <a:avLst/>
          </a:prstGeom>
        </p:spPr>
        <p:txBody>
          <a:bodyPr wrap="none">
            <a:spAutoFit/>
          </a:bodyPr>
          <a:lstStyle/>
          <a:p>
            <a:pPr algn="ctr" hangingPunct="0">
              <a:lnSpc>
                <a:spcPts val="1100"/>
              </a:lnSpc>
              <a:spcBef>
                <a:spcPts val="600"/>
              </a:spcBef>
              <a:spcAft>
                <a:spcPts val="1200"/>
              </a:spcAft>
            </a:pPr>
            <a:r>
              <a:rPr lang="en-US" altLang="zh-CN" sz="1200" b="1" dirty="0">
                <a:latin typeface="Times New Roman" panose="02020603050405020304" pitchFamily="18" charset="0"/>
                <a:ea typeface="宋体" panose="02010600030101010101" pitchFamily="2" charset="-122"/>
              </a:rPr>
              <a:t>Fig. 3. </a:t>
            </a:r>
            <a:r>
              <a:rPr lang="en-US" altLang="zh-CN" sz="1200" dirty="0">
                <a:latin typeface="Times New Roman" panose="02020603050405020304" pitchFamily="18" charset="0"/>
                <a:ea typeface="宋体" panose="02010600030101010101" pitchFamily="2" charset="-122"/>
              </a:rPr>
              <a:t>Variation of attitude angle of the floating coherent Doppler lidar system </a:t>
            </a:r>
            <a:endParaRPr lang="zh-CN" altLang="zh-CN" sz="1200" dirty="0">
              <a:latin typeface="Times New Roman" panose="02020603050405020304" pitchFamily="18" charset="0"/>
              <a:ea typeface="宋体" panose="02010600030101010101" pitchFamily="2" charset="-122"/>
            </a:endParaRPr>
          </a:p>
        </p:txBody>
      </p:sp>
      <p:sp>
        <p:nvSpPr>
          <p:cNvPr id="26" name="矩形 25">
            <a:extLst>
              <a:ext uri="{FF2B5EF4-FFF2-40B4-BE49-F238E27FC236}">
                <a16:creationId xmlns:a16="http://schemas.microsoft.com/office/drawing/2014/main" id="{E2D1C0E6-5FE1-47C1-8F75-19C9BDE5C97E}"/>
              </a:ext>
            </a:extLst>
          </p:cNvPr>
          <p:cNvSpPr/>
          <p:nvPr/>
        </p:nvSpPr>
        <p:spPr>
          <a:xfrm>
            <a:off x="6785857" y="6329017"/>
            <a:ext cx="4324356" cy="461665"/>
          </a:xfrm>
          <a:prstGeom prst="rect">
            <a:avLst/>
          </a:prstGeom>
        </p:spPr>
        <p:txBody>
          <a:bodyPr wrap="square">
            <a:spAutoFit/>
          </a:bodyPr>
          <a:lstStyle/>
          <a:p>
            <a:pPr algn="ctr" hangingPunct="0">
              <a:spcBef>
                <a:spcPts val="600"/>
              </a:spcBef>
              <a:spcAft>
                <a:spcPts val="600"/>
              </a:spcAft>
            </a:pPr>
            <a:r>
              <a:rPr lang="en-US" altLang="zh-CN" sz="1200" b="1" dirty="0">
                <a:latin typeface="Times New Roman" panose="02020603050405020304" pitchFamily="18" charset="0"/>
                <a:ea typeface="宋体" panose="02010600030101010101" pitchFamily="2" charset="-122"/>
              </a:rPr>
              <a:t>Fig. 4.</a:t>
            </a:r>
            <a:r>
              <a:rPr lang="en-US" altLang="zh-CN" sz="1200" dirty="0">
                <a:latin typeface="Times New Roman" panose="02020603050405020304" pitchFamily="18" charset="0"/>
                <a:ea typeface="宋体" panose="02010600030101010101" pitchFamily="2" charset="-122"/>
              </a:rPr>
              <a:t> Time-series diagram of the variation of three-axis velocity of the floating coherent Doppler lidar system  </a:t>
            </a:r>
            <a:endParaRPr lang="zh-CN" altLang="zh-CN" sz="12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543245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2</a:t>
            </a:r>
          </a:p>
        </p:txBody>
      </p:sp>
      <p:pic>
        <p:nvPicPr>
          <p:cNvPr id="7" name="图片 6">
            <a:extLst>
              <a:ext uri="{FF2B5EF4-FFF2-40B4-BE49-F238E27FC236}">
                <a16:creationId xmlns:a16="http://schemas.microsoft.com/office/drawing/2014/main" id="{CB29BFCE-061A-41F1-AA36-548217B7BC3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2477"/>
          <a:stretch/>
        </p:blipFill>
        <p:spPr>
          <a:xfrm>
            <a:off x="400231" y="2970264"/>
            <a:ext cx="3213960" cy="1726889"/>
          </a:xfrm>
          <a:prstGeom prst="rect">
            <a:avLst/>
          </a:prstGeom>
        </p:spPr>
      </p:pic>
      <p:pic>
        <p:nvPicPr>
          <p:cNvPr id="11" name="图片 10">
            <a:extLst>
              <a:ext uri="{FF2B5EF4-FFF2-40B4-BE49-F238E27FC236}">
                <a16:creationId xmlns:a16="http://schemas.microsoft.com/office/drawing/2014/main" id="{6E2DE84A-B6CB-4142-A576-44E4ADD052D6}"/>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Lst>
          </a:blip>
          <a:srcRect l="7764"/>
          <a:stretch/>
        </p:blipFill>
        <p:spPr>
          <a:xfrm>
            <a:off x="3459201" y="2971906"/>
            <a:ext cx="3038751" cy="1726340"/>
          </a:xfrm>
          <a:prstGeom prst="rect">
            <a:avLst/>
          </a:prstGeom>
        </p:spPr>
      </p:pic>
      <p:pic>
        <p:nvPicPr>
          <p:cNvPr id="20" name="图片 19">
            <a:extLst>
              <a:ext uri="{FF2B5EF4-FFF2-40B4-BE49-F238E27FC236}">
                <a16:creationId xmlns:a16="http://schemas.microsoft.com/office/drawing/2014/main" id="{3E0F8172-83B6-40A8-98C5-D313A4046454}"/>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Layer>
                </a14:imgProps>
              </a:ext>
            </a:extLst>
          </a:blip>
          <a:srcRect l="2477"/>
          <a:stretch/>
        </p:blipFill>
        <p:spPr>
          <a:xfrm>
            <a:off x="400231" y="4606210"/>
            <a:ext cx="3213960" cy="1726889"/>
          </a:xfrm>
          <a:prstGeom prst="rect">
            <a:avLst/>
          </a:prstGeom>
        </p:spPr>
      </p:pic>
      <p:pic>
        <p:nvPicPr>
          <p:cNvPr id="22" name="图片 21">
            <a:extLst>
              <a:ext uri="{FF2B5EF4-FFF2-40B4-BE49-F238E27FC236}">
                <a16:creationId xmlns:a16="http://schemas.microsoft.com/office/drawing/2014/main" id="{2B50F943-268C-46FE-897D-906154058FDC}"/>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25000"/>
                    </a14:imgEffect>
                  </a14:imgLayer>
                </a14:imgProps>
              </a:ext>
            </a:extLst>
          </a:blip>
          <a:srcRect l="7672"/>
          <a:stretch/>
        </p:blipFill>
        <p:spPr>
          <a:xfrm>
            <a:off x="3459201" y="4606210"/>
            <a:ext cx="3042740" cy="1726889"/>
          </a:xfrm>
          <a:prstGeom prst="rect">
            <a:avLst/>
          </a:prstGeom>
        </p:spPr>
      </p:pic>
      <p:sp>
        <p:nvSpPr>
          <p:cNvPr id="25" name="矩形 24">
            <a:extLst>
              <a:ext uri="{FF2B5EF4-FFF2-40B4-BE49-F238E27FC236}">
                <a16:creationId xmlns:a16="http://schemas.microsoft.com/office/drawing/2014/main" id="{C07D1DA0-DA59-45EB-A611-7F8C79F4BEAF}"/>
              </a:ext>
            </a:extLst>
          </p:cNvPr>
          <p:cNvSpPr/>
          <p:nvPr/>
        </p:nvSpPr>
        <p:spPr>
          <a:xfrm>
            <a:off x="1799870" y="3200657"/>
            <a:ext cx="632639" cy="2859101"/>
          </a:xfrm>
          <a:prstGeom prst="rect">
            <a:avLst/>
          </a:prstGeom>
          <a:noFill/>
          <a:ln w="285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6D38EF3F-5349-46EF-90C6-737A24D7D03E}"/>
              </a:ext>
            </a:extLst>
          </p:cNvPr>
          <p:cNvSpPr/>
          <p:nvPr/>
        </p:nvSpPr>
        <p:spPr>
          <a:xfrm>
            <a:off x="4662256" y="3200657"/>
            <a:ext cx="632639" cy="2859101"/>
          </a:xfrm>
          <a:prstGeom prst="rect">
            <a:avLst/>
          </a:prstGeom>
          <a:noFill/>
          <a:ln w="285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Rectangle 15">
            <a:extLst>
              <a:ext uri="{FF2B5EF4-FFF2-40B4-BE49-F238E27FC236}">
                <a16:creationId xmlns:a16="http://schemas.microsoft.com/office/drawing/2014/main" id="{D50BEF7A-3C54-4B5F-9F6C-C55A1E19B26B}"/>
              </a:ext>
            </a:extLst>
          </p:cNvPr>
          <p:cNvSpPr/>
          <p:nvPr/>
        </p:nvSpPr>
        <p:spPr>
          <a:xfrm>
            <a:off x="257433" y="672799"/>
            <a:ext cx="11934567" cy="2292935"/>
          </a:xfrm>
          <a:prstGeom prst="rect">
            <a:avLst/>
          </a:prstGeom>
        </p:spPr>
        <p:txBody>
          <a:bodyPr wrap="square">
            <a:spAutoFit/>
          </a:bodyPr>
          <a:lstStyle/>
          <a:p>
            <a:pPr marL="285750" lvl="0" indent="-285750" algn="just">
              <a:spcAft>
                <a:spcPts val="600"/>
              </a:spcAft>
              <a:buFont typeface="Wingdings" panose="05000000000000000000" pitchFamily="2" charset="2"/>
              <a:buChar char="p"/>
            </a:pPr>
            <a:r>
              <a:rPr lang="en-US" altLang="zh-CN" sz="1600" b="1" dirty="0">
                <a:solidFill>
                  <a:srgbClr val="70AD47">
                    <a:lumMod val="75000"/>
                  </a:srgbClr>
                </a:solidFill>
                <a:latin typeface="Times" pitchFamily="2" charset="0"/>
              </a:rPr>
              <a:t>Results from the field observation</a:t>
            </a:r>
            <a:endParaRPr lang="en-US" sz="1600" dirty="0">
              <a:solidFill>
                <a:srgbClr val="000000"/>
              </a:solidFill>
              <a:latin typeface="Times" pitchFamily="2" charset="0"/>
            </a:endParaRPr>
          </a:p>
          <a:p>
            <a:pPr marL="285750" indent="-285750" algn="just">
              <a:spcAft>
                <a:spcPts val="600"/>
              </a:spcAft>
              <a:buFont typeface="Arial" panose="020B0604020202020204" pitchFamily="34" charset="0"/>
              <a:buChar char="•"/>
            </a:pPr>
            <a:r>
              <a:rPr lang="en-US" sz="1600" dirty="0">
                <a:solidFill>
                  <a:srgbClr val="000000"/>
                </a:solidFill>
                <a:latin typeface="Times" pitchFamily="2" charset="0"/>
              </a:rPr>
              <a:t>The wind speed and direction data measured by the floating coherent Doppler lidar system during the passage of Typhoon “Rai” (December 20-21, 2021) shows that the equipment operated stably during the typhoon's transit. </a:t>
            </a:r>
            <a:r>
              <a:rPr lang="en-US" sz="1600" dirty="0">
                <a:solidFill>
                  <a:schemeClr val="accent1"/>
                </a:solidFill>
                <a:latin typeface="Times" pitchFamily="2" charset="0"/>
              </a:rPr>
              <a:t>The data acquisition rate was 100% at all altitudes levels, and the effective data rate was 99.54% (December 20, 2021) and 98.61% (December 21, 2021), respectively.</a:t>
            </a:r>
          </a:p>
          <a:p>
            <a:pPr marL="285750" indent="-285750" algn="just">
              <a:spcAft>
                <a:spcPts val="600"/>
              </a:spcAft>
              <a:buFont typeface="Wingdings" panose="05000000000000000000" pitchFamily="2" charset="2"/>
              <a:buChar char="p"/>
            </a:pPr>
            <a:r>
              <a:rPr lang="en-US" sz="1600" b="1" dirty="0">
                <a:solidFill>
                  <a:srgbClr val="70AD47">
                    <a:lumMod val="75000"/>
                  </a:srgbClr>
                </a:solidFill>
                <a:latin typeface="Times" pitchFamily="2" charset="0"/>
              </a:rPr>
              <a:t>The characteristics of wind speed during typhoon transit</a:t>
            </a:r>
          </a:p>
          <a:p>
            <a:pPr marL="285750" indent="-285750" algn="just">
              <a:spcAft>
                <a:spcPts val="600"/>
              </a:spcAft>
              <a:buFont typeface="Arial" panose="020B0604020202020204" pitchFamily="34" charset="0"/>
              <a:buChar char="•"/>
            </a:pPr>
            <a:r>
              <a:rPr lang="en-US" sz="1600" dirty="0">
                <a:solidFill>
                  <a:srgbClr val="000000"/>
                </a:solidFill>
                <a:latin typeface="Times" pitchFamily="2" charset="0"/>
              </a:rPr>
              <a:t>According to the structural characteristics of the typhoon and the resulting high wind speed phenomenon, combined with the time-series diagram of the wind speed variation (</a:t>
            </a:r>
            <a:r>
              <a:rPr lang="en-US" sz="1600" b="1" dirty="0">
                <a:solidFill>
                  <a:schemeClr val="accent1"/>
                </a:solidFill>
                <a:latin typeface="Times" pitchFamily="2" charset="0"/>
              </a:rPr>
              <a:t>Fig. 5</a:t>
            </a:r>
            <a:r>
              <a:rPr lang="en-US" sz="1600" dirty="0">
                <a:solidFill>
                  <a:srgbClr val="000000"/>
                </a:solidFill>
                <a:latin typeface="Times" pitchFamily="2" charset="0"/>
              </a:rPr>
              <a:t>), the typhoon eyewall crossed the floating coherent Doppler lidar system from 10:50 to 16:50 on December 20. The wind speed showed the typical variation characteristics of the "M" type in the time series of each height.</a:t>
            </a:r>
          </a:p>
        </p:txBody>
      </p:sp>
      <p:sp>
        <p:nvSpPr>
          <p:cNvPr id="29" name="Title 3">
            <a:extLst>
              <a:ext uri="{FF2B5EF4-FFF2-40B4-BE49-F238E27FC236}">
                <a16:creationId xmlns:a16="http://schemas.microsoft.com/office/drawing/2014/main" id="{F4B4E0F5-CF20-4384-AA21-F0921371D1CF}"/>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3   The analysis of wind field during Typhoon “Rai”</a:t>
            </a:r>
          </a:p>
        </p:txBody>
      </p:sp>
      <p:pic>
        <p:nvPicPr>
          <p:cNvPr id="30" name="图片 29">
            <a:extLst>
              <a:ext uri="{FF2B5EF4-FFF2-40B4-BE49-F238E27FC236}">
                <a16:creationId xmlns:a16="http://schemas.microsoft.com/office/drawing/2014/main" id="{B568FE6C-2554-4AB6-8A31-BBF30174DE4E}"/>
              </a:ext>
            </a:extLst>
          </p:cNvPr>
          <p:cNvPicPr>
            <a:picLocks noChangeAspect="1"/>
          </p:cNvPicPr>
          <p:nvPr/>
        </p:nvPicPr>
        <p:blipFill rotWithShape="1">
          <a:blip r:embed="rId11"/>
          <a:srcRect l="7471" r="6639"/>
          <a:stretch/>
        </p:blipFill>
        <p:spPr>
          <a:xfrm>
            <a:off x="6501941" y="3677994"/>
            <a:ext cx="5577397" cy="2722134"/>
          </a:xfrm>
          <a:prstGeom prst="rect">
            <a:avLst/>
          </a:prstGeom>
        </p:spPr>
      </p:pic>
      <p:sp>
        <p:nvSpPr>
          <p:cNvPr id="31" name="矩形 30">
            <a:extLst>
              <a:ext uri="{FF2B5EF4-FFF2-40B4-BE49-F238E27FC236}">
                <a16:creationId xmlns:a16="http://schemas.microsoft.com/office/drawing/2014/main" id="{DB6759AF-11F8-493D-A4E5-1DC4E340A3E0}"/>
              </a:ext>
            </a:extLst>
          </p:cNvPr>
          <p:cNvSpPr/>
          <p:nvPr/>
        </p:nvSpPr>
        <p:spPr>
          <a:xfrm>
            <a:off x="3504332" y="6338722"/>
            <a:ext cx="6096000" cy="461665"/>
          </a:xfrm>
          <a:prstGeom prst="rect">
            <a:avLst/>
          </a:prstGeom>
        </p:spPr>
        <p:txBody>
          <a:bodyPr>
            <a:spAutoFit/>
          </a:bodyPr>
          <a:lstStyle/>
          <a:p>
            <a:pPr algn="ctr" hangingPunct="0">
              <a:spcAft>
                <a:spcPts val="1000"/>
              </a:spcAft>
            </a:pPr>
            <a:r>
              <a:rPr lang="en-US" altLang="zh-CN" sz="1200" b="1" dirty="0">
                <a:latin typeface="Times New Roman" panose="02020603050405020304" pitchFamily="18" charset="0"/>
                <a:ea typeface="宋体" panose="02010600030101010101" pitchFamily="2" charset="-122"/>
              </a:rPr>
              <a:t>Fig. 5.</a:t>
            </a:r>
            <a:r>
              <a:rPr lang="en-US" altLang="zh-CN" sz="1200" dirty="0">
                <a:latin typeface="Times New Roman" panose="02020603050405020304" pitchFamily="18" charset="0"/>
                <a:ea typeface="宋体" panose="02010600030101010101" pitchFamily="2" charset="-122"/>
              </a:rPr>
              <a:t> Time-series diagram of the variation of the 60-minute average wind speed at each height measured by the floating coherent Doppler lidar system </a:t>
            </a:r>
            <a:endParaRPr lang="zh-CN" altLang="zh-CN" sz="12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608690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2</a:t>
            </a:r>
          </a:p>
        </p:txBody>
      </p:sp>
      <p:pic>
        <p:nvPicPr>
          <p:cNvPr id="3" name="图片 2">
            <a:extLst>
              <a:ext uri="{FF2B5EF4-FFF2-40B4-BE49-F238E27FC236}">
                <a16:creationId xmlns:a16="http://schemas.microsoft.com/office/drawing/2014/main" id="{66BCDA50-9CAF-4F0A-9768-3E8638B54489}"/>
              </a:ext>
            </a:extLst>
          </p:cNvPr>
          <p:cNvPicPr>
            <a:picLocks noChangeAspect="1"/>
          </p:cNvPicPr>
          <p:nvPr/>
        </p:nvPicPr>
        <p:blipFill rotWithShape="1">
          <a:blip r:embed="rId3"/>
          <a:srcRect l="6433" r="5511"/>
          <a:stretch/>
        </p:blipFill>
        <p:spPr>
          <a:xfrm>
            <a:off x="6399729" y="829660"/>
            <a:ext cx="5534838" cy="2634936"/>
          </a:xfrm>
          <a:prstGeom prst="rect">
            <a:avLst/>
          </a:prstGeom>
        </p:spPr>
      </p:pic>
      <p:sp>
        <p:nvSpPr>
          <p:cNvPr id="12" name="Rectangle 15">
            <a:extLst>
              <a:ext uri="{FF2B5EF4-FFF2-40B4-BE49-F238E27FC236}">
                <a16:creationId xmlns:a16="http://schemas.microsoft.com/office/drawing/2014/main" id="{70E4B5B4-AB81-42B1-BAAB-C2088E65B9B5}"/>
              </a:ext>
            </a:extLst>
          </p:cNvPr>
          <p:cNvSpPr/>
          <p:nvPr/>
        </p:nvSpPr>
        <p:spPr>
          <a:xfrm>
            <a:off x="257434" y="672799"/>
            <a:ext cx="5905541" cy="3385542"/>
          </a:xfrm>
          <a:prstGeom prst="rect">
            <a:avLst/>
          </a:prstGeom>
        </p:spPr>
        <p:txBody>
          <a:bodyPr wrap="square">
            <a:spAutoFit/>
          </a:bodyPr>
          <a:lstStyle/>
          <a:p>
            <a:pPr marL="285750" lvl="0" indent="-285750" algn="just">
              <a:spcAft>
                <a:spcPts val="1200"/>
              </a:spcAft>
              <a:buFont typeface="Wingdings" panose="05000000000000000000" pitchFamily="2" charset="2"/>
              <a:buChar char="p"/>
            </a:pPr>
            <a:r>
              <a:rPr lang="en-US" altLang="zh-CN" sz="1600" b="1" dirty="0">
                <a:solidFill>
                  <a:srgbClr val="70AD47">
                    <a:lumMod val="75000"/>
                  </a:srgbClr>
                </a:solidFill>
                <a:latin typeface="Times" pitchFamily="2" charset="0"/>
              </a:rPr>
              <a:t>The characteristics of wind direction during typhoon transit</a:t>
            </a:r>
            <a:endParaRPr lang="en-US" sz="1600" dirty="0">
              <a:solidFill>
                <a:srgbClr val="000000"/>
              </a:solidFill>
              <a:latin typeface="Times" pitchFamily="2" charset="0"/>
            </a:endParaRPr>
          </a:p>
          <a:p>
            <a:pPr marL="285750" indent="-285750" algn="just">
              <a:spcAft>
                <a:spcPts val="600"/>
              </a:spcAft>
              <a:buFont typeface="Arial" panose="020B0604020202020204" pitchFamily="34" charset="0"/>
              <a:buChar char="•"/>
            </a:pPr>
            <a:r>
              <a:rPr lang="en-US" sz="1600" dirty="0">
                <a:solidFill>
                  <a:srgbClr val="000000"/>
                </a:solidFill>
                <a:latin typeface="Times" pitchFamily="2" charset="0"/>
              </a:rPr>
              <a:t>According to the structural characteristics of the typhoon and the resulting wind phenomenon, the time series diagram of wind direction was combined for analysis, as shown in </a:t>
            </a:r>
            <a:r>
              <a:rPr lang="en-US" sz="1600" b="1" dirty="0">
                <a:solidFill>
                  <a:schemeClr val="accent1"/>
                </a:solidFill>
                <a:latin typeface="Times" pitchFamily="2" charset="0"/>
              </a:rPr>
              <a:t>Fig. 6. </a:t>
            </a:r>
          </a:p>
          <a:p>
            <a:pPr marL="285750" indent="-285750" algn="just">
              <a:spcAft>
                <a:spcPts val="600"/>
              </a:spcAft>
              <a:buFont typeface="Arial" panose="020B0604020202020204" pitchFamily="34" charset="0"/>
              <a:buChar char="•"/>
            </a:pPr>
            <a:r>
              <a:rPr lang="en-US" sz="1600" dirty="0">
                <a:solidFill>
                  <a:srgbClr val="000000"/>
                </a:solidFill>
                <a:latin typeface="Times" pitchFamily="2" charset="0"/>
              </a:rPr>
              <a:t>From 10:50 to 13:50 on December 20th, due to the transit of the former wind circle, the wind direction showed a smooth change characteristic at all heights. At 13:50 on the 20th, when the typhoon eye area passed by, the wind direction showed a sudden change characteristic at all heights. After the passage of the typhoon eye, the time sequence of wind direction at all heights represented a smooth change characteristic from 15:50.</a:t>
            </a:r>
          </a:p>
          <a:p>
            <a:pPr marL="742950" lvl="1" indent="-285750">
              <a:buFont typeface="Arial" panose="020B0604020202020204" pitchFamily="34" charset="0"/>
              <a:buChar char="•"/>
            </a:pPr>
            <a:endParaRPr lang="en-US" dirty="0">
              <a:solidFill>
                <a:srgbClr val="000000"/>
              </a:solidFill>
              <a:latin typeface="Times" pitchFamily="2" charset="0"/>
            </a:endParaRPr>
          </a:p>
        </p:txBody>
      </p:sp>
      <p:sp>
        <p:nvSpPr>
          <p:cNvPr id="16" name="Title 3">
            <a:extLst>
              <a:ext uri="{FF2B5EF4-FFF2-40B4-BE49-F238E27FC236}">
                <a16:creationId xmlns:a16="http://schemas.microsoft.com/office/drawing/2014/main" id="{6E7D74B1-12C7-45C2-858C-4E89CD107878}"/>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3   The analysis of wind field during Typhoon “Rai”</a:t>
            </a:r>
          </a:p>
        </p:txBody>
      </p:sp>
      <p:sp>
        <p:nvSpPr>
          <p:cNvPr id="17" name="矩形 16">
            <a:extLst>
              <a:ext uri="{FF2B5EF4-FFF2-40B4-BE49-F238E27FC236}">
                <a16:creationId xmlns:a16="http://schemas.microsoft.com/office/drawing/2014/main" id="{C8B46450-8A21-45F8-9B2E-ED88B5441DB6}"/>
              </a:ext>
            </a:extLst>
          </p:cNvPr>
          <p:cNvSpPr/>
          <p:nvPr/>
        </p:nvSpPr>
        <p:spPr>
          <a:xfrm>
            <a:off x="6532275" y="3454781"/>
            <a:ext cx="5402292" cy="461665"/>
          </a:xfrm>
          <a:prstGeom prst="rect">
            <a:avLst/>
          </a:prstGeom>
        </p:spPr>
        <p:txBody>
          <a:bodyPr wrap="square">
            <a:spAutoFit/>
          </a:bodyPr>
          <a:lstStyle/>
          <a:p>
            <a:pPr algn="ctr" hangingPunct="0">
              <a:spcAft>
                <a:spcPts val="1000"/>
              </a:spcAft>
            </a:pPr>
            <a:r>
              <a:rPr lang="en-US" altLang="zh-CN" sz="1200" b="1" dirty="0">
                <a:latin typeface="Times New Roman" panose="02020603050405020304" pitchFamily="18" charset="0"/>
                <a:ea typeface="宋体" panose="02010600030101010101" pitchFamily="2" charset="-122"/>
              </a:rPr>
              <a:t>Fig. 6.</a:t>
            </a:r>
            <a:r>
              <a:rPr lang="en-US" altLang="zh-CN" sz="1200" dirty="0">
                <a:latin typeface="Times New Roman" panose="02020603050405020304" pitchFamily="18" charset="0"/>
                <a:ea typeface="宋体" panose="02010600030101010101" pitchFamily="2" charset="-122"/>
              </a:rPr>
              <a:t> Time-series diagram of the variation of the 60-minute average wind </a:t>
            </a:r>
            <a:r>
              <a:rPr lang="en-US" altLang="zh-CN" sz="1200" dirty="0">
                <a:solidFill>
                  <a:srgbClr val="000000"/>
                </a:solidFill>
                <a:latin typeface="Times" pitchFamily="2" charset="0"/>
              </a:rPr>
              <a:t>direction</a:t>
            </a:r>
            <a:r>
              <a:rPr lang="en-US" altLang="zh-CN" sz="1200" dirty="0">
                <a:latin typeface="Times New Roman" panose="02020603050405020304" pitchFamily="18" charset="0"/>
                <a:ea typeface="宋体" panose="02010600030101010101" pitchFamily="2" charset="-122"/>
              </a:rPr>
              <a:t> at each height measured by the floating coherent Doppler lidar system </a:t>
            </a:r>
            <a:endParaRPr lang="zh-CN" altLang="zh-CN" sz="1200" dirty="0">
              <a:latin typeface="Times New Roman" panose="02020603050405020304" pitchFamily="18" charset="0"/>
              <a:ea typeface="宋体" panose="02010600030101010101" pitchFamily="2" charset="-122"/>
            </a:endParaRPr>
          </a:p>
        </p:txBody>
      </p:sp>
      <p:sp>
        <p:nvSpPr>
          <p:cNvPr id="2" name="矩形 1">
            <a:extLst>
              <a:ext uri="{FF2B5EF4-FFF2-40B4-BE49-F238E27FC236}">
                <a16:creationId xmlns:a16="http://schemas.microsoft.com/office/drawing/2014/main" id="{4B5B1446-5825-4DD6-BF45-6090F2471112}"/>
              </a:ext>
            </a:extLst>
          </p:cNvPr>
          <p:cNvSpPr/>
          <p:nvPr/>
        </p:nvSpPr>
        <p:spPr>
          <a:xfrm>
            <a:off x="131620" y="3962290"/>
            <a:ext cx="11928759" cy="2723823"/>
          </a:xfrm>
          <a:prstGeom prst="rect">
            <a:avLst/>
          </a:prstGeom>
          <a:ln w="28575">
            <a:solidFill>
              <a:schemeClr val="tx1">
                <a:lumMod val="50000"/>
                <a:lumOff val="50000"/>
              </a:schemeClr>
            </a:solidFill>
          </a:ln>
        </p:spPr>
        <p:txBody>
          <a:bodyPr wrap="square">
            <a:spAutoFit/>
          </a:bodyPr>
          <a:lstStyle/>
          <a:p>
            <a:pPr marL="457200" lvl="0" indent="-457200" algn="ctr">
              <a:spcAft>
                <a:spcPts val="600"/>
              </a:spcAft>
              <a:buFont typeface="Wingdings" panose="05000000000000000000" pitchFamily="2" charset="2"/>
              <a:buChar char="Ø"/>
            </a:pPr>
            <a:r>
              <a:rPr lang="en-US" altLang="zh-CN" sz="2400" b="1" dirty="0">
                <a:solidFill>
                  <a:srgbClr val="70AD47">
                    <a:lumMod val="75000"/>
                  </a:srgbClr>
                </a:solidFill>
                <a:latin typeface="Times" pitchFamily="2" charset="0"/>
              </a:rPr>
              <a:t>Conclusion</a:t>
            </a:r>
            <a:endParaRPr lang="en-US" altLang="zh-CN" sz="2400" dirty="0">
              <a:solidFill>
                <a:srgbClr val="000000"/>
              </a:solidFill>
              <a:latin typeface="Times" pitchFamily="2" charset="0"/>
            </a:endParaRPr>
          </a:p>
          <a:p>
            <a:pPr marL="400050" indent="-400050" algn="just">
              <a:spcAft>
                <a:spcPts val="1200"/>
              </a:spcAft>
              <a:buFont typeface="+mj-lt"/>
              <a:buAutoNum type="romanUcPeriod"/>
            </a:pPr>
            <a:r>
              <a:rPr lang="en-US" altLang="zh-CN" sz="1600" dirty="0">
                <a:solidFill>
                  <a:srgbClr val="000000"/>
                </a:solidFill>
                <a:latin typeface="Times" pitchFamily="2" charset="0"/>
              </a:rPr>
              <a:t>This research shows the offshore wind field data measurement by the floating coherent Doppler lidar system developed by OUC, QULM, and LEICE, and the observation performance of the floating lidar system is verified. </a:t>
            </a:r>
          </a:p>
          <a:p>
            <a:pPr marL="400050" indent="-400050" algn="just">
              <a:spcAft>
                <a:spcPts val="1200"/>
              </a:spcAft>
              <a:buFont typeface="+mj-lt"/>
              <a:buAutoNum type="romanUcPeriod"/>
            </a:pPr>
            <a:r>
              <a:rPr lang="en-US" altLang="zh-CN" sz="1600" dirty="0">
                <a:solidFill>
                  <a:srgbClr val="000000"/>
                </a:solidFill>
                <a:latin typeface="Times" pitchFamily="2" charset="0"/>
              </a:rPr>
              <a:t>In addition, the low-level wind field characteristics over the sea under complex weather conditions are analyzed, and the wind speed and wind direction data of several height layers over the sea level during the passage of typhoon “Rai” are compared and analyzed. </a:t>
            </a:r>
          </a:p>
          <a:p>
            <a:pPr marL="400050" indent="-400050" algn="just">
              <a:spcAft>
                <a:spcPts val="1200"/>
              </a:spcAft>
              <a:buFont typeface="+mj-lt"/>
              <a:buAutoNum type="romanUcPeriod"/>
            </a:pPr>
            <a:r>
              <a:rPr lang="en-US" altLang="zh-CN" sz="1600" dirty="0">
                <a:solidFill>
                  <a:srgbClr val="000000"/>
                </a:solidFill>
                <a:latin typeface="Times" pitchFamily="2" charset="0"/>
              </a:rPr>
              <a:t>The bimodal characteristics of wind speed and the consistency of wind direction with the wind field change characteristics of the typhoon center are obtained under the influence of the typhoon. </a:t>
            </a:r>
          </a:p>
          <a:p>
            <a:pPr marL="400050" indent="-400050" algn="just">
              <a:spcAft>
                <a:spcPts val="1200"/>
              </a:spcAft>
              <a:buFont typeface="+mj-lt"/>
              <a:buAutoNum type="romanUcPeriod"/>
            </a:pPr>
            <a:r>
              <a:rPr lang="en-US" altLang="zh-CN" sz="1600" dirty="0">
                <a:solidFill>
                  <a:srgbClr val="000000"/>
                </a:solidFill>
                <a:latin typeface="Times" pitchFamily="2" charset="0"/>
              </a:rPr>
              <a:t>The floating Doppler lidar system was verified to be an effective method for wind observation in areas with severe sea conditions.</a:t>
            </a:r>
            <a:endParaRPr lang="en-US" altLang="zh-CN" dirty="0">
              <a:solidFill>
                <a:srgbClr val="000000"/>
              </a:solidFill>
              <a:latin typeface="Times" pitchFamily="2" charset="0"/>
            </a:endParaRPr>
          </a:p>
        </p:txBody>
      </p:sp>
    </p:spTree>
    <p:extLst>
      <p:ext uri="{BB962C8B-B14F-4D97-AF65-F5344CB8AC3E}">
        <p14:creationId xmlns:p14="http://schemas.microsoft.com/office/powerpoint/2010/main" val="3408268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1749</TotalTime>
  <Words>1425</Words>
  <Application>Microsoft Office PowerPoint</Application>
  <PresentationFormat>宽屏</PresentationFormat>
  <Paragraphs>55</Paragraphs>
  <Slides>6</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6</vt:i4>
      </vt:variant>
    </vt:vector>
  </HeadingPairs>
  <TitlesOfParts>
    <vt:vector size="22" baseType="lpstr">
      <vt:lpstr>Arial Unicode MS</vt:lpstr>
      <vt:lpstr>KoPub돋움체 Bold</vt:lpstr>
      <vt:lpstr>맑은 고딕</vt:lpstr>
      <vt:lpstr>Noto Sans</vt:lpstr>
      <vt:lpstr>等线</vt:lpstr>
      <vt:lpstr>等线 Light</vt:lpstr>
      <vt:lpstr>宋体</vt:lpstr>
      <vt:lpstr>Arial</vt:lpstr>
      <vt:lpstr>Arial Black</vt:lpstr>
      <vt:lpstr>Calibri</vt:lpstr>
      <vt:lpstr>Calibri Light</vt:lpstr>
      <vt:lpstr>Helvetica</vt:lpstr>
      <vt:lpstr>Times</vt:lpstr>
      <vt:lpstr>Times New Roman</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Sullivan, John T. (GSFC-6140)</dc:creator>
  <cp:lastModifiedBy>CP</cp:lastModifiedBy>
  <cp:revision>35</cp:revision>
  <dcterms:created xsi:type="dcterms:W3CDTF">2022-05-05T15:41:37Z</dcterms:created>
  <dcterms:modified xsi:type="dcterms:W3CDTF">2022-06-09T02:57:30Z</dcterms:modified>
</cp:coreProperties>
</file>