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0" r:id="rId2"/>
    <p:sldId id="256" r:id="rId3"/>
    <p:sldId id="264" r:id="rId4"/>
    <p:sldId id="269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86" autoAdjust="0"/>
    <p:restoredTop sz="92955" autoAdjust="0"/>
  </p:normalViewPr>
  <p:slideViewPr>
    <p:cSldViewPr snapToGrid="0" snapToObjects="1">
      <p:cViewPr varScale="1">
        <p:scale>
          <a:sx n="110" d="100"/>
          <a:sy n="110" d="100"/>
        </p:scale>
        <p:origin x="15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my name is Alexandra Wise, </a:t>
            </a:r>
          </a:p>
          <a:p>
            <a:r>
              <a:rPr lang="en-US" dirty="0"/>
              <a:t>and this presentation is a </a:t>
            </a:r>
          </a:p>
          <a:p>
            <a:r>
              <a:rPr lang="en-US" dirty="0"/>
              <a:t>quick overview of </a:t>
            </a:r>
          </a:p>
          <a:p>
            <a:r>
              <a:rPr lang="en-US" dirty="0"/>
              <a:t>gPCE Uncertainty Quantification Modeling </a:t>
            </a:r>
          </a:p>
          <a:p>
            <a:r>
              <a:rPr lang="en-US" dirty="0"/>
              <a:t>OF Lidar </a:t>
            </a:r>
          </a:p>
          <a:p>
            <a:r>
              <a:rPr lang="en-US" dirty="0"/>
              <a:t>FOR Bathymetric and Earth Science Applications.</a:t>
            </a:r>
          </a:p>
          <a:p>
            <a:endParaRPr lang="en-US" dirty="0"/>
          </a:p>
          <a:p>
            <a:r>
              <a:rPr lang="en-US" dirty="0"/>
              <a:t>This is a session 01 poster,</a:t>
            </a:r>
          </a:p>
          <a:p>
            <a:r>
              <a:rPr lang="en-US" dirty="0"/>
              <a:t>number 11,</a:t>
            </a:r>
          </a:p>
          <a:p>
            <a:r>
              <a:rPr lang="en-US" dirty="0"/>
              <a:t>which will be presented June 30</a:t>
            </a:r>
            <a:r>
              <a:rPr lang="en-US" baseline="30000" dirty="0"/>
              <a:t>th</a:t>
            </a:r>
            <a:r>
              <a:rPr lang="en-US" dirty="0"/>
              <a:t> at 12 UTC.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538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research is motivated by the fact that </a:t>
            </a:r>
          </a:p>
          <a:p>
            <a:r>
              <a:rPr lang="en-US" dirty="0"/>
              <a:t>Most (if not all) lidars are very sensitive to position and pointing errors,</a:t>
            </a:r>
          </a:p>
          <a:p>
            <a:r>
              <a:rPr lang="en-US" dirty="0"/>
              <a:t>Leading to projection errors on target.</a:t>
            </a:r>
          </a:p>
          <a:p>
            <a:endParaRPr lang="en-US" dirty="0"/>
          </a:p>
          <a:p>
            <a:r>
              <a:rPr lang="en-US" dirty="0"/>
              <a:t>While the fidelity of location and pointing solutions can be very high, </a:t>
            </a:r>
          </a:p>
          <a:p>
            <a:r>
              <a:rPr lang="en-US" dirty="0"/>
              <a:t>Determination of uncertainty remains limited</a:t>
            </a:r>
          </a:p>
          <a:p>
            <a:endParaRPr lang="en-US" dirty="0"/>
          </a:p>
          <a:p>
            <a:r>
              <a:rPr lang="en-US" dirty="0"/>
              <a:t>The goal of this research is to develop gPCE for Lidar Uncertainty Quantification as an alternative </a:t>
            </a:r>
          </a:p>
          <a:p>
            <a:r>
              <a:rPr lang="en-US" dirty="0"/>
              <a:t>To Total Propagated Uncertainty and Monte Carlo Methods.</a:t>
            </a:r>
          </a:p>
          <a:p>
            <a:endParaRPr lang="en-US" dirty="0"/>
          </a:p>
          <a:p>
            <a:r>
              <a:rPr lang="en-US" dirty="0"/>
              <a:t>gPCE or generalized Polynomial Chaos Expansion is analogous to the well known Fourier Series Expansion.</a:t>
            </a:r>
          </a:p>
          <a:p>
            <a:r>
              <a:rPr lang="en-US" dirty="0"/>
              <a:t>It consists of an infinite series of coefficients and orthogonal, multi-variate basis functions</a:t>
            </a:r>
          </a:p>
          <a:p>
            <a:r>
              <a:rPr lang="en-US" dirty="0"/>
              <a:t>Allowing it to represent co-variances and higher order moments</a:t>
            </a:r>
          </a:p>
          <a:p>
            <a:endParaRPr lang="en-US" dirty="0"/>
          </a:p>
          <a:p>
            <a:r>
              <a:rPr lang="en-US" dirty="0"/>
              <a:t>gPCE also utilizes Askey basis functions, allowing both Gaussian and select Non-Gaussian Input Variables to be properly represented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899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preliminary results are shown here:</a:t>
            </a:r>
          </a:p>
          <a:p>
            <a:endParaRPr lang="en-US" dirty="0"/>
          </a:p>
          <a:p>
            <a:r>
              <a:rPr lang="en-US" dirty="0"/>
              <a:t>First, we can see, by graphing the relative significance of coefficients </a:t>
            </a:r>
          </a:p>
          <a:p>
            <a:r>
              <a:rPr lang="en-US" dirty="0"/>
              <a:t>That gPCE found a valid expansion, there is a high dynamic range of coefficients,</a:t>
            </a:r>
          </a:p>
          <a:p>
            <a:r>
              <a:rPr lang="en-US" dirty="0"/>
              <a:t>With a small number of significant coefficients.</a:t>
            </a:r>
          </a:p>
          <a:p>
            <a:endParaRPr lang="en-US" dirty="0"/>
          </a:p>
          <a:p>
            <a:r>
              <a:rPr lang="en-US" dirty="0"/>
              <a:t>gPCE has also proven useful in assessing input-output variable relationships, </a:t>
            </a:r>
          </a:p>
          <a:p>
            <a:r>
              <a:rPr lang="en-US" dirty="0"/>
              <a:t>Shown here are the relative significance of coefficients involving ICESat-2 Spacecraft position and pointing angles, on the height of the photon bounce point.</a:t>
            </a:r>
          </a:p>
          <a:p>
            <a:r>
              <a:rPr lang="en-US" dirty="0"/>
              <a:t>Note the unexpectedly high significance of yaw angle terms for a near nadir pointing spacecraft.</a:t>
            </a:r>
          </a:p>
          <a:p>
            <a:endParaRPr lang="en-US" dirty="0"/>
          </a:p>
          <a:p>
            <a:r>
              <a:rPr lang="en-US" dirty="0"/>
              <a:t>Finally, gPCE captures nonlinear and covariate behaviors of input variables on output variables, which other methods, such as TPU often ignore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959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preliminary results are shown here:</a:t>
            </a:r>
          </a:p>
          <a:p>
            <a:endParaRPr lang="en-US" dirty="0"/>
          </a:p>
          <a:p>
            <a:r>
              <a:rPr lang="en-US" dirty="0"/>
              <a:t>First, we can see, by graphing the relative significance of coefficients </a:t>
            </a:r>
          </a:p>
          <a:p>
            <a:r>
              <a:rPr lang="en-US" dirty="0"/>
              <a:t>That gPCE found a valid expansion, there is a high dynamic range of coefficients,</a:t>
            </a:r>
          </a:p>
          <a:p>
            <a:r>
              <a:rPr lang="en-US" dirty="0"/>
              <a:t>With a small number of significant coefficients.</a:t>
            </a:r>
          </a:p>
          <a:p>
            <a:endParaRPr lang="en-US" dirty="0"/>
          </a:p>
          <a:p>
            <a:r>
              <a:rPr lang="en-US" dirty="0"/>
              <a:t>gPCE has also proven useful in assessing input-output variable relationships, </a:t>
            </a:r>
          </a:p>
          <a:p>
            <a:r>
              <a:rPr lang="en-US" dirty="0"/>
              <a:t>Shown here are the relative significance of coefficients involving ICESat-2 Spacecraft position and pointing angles, on the height of the photon bounce point.</a:t>
            </a:r>
          </a:p>
          <a:p>
            <a:r>
              <a:rPr lang="en-US" dirty="0"/>
              <a:t>Note the unexpectedly high significance of yaw angle terms for a near nadir pointing spacecraft.</a:t>
            </a:r>
          </a:p>
          <a:p>
            <a:endParaRPr lang="en-US" dirty="0"/>
          </a:p>
          <a:p>
            <a:r>
              <a:rPr lang="en-US" dirty="0"/>
              <a:t>Finally, gPCE captures nonlinear and covariate behaviors of input variables on output variables, which other methods, such as TPU often ignore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207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51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1206499" y="2323442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gPCE Uncertainty Quantification Modeling of Lidar for Bathymetric and Earth Science Applications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1725860" y="3056903"/>
            <a:ext cx="8156079" cy="852401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altLang="ko-KR" sz="1600" u="sng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Alexandra K. Wise</a:t>
            </a:r>
            <a:r>
              <a:rPr lang="en-US" altLang="ko-KR" sz="1600" u="sng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Kevin W. Sacca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Jeff P. Thayer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University of Colorado, Boulder, CO 80303, USA, </a:t>
            </a:r>
          </a:p>
          <a:p>
            <a:pPr algn="ctr"/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Alexandra.Wise@Colorado.edu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0" y="15530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1498599" y="4883731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01. Space-borne lidar missions, instruments and science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30-Jun, 12:00 UTC</a:t>
            </a:r>
          </a:p>
          <a:p>
            <a:pPr algn="ctr">
              <a:lnSpc>
                <a:spcPct val="125000"/>
              </a:lnSpc>
            </a:pPr>
            <a:r>
              <a:rPr lang="en-US" sz="2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Thursday 01-P11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F0D840-2CBA-8D43-8924-FA80AABC8B84}"/>
              </a:ext>
            </a:extLst>
          </p:cNvPr>
          <p:cNvGrpSpPr/>
          <p:nvPr/>
        </p:nvGrpSpPr>
        <p:grpSpPr>
          <a:xfrm>
            <a:off x="9247724" y="359998"/>
            <a:ext cx="2891354" cy="1396974"/>
            <a:chOff x="7141614" y="245709"/>
            <a:chExt cx="4297984" cy="20765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132D1FB-972F-AFA6-7DB0-4A037A812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3003" y="299925"/>
              <a:ext cx="2076595" cy="1968161"/>
            </a:xfrm>
            <a:prstGeom prst="rect">
              <a:avLst/>
            </a:prstGeom>
          </p:spPr>
        </p:pic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95432593-590C-738F-9E95-3B322B123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1614" y="245709"/>
              <a:ext cx="2076595" cy="2076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Motivation and Objectives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7" name="Rectangle 1080">
            <a:extLst>
              <a:ext uri="{FF2B5EF4-FFF2-40B4-BE49-F238E27FC236}">
                <a16:creationId xmlns:a16="http://schemas.microsoft.com/office/drawing/2014/main" id="{B6995292-DBAF-642B-9EAD-1EB065180978}"/>
              </a:ext>
            </a:extLst>
          </p:cNvPr>
          <p:cNvSpPr/>
          <p:nvPr/>
        </p:nvSpPr>
        <p:spPr>
          <a:xfrm>
            <a:off x="535966" y="1379879"/>
            <a:ext cx="6486962" cy="4457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525"/>
              </a:spcAft>
            </a:pPr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Motivation: </a:t>
            </a:r>
          </a:p>
          <a:p>
            <a:pPr marL="169863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Most LiDARs are very sensitive to position, pointing errors, causing projection errors on target</a:t>
            </a:r>
          </a:p>
          <a:p>
            <a:pPr marL="169863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Fidelity of location, pointing solutions can be high, but determination of uncertainty remains limited</a:t>
            </a:r>
          </a:p>
          <a:p>
            <a:pPr marL="169863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NASA’s 2021 STV Incubation Study Report Identifies:</a:t>
            </a:r>
          </a:p>
          <a:p>
            <a:pPr marL="457200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Vertical accuracy as an associated product parameter with </a:t>
            </a:r>
            <a:r>
              <a:rPr lang="en-US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all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 Science and Application Knowledge Gaps</a:t>
            </a:r>
          </a:p>
          <a:p>
            <a:pPr marL="457200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Horizontal, Geolocation accuracy associated with </a:t>
            </a:r>
            <a:r>
              <a:rPr lang="en-US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most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 Knowledge Gaps</a:t>
            </a:r>
          </a:p>
          <a:p>
            <a:pPr algn="just">
              <a:spcAft>
                <a:spcPts val="525"/>
              </a:spcAft>
            </a:pPr>
            <a:endParaRPr lang="en-US" sz="1399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spcAft>
                <a:spcPts val="525"/>
              </a:spcAft>
            </a:pPr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Research Objectives: </a:t>
            </a:r>
            <a:endParaRPr lang="en-US" sz="1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14300" indent="-114300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Develop gPCE method for topo-bathymetric LiDAR Uncertainty Quantification as an alternative to Total Propagated Uncertainty &amp; Monte Carlo UQ methods</a:t>
            </a:r>
          </a:p>
          <a:p>
            <a:pPr marL="114300" indent="-114300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Quantify and compare performance of UQ methods, in terms of computational cost and model fidelity</a:t>
            </a:r>
            <a:endParaRPr lang="en-US" sz="1400" strike="sngStrike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14300" indent="-114300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Investigate subaerial simulations as validation to proceed with bathymetric simulation</a:t>
            </a:r>
            <a:endParaRPr lang="en-US" sz="1400" strike="sngStrike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CFE1AC5-F76E-4271-8F5A-D74D1E068AF3}"/>
              </a:ext>
            </a:extLst>
          </p:cNvPr>
          <p:cNvGrpSpPr/>
          <p:nvPr/>
        </p:nvGrpSpPr>
        <p:grpSpPr>
          <a:xfrm>
            <a:off x="8098086" y="1553319"/>
            <a:ext cx="4742287" cy="4026373"/>
            <a:chOff x="1250637" y="5129287"/>
            <a:chExt cx="4742287" cy="4026373"/>
          </a:xfrm>
        </p:grpSpPr>
        <p:grpSp>
          <p:nvGrpSpPr>
            <p:cNvPr id="41" name="Group 1083">
              <a:extLst>
                <a:ext uri="{FF2B5EF4-FFF2-40B4-BE49-F238E27FC236}">
                  <a16:creationId xmlns:a16="http://schemas.microsoft.com/office/drawing/2014/main" id="{F5C03D15-B131-AA36-B9DA-AF8A8E99953D}"/>
                </a:ext>
              </a:extLst>
            </p:cNvPr>
            <p:cNvGrpSpPr/>
            <p:nvPr/>
          </p:nvGrpSpPr>
          <p:grpSpPr>
            <a:xfrm>
              <a:off x="1250637" y="5129287"/>
              <a:ext cx="3004065" cy="3984249"/>
              <a:chOff x="1240626" y="5240650"/>
              <a:chExt cx="3004065" cy="3984249"/>
            </a:xfrm>
          </p:grpSpPr>
          <p:pic>
            <p:nvPicPr>
              <p:cNvPr id="42" name="Picture 1085">
                <a:extLst>
                  <a:ext uri="{FF2B5EF4-FFF2-40B4-BE49-F238E27FC236}">
                    <a16:creationId xmlns:a16="http://schemas.microsoft.com/office/drawing/2014/main" id="{B9B00966-B6F6-EF67-2346-3CBEAE6F3B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2746"/>
              <a:stretch/>
            </p:blipFill>
            <p:spPr>
              <a:xfrm>
                <a:off x="1240626" y="5343245"/>
                <a:ext cx="3004065" cy="3881654"/>
              </a:xfrm>
              <a:prstGeom prst="rect">
                <a:avLst/>
              </a:prstGeom>
            </p:spPr>
          </p:pic>
          <p:pic>
            <p:nvPicPr>
              <p:cNvPr id="43" name="Picture 1086">
                <a:extLst>
                  <a:ext uri="{FF2B5EF4-FFF2-40B4-BE49-F238E27FC236}">
                    <a16:creationId xmlns:a16="http://schemas.microsoft.com/office/drawing/2014/main" id="{9DAF6948-E791-6F64-5620-34C6074D45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-1194" t="3883" r="1194" b="53817"/>
              <a:stretch/>
            </p:blipFill>
            <p:spPr>
              <a:xfrm rot="21132579">
                <a:off x="1532923" y="5240650"/>
                <a:ext cx="1841785" cy="510110"/>
              </a:xfrm>
              <a:prstGeom prst="rect">
                <a:avLst/>
              </a:prstGeom>
            </p:spPr>
          </p:pic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89B2030-8F6E-3CDA-459F-6365BBAD7B4F}"/>
                </a:ext>
              </a:extLst>
            </p:cNvPr>
            <p:cNvSpPr txBox="1"/>
            <p:nvPr/>
          </p:nvSpPr>
          <p:spPr>
            <a:xfrm>
              <a:off x="2852860" y="8894050"/>
              <a:ext cx="31400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Century Gothic" panose="020B0502020202020204" pitchFamily="34" charset="0"/>
                </a:rPr>
                <a:t>*(Modified from [2])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C9A564-68EB-7974-14D8-67ED9CDBA23C}"/>
                </a:ext>
              </a:extLst>
            </p:cNvPr>
            <p:cNvSpPr txBox="1"/>
            <p:nvPr/>
          </p:nvSpPr>
          <p:spPr>
            <a:xfrm>
              <a:off x="1366138" y="8473292"/>
              <a:ext cx="698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Bounce </a:t>
              </a:r>
            </a:p>
            <a:p>
              <a:r>
                <a:rPr lang="en-US" sz="1200" dirty="0"/>
                <a:t>Point </a:t>
              </a:r>
            </a:p>
            <a:p>
              <a:r>
                <a:rPr lang="en-US" sz="1200" dirty="0"/>
                <a:t>Height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1FFCEFB-C54C-2534-390B-917CAE38CF6C}"/>
                </a:ext>
              </a:extLst>
            </p:cNvPr>
            <p:cNvCxnSpPr>
              <a:cxnSpLocks/>
            </p:cNvCxnSpPr>
            <p:nvPr/>
          </p:nvCxnSpPr>
          <p:spPr>
            <a:xfrm>
              <a:off x="1812763" y="8799872"/>
              <a:ext cx="70102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894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Approach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7" name="Rectangle 1080">
            <a:extLst>
              <a:ext uri="{FF2B5EF4-FFF2-40B4-BE49-F238E27FC236}">
                <a16:creationId xmlns:a16="http://schemas.microsoft.com/office/drawing/2014/main" id="{B6995292-DBAF-642B-9EAD-1EB065180978}"/>
              </a:ext>
            </a:extLst>
          </p:cNvPr>
          <p:cNvSpPr/>
          <p:nvPr/>
        </p:nvSpPr>
        <p:spPr>
          <a:xfrm>
            <a:off x="85999" y="875479"/>
            <a:ext cx="5197201" cy="4275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863" indent="-166688" algn="just">
              <a:spcAft>
                <a:spcPts val="525"/>
              </a:spcAft>
            </a:pPr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Approach: </a:t>
            </a:r>
          </a:p>
          <a:p>
            <a:pPr marL="169863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gPCE (generalized Polynomial Chaos Expansion) analogous to a Fourier Series Expansion </a:t>
            </a:r>
          </a:p>
          <a:p>
            <a:pPr marL="457200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Truncated infinite series of coefficients and orthogonal, multi-variate basis functions </a:t>
            </a:r>
          </a:p>
          <a:p>
            <a:pPr marL="744538" lvl="1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Properly represents co-variances and higher co-moments</a:t>
            </a:r>
          </a:p>
          <a:p>
            <a:pPr marL="457200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gPCE utilizes Askey basis functions</a:t>
            </a:r>
          </a:p>
          <a:p>
            <a:pPr marL="744538" lvl="1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Properly represents Gaussian and (some) Non-Gaussian Input Variables</a:t>
            </a:r>
          </a:p>
          <a:p>
            <a:pPr marL="169863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For smooth functions, with sufficient terms:</a:t>
            </a:r>
          </a:p>
          <a:p>
            <a:pPr marL="627063" lvl="1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Minimized mean squared error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marL="627063" lvl="1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Guaranteed to converge</a:t>
            </a:r>
          </a:p>
          <a:p>
            <a:pPr marL="627063" lvl="1" indent="-166688" algn="just"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Sparse Expansion</a:t>
            </a:r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14300" indent="-114300" algn="just">
              <a:spcAft>
                <a:spcPts val="525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spcAft>
                <a:spcPts val="525"/>
              </a:spcAft>
            </a:pPr>
            <a:endParaRPr lang="en-US" sz="1203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889356-E50D-6D0F-ACB8-44F2707CBC57}"/>
              </a:ext>
            </a:extLst>
          </p:cNvPr>
          <p:cNvGrpSpPr/>
          <p:nvPr/>
        </p:nvGrpSpPr>
        <p:grpSpPr>
          <a:xfrm>
            <a:off x="5162788" y="872895"/>
            <a:ext cx="6943213" cy="2154174"/>
            <a:chOff x="6298655" y="866101"/>
            <a:chExt cx="6943213" cy="21541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6">
                  <a:extLst>
                    <a:ext uri="{FF2B5EF4-FFF2-40B4-BE49-F238E27FC236}">
                      <a16:creationId xmlns:a16="http://schemas.microsoft.com/office/drawing/2014/main" id="{C55CFA4F-832A-704D-341C-27989830093C}"/>
                    </a:ext>
                  </a:extLst>
                </p:cNvPr>
                <p:cNvSpPr txBox="1"/>
                <p:nvPr/>
              </p:nvSpPr>
              <p:spPr>
                <a:xfrm>
                  <a:off x="6654876" y="954173"/>
                  <a:ext cx="6586992" cy="14468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                                      ⇒  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e>
                          </m:mr>
                        </m: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</m:t>
                        </m:r>
                        <m:acc>
                          <m:accPr>
                            <m:chr m:val="̂"/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l-GR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𝜳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𝒋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</m:d>
                          </m:e>
                        </m:nary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dirty="0"/>
                </a:p>
                <a:p>
                  <a:endParaRPr lang="en-US" b="0" dirty="0"/>
                </a:p>
              </p:txBody>
            </p:sp>
          </mc:Choice>
          <mc:Fallback xmlns="">
            <p:sp>
              <p:nvSpPr>
                <p:cNvPr id="31" name="TextBox 36">
                  <a:extLst>
                    <a:ext uri="{FF2B5EF4-FFF2-40B4-BE49-F238E27FC236}">
                      <a16:creationId xmlns:a16="http://schemas.microsoft.com/office/drawing/2014/main" id="{C55CFA4F-832A-704D-341C-2798983009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4876" y="954173"/>
                  <a:ext cx="6586992" cy="144687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ectangle 37">
              <a:extLst>
                <a:ext uri="{FF2B5EF4-FFF2-40B4-BE49-F238E27FC236}">
                  <a16:creationId xmlns:a16="http://schemas.microsoft.com/office/drawing/2014/main" id="{63C14CE3-3EDC-8BAE-D6FE-B0991188000F}"/>
                </a:ext>
              </a:extLst>
            </p:cNvPr>
            <p:cNvSpPr/>
            <p:nvPr/>
          </p:nvSpPr>
          <p:spPr>
            <a:xfrm>
              <a:off x="7421791" y="866101"/>
              <a:ext cx="1695188" cy="1335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Helvetica" panose="020B0604020202020204" pitchFamily="34" charset="0"/>
                  <a:cs typeface="Helvetica" panose="020B0604020202020204" pitchFamily="34" charset="0"/>
                </a:rPr>
                <a:t>Complex</a:t>
              </a:r>
            </a:p>
            <a:p>
              <a:pPr algn="ctr"/>
              <a:r>
                <a:rPr lang="en-US" dirty="0">
                  <a:latin typeface="Helvetica" panose="020B0604020202020204" pitchFamily="34" charset="0"/>
                  <a:cs typeface="Helvetica" panose="020B0604020202020204" pitchFamily="34" charset="0"/>
                </a:rPr>
                <a:t>(Deterministic) System</a:t>
              </a:r>
            </a:p>
          </p:txBody>
        </p:sp>
        <p:sp>
          <p:nvSpPr>
            <p:cNvPr id="33" name="Left Brace 38">
              <a:extLst>
                <a:ext uri="{FF2B5EF4-FFF2-40B4-BE49-F238E27FC236}">
                  <a16:creationId xmlns:a16="http://schemas.microsoft.com/office/drawing/2014/main" id="{3EA3E24F-E7C6-A7D1-4D08-F75F3F0765AD}"/>
                </a:ext>
              </a:extLst>
            </p:cNvPr>
            <p:cNvSpPr/>
            <p:nvPr/>
          </p:nvSpPr>
          <p:spPr>
            <a:xfrm rot="16200000">
              <a:off x="6745835" y="1968604"/>
              <a:ext cx="248205" cy="403168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Left Brace 42">
              <a:extLst>
                <a:ext uri="{FF2B5EF4-FFF2-40B4-BE49-F238E27FC236}">
                  <a16:creationId xmlns:a16="http://schemas.microsoft.com/office/drawing/2014/main" id="{AA6941FA-3FF9-D1F8-EDC8-D857E874BF0C}"/>
                </a:ext>
              </a:extLst>
            </p:cNvPr>
            <p:cNvSpPr/>
            <p:nvPr/>
          </p:nvSpPr>
          <p:spPr>
            <a:xfrm rot="16200000">
              <a:off x="9885548" y="1826172"/>
              <a:ext cx="248205" cy="706031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43">
              <a:extLst>
                <a:ext uri="{FF2B5EF4-FFF2-40B4-BE49-F238E27FC236}">
                  <a16:creationId xmlns:a16="http://schemas.microsoft.com/office/drawing/2014/main" id="{D92CD4FF-8A17-B469-C9F2-E9275AA176FF}"/>
                </a:ext>
              </a:extLst>
            </p:cNvPr>
            <p:cNvSpPr txBox="1"/>
            <p:nvPr/>
          </p:nvSpPr>
          <p:spPr>
            <a:xfrm>
              <a:off x="6298655" y="2302426"/>
              <a:ext cx="2575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Generate Input Samples</a:t>
              </a:r>
            </a:p>
            <a:p>
              <a:endParaRPr lang="en-US" sz="1400" dirty="0">
                <a:latin typeface="Century Gothic" panose="020B0502020202020204" pitchFamily="34" charset="0"/>
              </a:endParaRPr>
            </a:p>
          </p:txBody>
        </p:sp>
        <p:sp>
          <p:nvSpPr>
            <p:cNvPr id="36" name="TextBox 44">
              <a:extLst>
                <a:ext uri="{FF2B5EF4-FFF2-40B4-BE49-F238E27FC236}">
                  <a16:creationId xmlns:a16="http://schemas.microsoft.com/office/drawing/2014/main" id="{821DBC45-D79C-62E1-31FE-FB5732EF9805}"/>
                </a:ext>
              </a:extLst>
            </p:cNvPr>
            <p:cNvSpPr txBox="1"/>
            <p:nvPr/>
          </p:nvSpPr>
          <p:spPr>
            <a:xfrm>
              <a:off x="9206498" y="2281611"/>
              <a:ext cx="1627369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Generate Solution</a:t>
              </a:r>
            </a:p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 Samples</a:t>
              </a:r>
            </a:p>
            <a:p>
              <a:pPr algn="ctr"/>
              <a:endParaRPr lang="en-US" sz="14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" name="Left Brace 45">
              <a:extLst>
                <a:ext uri="{FF2B5EF4-FFF2-40B4-BE49-F238E27FC236}">
                  <a16:creationId xmlns:a16="http://schemas.microsoft.com/office/drawing/2014/main" id="{C38DD28F-96C6-241D-EEC9-D5C74DE7EFB7}"/>
                </a:ext>
              </a:extLst>
            </p:cNvPr>
            <p:cNvSpPr/>
            <p:nvPr/>
          </p:nvSpPr>
          <p:spPr>
            <a:xfrm rot="16200000">
              <a:off x="11901378" y="1059365"/>
              <a:ext cx="248205" cy="2036340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47">
              <a:extLst>
                <a:ext uri="{FF2B5EF4-FFF2-40B4-BE49-F238E27FC236}">
                  <a16:creationId xmlns:a16="http://schemas.microsoft.com/office/drawing/2014/main" id="{D9676F8D-2A4A-AE0D-6B37-AE2851A2F5BA}"/>
                </a:ext>
              </a:extLst>
            </p:cNvPr>
            <p:cNvSpPr txBox="1"/>
            <p:nvPr/>
          </p:nvSpPr>
          <p:spPr>
            <a:xfrm>
              <a:off x="11027953" y="2250201"/>
              <a:ext cx="1995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gPCE Model</a:t>
              </a:r>
            </a:p>
            <a:p>
              <a:pPr algn="ctr"/>
              <a:endParaRPr lang="en-US" sz="1400" dirty="0">
                <a:latin typeface="Century Gothic" panose="020B0502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5">
                <a:extLst>
                  <a:ext uri="{FF2B5EF4-FFF2-40B4-BE49-F238E27FC236}">
                    <a16:creationId xmlns:a16="http://schemas.microsoft.com/office/drawing/2014/main" id="{B8482D0E-94EA-17D0-3EBB-1F9A0B423606}"/>
                  </a:ext>
                </a:extLst>
              </p:cNvPr>
              <p:cNvSpPr txBox="1"/>
              <p:nvPr/>
            </p:nvSpPr>
            <p:spPr>
              <a:xfrm>
                <a:off x="6653689" y="2879317"/>
                <a:ext cx="4317632" cy="3889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𝜳</m:t>
                        </m:r>
                      </m:e>
                      <m: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𝒋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𝒋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,1}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𝒋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,2}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∗⋯∗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𝒋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}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𝒅</m:t>
                            </m:r>
                          </m:sub>
                        </m:sSub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TextBox 35">
                <a:extLst>
                  <a:ext uri="{FF2B5EF4-FFF2-40B4-BE49-F238E27FC236}">
                    <a16:creationId xmlns:a16="http://schemas.microsoft.com/office/drawing/2014/main" id="{B8482D0E-94EA-17D0-3EBB-1F9A0B423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689" y="2879317"/>
                <a:ext cx="4317632" cy="388953"/>
              </a:xfrm>
              <a:prstGeom prst="rect">
                <a:avLst/>
              </a:prstGeom>
              <a:blipFill>
                <a:blip r:embed="rId7"/>
                <a:stretch>
                  <a:fillRect b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50">
            <a:extLst>
              <a:ext uri="{FF2B5EF4-FFF2-40B4-BE49-F238E27FC236}">
                <a16:creationId xmlns:a16="http://schemas.microsoft.com/office/drawing/2014/main" id="{730D5EBE-52F0-C85A-C0B0-150637401DA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57433" y="4799018"/>
            <a:ext cx="5062267" cy="16888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90">
                <a:extLst>
                  <a:ext uri="{FF2B5EF4-FFF2-40B4-BE49-F238E27FC236}">
                    <a16:creationId xmlns:a16="http://schemas.microsoft.com/office/drawing/2014/main" id="{2D5DBD64-6E72-53CF-CF09-F6F289147482}"/>
                  </a:ext>
                </a:extLst>
              </p:cNvPr>
              <p:cNvSpPr txBox="1"/>
              <p:nvPr/>
            </p:nvSpPr>
            <p:spPr>
              <a:xfrm>
                <a:off x="5424780" y="3328740"/>
                <a:ext cx="6775450" cy="327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ts val="2800"/>
                  </a:lnSpc>
                </a:pPr>
                <a:r>
                  <a:rPr lang="en-US" sz="16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The general gPCE procedure:</a:t>
                </a:r>
              </a:p>
              <a:p>
                <a:pPr marL="176213" lvl="1" indent="-176213" algn="just">
                  <a:lnSpc>
                    <a:spcPts val="2800"/>
                  </a:lnSpc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ICESat-2 Photon Bounce Point Geolocation Algorithm </a:t>
                </a:r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analog is used to generate solution samples (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US" sz="1400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marL="176213" lvl="3" indent="-176213" algn="just">
                  <a:lnSpc>
                    <a:spcPts val="28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Basis functions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𝜳</m:t>
                        </m:r>
                      </m:e>
                      <m:sub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𝒋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b="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) evaluated, </a:t>
                </a:r>
                <a14:m>
                  <m:oMath xmlns:m="http://schemas.openxmlformats.org/officeDocument/2006/math">
                    <m:r>
                      <a:rPr lang="el-GR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𝜳</m:t>
                    </m:r>
                    <m:r>
                      <a:rPr lang="en-US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  <m:r>
                      <a:rPr lang="en-US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inverted for coefficients (</a:t>
                </a:r>
                <a14:m>
                  <m:oMath xmlns:m="http://schemas.openxmlformats.org/officeDocument/2006/math">
                    <m:r>
                      <a:rPr lang="en-US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)</a:t>
                </a:r>
                <a:endParaRPr lang="en-US" sz="16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ts val="2800"/>
                  </a:lnSpc>
                </a:pPr>
                <a:r>
                  <a:rPr lang="en-US" sz="16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Uncertainty Quantification:</a:t>
                </a:r>
              </a:p>
              <a:p>
                <a:pPr marL="171450" lvl="3" indent="-171450" algn="just">
                  <a:lnSpc>
                    <a:spcPts val="2800"/>
                  </a:lnSpc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Inputs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) intrinsically treated as  stochastic by gPCE method </a:t>
                </a:r>
              </a:p>
              <a:p>
                <a:pPr marL="171450" lvl="3" indent="-171450" algn="just">
                  <a:lnSpc>
                    <a:spcPts val="28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Inputs modeled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(measured + stochastic components)</a:t>
                </a:r>
              </a:p>
              <a:p>
                <a:pPr marL="171450" lvl="3" indent="-171450" algn="just">
                  <a:lnSpc>
                    <a:spcPts val="28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Photon bounce point uncertainties found by algebraic manipulation of model (+ one-time evaluation of stochastic component basis function expectation)</a:t>
                </a:r>
              </a:p>
            </p:txBody>
          </p:sp>
        </mc:Choice>
        <mc:Fallback xmlns="">
          <p:sp>
            <p:nvSpPr>
              <p:cNvPr id="21" name="TextBox 190">
                <a:extLst>
                  <a:ext uri="{FF2B5EF4-FFF2-40B4-BE49-F238E27FC236}">
                    <a16:creationId xmlns:a16="http://schemas.microsoft.com/office/drawing/2014/main" id="{2D5DBD64-6E72-53CF-CF09-F6F289147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4780" y="3328740"/>
                <a:ext cx="6775450" cy="3275064"/>
              </a:xfrm>
              <a:prstGeom prst="rect">
                <a:avLst/>
              </a:prstGeom>
              <a:blipFill>
                <a:blip r:embed="rId9"/>
                <a:stretch>
                  <a:fillRect l="-540" r="-270" b="-11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527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14DB0F-8B8D-199C-C984-F38D666DF934}"/>
              </a:ext>
            </a:extLst>
          </p:cNvPr>
          <p:cNvSpPr txBox="1"/>
          <p:nvPr/>
        </p:nvSpPr>
        <p:spPr>
          <a:xfrm>
            <a:off x="0" y="0"/>
            <a:ext cx="12192000" cy="60548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C32886A-2491-883B-8AB3-020AFEE9C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3" y="0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4826646C-C271-0F39-AD9F-D937CF8DEA82}"/>
              </a:ext>
            </a:extLst>
          </p:cNvPr>
          <p:cNvSpPr txBox="1">
            <a:spLocks/>
          </p:cNvSpPr>
          <p:nvPr/>
        </p:nvSpPr>
        <p:spPr>
          <a:xfrm>
            <a:off x="257433" y="67318"/>
            <a:ext cx="10515600" cy="538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Bare Earth Results: ICESat-2 Geolocation Algorithm (Analog)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78BC92-E8D8-5F14-B048-1A6B9FFF2C2F}"/>
              </a:ext>
            </a:extLst>
          </p:cNvPr>
          <p:cNvGrpSpPr/>
          <p:nvPr/>
        </p:nvGrpSpPr>
        <p:grpSpPr>
          <a:xfrm>
            <a:off x="4226" y="1999573"/>
            <a:ext cx="6336730" cy="3447726"/>
            <a:chOff x="10598" y="2901438"/>
            <a:chExt cx="6336730" cy="3447726"/>
          </a:xfrm>
        </p:grpSpPr>
        <p:pic>
          <p:nvPicPr>
            <p:cNvPr id="62" name="Picture 91">
              <a:extLst>
                <a:ext uri="{FF2B5EF4-FFF2-40B4-BE49-F238E27FC236}">
                  <a16:creationId xmlns:a16="http://schemas.microsoft.com/office/drawing/2014/main" id="{5C04BF74-7FBA-3871-AEF4-E25CE9509B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088" t="7536" r="8537" b="7316"/>
            <a:stretch/>
          </p:blipFill>
          <p:spPr>
            <a:xfrm>
              <a:off x="10598" y="2911250"/>
              <a:ext cx="6336730" cy="3437914"/>
            </a:xfrm>
            <a:prstGeom prst="rect">
              <a:avLst/>
            </a:prstGeom>
          </p:spPr>
        </p:pic>
        <p:grpSp>
          <p:nvGrpSpPr>
            <p:cNvPr id="63" name="Group 1030">
              <a:extLst>
                <a:ext uri="{FF2B5EF4-FFF2-40B4-BE49-F238E27FC236}">
                  <a16:creationId xmlns:a16="http://schemas.microsoft.com/office/drawing/2014/main" id="{51435EE1-6E72-FF3F-9458-FF70E351373E}"/>
                </a:ext>
              </a:extLst>
            </p:cNvPr>
            <p:cNvGrpSpPr/>
            <p:nvPr/>
          </p:nvGrpSpPr>
          <p:grpSpPr>
            <a:xfrm>
              <a:off x="215098" y="3187662"/>
              <a:ext cx="5852160" cy="268699"/>
              <a:chOff x="26187400" y="3132607"/>
              <a:chExt cx="4906277" cy="225269"/>
            </a:xfrm>
          </p:grpSpPr>
          <p:cxnSp>
            <p:nvCxnSpPr>
              <p:cNvPr id="64" name="Straight Connector 1028">
                <a:extLst>
                  <a:ext uri="{FF2B5EF4-FFF2-40B4-BE49-F238E27FC236}">
                    <a16:creationId xmlns:a16="http://schemas.microsoft.com/office/drawing/2014/main" id="{ADA5846D-B8B7-3E36-3DB5-D7B0CBA1CA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87400" y="3357876"/>
                <a:ext cx="4906277" cy="0"/>
              </a:xfrm>
              <a:prstGeom prst="line">
                <a:avLst/>
              </a:prstGeom>
              <a:ln w="2222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1029">
                <a:extLst>
                  <a:ext uri="{FF2B5EF4-FFF2-40B4-BE49-F238E27FC236}">
                    <a16:creationId xmlns:a16="http://schemas.microsoft.com/office/drawing/2014/main" id="{BE7D279D-9905-B812-2A0C-2A815B61F820}"/>
                  </a:ext>
                </a:extLst>
              </p:cNvPr>
              <p:cNvSpPr txBox="1"/>
              <p:nvPr/>
            </p:nvSpPr>
            <p:spPr>
              <a:xfrm>
                <a:off x="26187400" y="3132607"/>
                <a:ext cx="4897264" cy="219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accent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Potential Coefficient Significance Cut-Off Point</a:t>
                </a:r>
              </a:p>
            </p:txBody>
          </p:sp>
        </p:grpSp>
        <p:sp>
          <p:nvSpPr>
            <p:cNvPr id="61" name="TextBox 88">
              <a:extLst>
                <a:ext uri="{FF2B5EF4-FFF2-40B4-BE49-F238E27FC236}">
                  <a16:creationId xmlns:a16="http://schemas.microsoft.com/office/drawing/2014/main" id="{CAF4B01B-0495-C6A4-F47B-A0FAEE96497F}"/>
                </a:ext>
              </a:extLst>
            </p:cNvPr>
            <p:cNvSpPr txBox="1"/>
            <p:nvPr/>
          </p:nvSpPr>
          <p:spPr>
            <a:xfrm>
              <a:off x="1518675" y="2901438"/>
              <a:ext cx="33265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gPCE Coefficients for Bounce Point Height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4FAE7DF-2BCF-1486-AA6B-AF1D76EA7029}"/>
                </a:ext>
              </a:extLst>
            </p:cNvPr>
            <p:cNvSpPr txBox="1"/>
            <p:nvPr/>
          </p:nvSpPr>
          <p:spPr>
            <a:xfrm rot="16200000">
              <a:off x="-1147032" y="4637137"/>
              <a:ext cx="30221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Increasing Significance →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83A5444-9EA5-1B05-A75B-F0555820848D}"/>
                  </a:ext>
                </a:extLst>
              </p:cNvPr>
              <p:cNvSpPr txBox="1"/>
              <p:nvPr/>
            </p:nvSpPr>
            <p:spPr>
              <a:xfrm>
                <a:off x="6340956" y="5520615"/>
                <a:ext cx="637234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19063" indent="-119063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gPCE enables high fidelity </a:t>
                </a:r>
                <a:r>
                  <a:rPr lang="en-US" sz="12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assessment</a:t>
                </a: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of </a:t>
                </a:r>
                <a:r>
                  <a:rPr lang="en-US" sz="12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input-output variable relationships</a:t>
                </a:r>
              </a:p>
              <a:p>
                <a:pPr marL="119063" indent="-119063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Color indicates polynomial order of coefficients in a particular variable</a:t>
                </a:r>
              </a:p>
              <a:p>
                <a:pPr marL="119063" indent="-119063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Ordinate of figures represents the relative strength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num>
                      <m:den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</m:nary>
                      </m:den>
                    </m:f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of each coefficient.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83A5444-9EA5-1B05-A75B-F05558208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956" y="5520615"/>
                <a:ext cx="6372340" cy="646331"/>
              </a:xfrm>
              <a:prstGeom prst="rect">
                <a:avLst/>
              </a:prstGeom>
              <a:blipFill>
                <a:blip r:embed="rId5"/>
                <a:stretch>
                  <a:fillRect t="-1887" b="-67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0B3E753-5BD1-EC09-0CAA-BC50AD1EC1F7}"/>
              </a:ext>
            </a:extLst>
          </p:cNvPr>
          <p:cNvGrpSpPr/>
          <p:nvPr/>
        </p:nvGrpSpPr>
        <p:grpSpPr>
          <a:xfrm>
            <a:off x="6299863" y="2811603"/>
            <a:ext cx="5926052" cy="2264023"/>
            <a:chOff x="187377" y="4298412"/>
            <a:chExt cx="5926052" cy="226402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EBBC8AB-A389-AA7B-A557-E8A94845ED6C}"/>
                </a:ext>
              </a:extLst>
            </p:cNvPr>
            <p:cNvGrpSpPr/>
            <p:nvPr/>
          </p:nvGrpSpPr>
          <p:grpSpPr>
            <a:xfrm>
              <a:off x="187377" y="4298412"/>
              <a:ext cx="5923062" cy="1106172"/>
              <a:chOff x="24652563" y="9885577"/>
              <a:chExt cx="5923062" cy="1106172"/>
            </a:xfrm>
          </p:grpSpPr>
          <p:pic>
            <p:nvPicPr>
              <p:cNvPr id="52" name="Picture 51" descr="A picture containing timeline&#10;&#10;Description automatically generated">
                <a:extLst>
                  <a:ext uri="{FF2B5EF4-FFF2-40B4-BE49-F238E27FC236}">
                    <a16:creationId xmlns:a16="http://schemas.microsoft.com/office/drawing/2014/main" id="{8716FA6D-D307-D2F3-AFB8-0C92152098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9860" t="27036" r="29189" b="51009"/>
              <a:stretch/>
            </p:blipFill>
            <p:spPr>
              <a:xfrm>
                <a:off x="24652563" y="9885577"/>
                <a:ext cx="5923062" cy="1106172"/>
              </a:xfrm>
              <a:prstGeom prst="rect">
                <a:avLst/>
              </a:prstGeom>
            </p:spPr>
          </p:pic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FAA4ACB-AC0B-EC66-89A9-C6A5B34AFA31}"/>
                  </a:ext>
                </a:extLst>
              </p:cNvPr>
              <p:cNvSpPr/>
              <p:nvPr/>
            </p:nvSpPr>
            <p:spPr>
              <a:xfrm>
                <a:off x="25965299" y="10332658"/>
                <a:ext cx="287722" cy="525347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5DD8C3BB-1D36-14B6-7C32-2DBBEF3CC450}"/>
                  </a:ext>
                </a:extLst>
              </p:cNvPr>
              <p:cNvSpPr/>
              <p:nvPr/>
            </p:nvSpPr>
            <p:spPr>
              <a:xfrm>
                <a:off x="27938881" y="10282059"/>
                <a:ext cx="143861" cy="525347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C6C523B-55C6-419E-D280-9B1B8FEBCB24}"/>
                  </a:ext>
                </a:extLst>
              </p:cNvPr>
              <p:cNvSpPr/>
              <p:nvPr/>
            </p:nvSpPr>
            <p:spPr>
              <a:xfrm>
                <a:off x="29881770" y="10303463"/>
                <a:ext cx="143861" cy="525347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27E60F3D-76F0-4709-2733-0AB3EEDAE268}"/>
                </a:ext>
              </a:extLst>
            </p:cNvPr>
            <p:cNvGrpSpPr/>
            <p:nvPr/>
          </p:nvGrpSpPr>
          <p:grpSpPr>
            <a:xfrm>
              <a:off x="4255835" y="5473154"/>
              <a:ext cx="1857594" cy="1089281"/>
              <a:chOff x="10048240" y="3815079"/>
              <a:chExt cx="1857594" cy="1089281"/>
            </a:xfrm>
          </p:grpSpPr>
          <p:pic>
            <p:nvPicPr>
              <p:cNvPr id="88" name="Picture 87" descr="A picture containing timeline&#10;&#10;Description automatically generated">
                <a:extLst>
                  <a:ext uri="{FF2B5EF4-FFF2-40B4-BE49-F238E27FC236}">
                    <a16:creationId xmlns:a16="http://schemas.microsoft.com/office/drawing/2014/main" id="{E6B8F159-E442-A21D-7B36-0CED5D3CB8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695" t="71247" r="29189" b="7133"/>
              <a:stretch/>
            </p:blipFill>
            <p:spPr>
              <a:xfrm>
                <a:off x="10048240" y="3815079"/>
                <a:ext cx="1857594" cy="1089281"/>
              </a:xfrm>
              <a:prstGeom prst="rect">
                <a:avLst/>
              </a:prstGeom>
            </p:spPr>
          </p:pic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C411B036-5B4A-02EF-9B75-F10919BEEA62}"/>
                  </a:ext>
                </a:extLst>
              </p:cNvPr>
              <p:cNvSpPr/>
              <p:nvPr/>
            </p:nvSpPr>
            <p:spPr>
              <a:xfrm>
                <a:off x="10612341" y="4107568"/>
                <a:ext cx="411061" cy="222216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270ABADE-194F-37DE-1DDA-39E542C89AA7}"/>
                </a:ext>
              </a:extLst>
            </p:cNvPr>
            <p:cNvGrpSpPr/>
            <p:nvPr/>
          </p:nvGrpSpPr>
          <p:grpSpPr>
            <a:xfrm>
              <a:off x="257433" y="5444192"/>
              <a:ext cx="1854024" cy="1093631"/>
              <a:chOff x="28721601" y="10994145"/>
              <a:chExt cx="1854024" cy="1093631"/>
            </a:xfrm>
          </p:grpSpPr>
          <p:pic>
            <p:nvPicPr>
              <p:cNvPr id="99" name="Picture 98" descr="A picture containing timeline&#10;&#10;Description automatically generated">
                <a:extLst>
                  <a:ext uri="{FF2B5EF4-FFF2-40B4-BE49-F238E27FC236}">
                    <a16:creationId xmlns:a16="http://schemas.microsoft.com/office/drawing/2014/main" id="{F1B8E611-A9C7-F244-E865-A58CF735CE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32" t="49038" r="29189" b="29256"/>
              <a:stretch/>
            </p:blipFill>
            <p:spPr>
              <a:xfrm>
                <a:off x="28721601" y="10994145"/>
                <a:ext cx="1854024" cy="1093631"/>
              </a:xfrm>
              <a:prstGeom prst="rect">
                <a:avLst/>
              </a:prstGeom>
            </p:spPr>
          </p:pic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BB1D1733-CE9B-AF0A-E30D-35E67B922786}"/>
                  </a:ext>
                </a:extLst>
              </p:cNvPr>
              <p:cNvSpPr/>
              <p:nvPr/>
            </p:nvSpPr>
            <p:spPr>
              <a:xfrm rot="1498607">
                <a:off x="29581266" y="11352080"/>
                <a:ext cx="560538" cy="222216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2C702D2-E39D-4186-BBB7-080DB5A4512F}"/>
                </a:ext>
              </a:extLst>
            </p:cNvPr>
            <p:cNvGrpSpPr/>
            <p:nvPr/>
          </p:nvGrpSpPr>
          <p:grpSpPr>
            <a:xfrm>
              <a:off x="2197248" y="5458792"/>
              <a:ext cx="1894342" cy="1095334"/>
              <a:chOff x="2671963" y="6235579"/>
              <a:chExt cx="1894342" cy="1095334"/>
            </a:xfrm>
          </p:grpSpPr>
          <p:pic>
            <p:nvPicPr>
              <p:cNvPr id="107" name="Picture 106" descr="A picture containing timeline&#10;&#10;Description automatically generated">
                <a:extLst>
                  <a:ext uri="{FF2B5EF4-FFF2-40B4-BE49-F238E27FC236}">
                    <a16:creationId xmlns:a16="http://schemas.microsoft.com/office/drawing/2014/main" id="{FF67DFA8-60E5-9178-74BC-8969C1842B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9860" t="71127" r="70646" b="7133"/>
              <a:stretch/>
            </p:blipFill>
            <p:spPr>
              <a:xfrm>
                <a:off x="2671963" y="6235579"/>
                <a:ext cx="1894342" cy="1095334"/>
              </a:xfrm>
              <a:prstGeom prst="rect">
                <a:avLst/>
              </a:prstGeom>
            </p:spPr>
          </p:pic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52C917F5-C3B0-7441-A18B-A0FAA304A6A5}"/>
                  </a:ext>
                </a:extLst>
              </p:cNvPr>
              <p:cNvSpPr/>
              <p:nvPr/>
            </p:nvSpPr>
            <p:spPr>
              <a:xfrm>
                <a:off x="3419565" y="6524233"/>
                <a:ext cx="411061" cy="222216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7D1E4BC5-D2BB-472B-98EA-74C6D2550596}"/>
              </a:ext>
            </a:extLst>
          </p:cNvPr>
          <p:cNvSpPr txBox="1"/>
          <p:nvPr/>
        </p:nvSpPr>
        <p:spPr>
          <a:xfrm>
            <a:off x="99476" y="5514574"/>
            <a:ext cx="58521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gPCE found a </a:t>
            </a:r>
            <a:r>
              <a:rPr lang="en-US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valid expansion,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 with a </a:t>
            </a:r>
            <a:r>
              <a:rPr lang="en-US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small number of significant coefficients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Only ~40 of 4850 terms have significance &gt;1ppm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(Color indicates coefficient polynomial order)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14300" indent="-114300"/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845844B-64B9-9EEA-E7EA-279A87CE3E77}"/>
              </a:ext>
            </a:extLst>
          </p:cNvPr>
          <p:cNvGrpSpPr/>
          <p:nvPr/>
        </p:nvGrpSpPr>
        <p:grpSpPr>
          <a:xfrm rot="16200000">
            <a:off x="6381253" y="1053386"/>
            <a:ext cx="1729880" cy="2589113"/>
            <a:chOff x="31027247" y="4278112"/>
            <a:chExt cx="2235102" cy="402471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36E529A-646A-0580-2A73-32313C66760C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rot="5400000">
              <a:off x="30841784" y="6642192"/>
              <a:ext cx="1846099" cy="147517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94FFE24-8AEA-2292-3517-D50C2A0E41B1}"/>
                </a:ext>
              </a:extLst>
            </p:cNvPr>
            <p:cNvCxnSpPr>
              <a:cxnSpLocks/>
              <a:stCxn id="25" idx="1"/>
            </p:cNvCxnSpPr>
            <p:nvPr/>
          </p:nvCxnSpPr>
          <p:spPr>
            <a:xfrm rot="5400000" flipH="1">
              <a:off x="31931014" y="4287825"/>
              <a:ext cx="581119" cy="56169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C4744283-327A-66B4-8E1C-2C3141CC206C}"/>
                </a:ext>
              </a:extLst>
            </p:cNvPr>
            <p:cNvSpPr/>
            <p:nvPr/>
          </p:nvSpPr>
          <p:spPr>
            <a:xfrm rot="5400000">
              <a:off x="31703672" y="4898052"/>
              <a:ext cx="1597497" cy="1519856"/>
            </a:xfrm>
            <a:prstGeom prst="roundRect">
              <a:avLst/>
            </a:prstGeom>
            <a:ln w="254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NOTE: Same </a:t>
              </a:r>
            </a:p>
            <a:p>
              <a:pPr algn="ctr"/>
              <a:r>
                <a:rPr lang="en-US" sz="105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Data Shown</a:t>
              </a:r>
            </a:p>
            <a:p>
              <a:pPr algn="ctr"/>
              <a:r>
                <a:rPr lang="en-US" sz="1050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(Color Significance Changed)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B223A67B-D818-FDD9-C7E7-73AD85FC4883}"/>
              </a:ext>
            </a:extLst>
          </p:cNvPr>
          <p:cNvSpPr txBox="1"/>
          <p:nvPr/>
        </p:nvSpPr>
        <p:spPr>
          <a:xfrm>
            <a:off x="257432" y="703653"/>
            <a:ext cx="10861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gPCE Model Constructed from an analog of the ICESat-2 (Bare Earth) Photon Bounce Point Geolocation Algorithm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Variables used correspond to real ICESat-2 ATL02, ATL03 data</a:t>
            </a:r>
            <a:r>
              <a:rPr lang="en-US" sz="16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ranges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 spanning the </a:t>
            </a:r>
            <a:r>
              <a:rPr lang="en-US" sz="16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Region 2 granule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64EBB2-CE26-AE92-196E-D12E53575CC0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</p:spTree>
    <p:extLst>
      <p:ext uri="{BB962C8B-B14F-4D97-AF65-F5344CB8AC3E}">
        <p14:creationId xmlns:p14="http://schemas.microsoft.com/office/powerpoint/2010/main" val="1467772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>
            <a:extLst>
              <a:ext uri="{FF2B5EF4-FFF2-40B4-BE49-F238E27FC236}">
                <a16:creationId xmlns:a16="http://schemas.microsoft.com/office/drawing/2014/main" id="{1772AD19-DB8C-95A4-876D-35A102912A02}"/>
              </a:ext>
            </a:extLst>
          </p:cNvPr>
          <p:cNvGrpSpPr/>
          <p:nvPr/>
        </p:nvGrpSpPr>
        <p:grpSpPr>
          <a:xfrm>
            <a:off x="1090282" y="905869"/>
            <a:ext cx="9903250" cy="5615580"/>
            <a:chOff x="6524823" y="838521"/>
            <a:chExt cx="5375774" cy="3048300"/>
          </a:xfrm>
        </p:grpSpPr>
        <p:pic>
          <p:nvPicPr>
            <p:cNvPr id="34" name="Picture 33" descr="Chart&#10;&#10;Description automatically generated">
              <a:extLst>
                <a:ext uri="{FF2B5EF4-FFF2-40B4-BE49-F238E27FC236}">
                  <a16:creationId xmlns:a16="http://schemas.microsoft.com/office/drawing/2014/main" id="{37D68BC2-71A3-8DCC-A6AB-B535327022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187" t="7856" r="7996" b="5295"/>
            <a:stretch/>
          </p:blipFill>
          <p:spPr>
            <a:xfrm>
              <a:off x="6524823" y="963823"/>
              <a:ext cx="5375774" cy="2922998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6B236D-147A-7F01-3BF4-A53683E20B0B}"/>
                </a:ext>
              </a:extLst>
            </p:cNvPr>
            <p:cNvSpPr txBox="1"/>
            <p:nvPr/>
          </p:nvSpPr>
          <p:spPr>
            <a:xfrm>
              <a:off x="8432092" y="838521"/>
              <a:ext cx="1561236" cy="25060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200" b="1">
                  <a:latin typeface="Helvetica" panose="020B0604020202020204" pitchFamily="34" charset="0"/>
                  <a:cs typeface="Helvetica" panose="020B0604020202020204" pitchFamily="34" charset="0"/>
                </a:defRPr>
              </a:lvl1pPr>
            </a:lstStyle>
            <a:p>
              <a:r>
                <a:rPr lang="en-US" dirty="0"/>
                <a:t>LiDAR Photon Bounce Point Height, </a:t>
              </a:r>
            </a:p>
            <a:p>
              <a:pPr algn="ctr"/>
              <a:r>
                <a:rPr lang="en-US" dirty="0"/>
                <a:t>w.r.t. Pitch, Roll Pointing Angle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B8E84D2-FE3B-2262-044D-6364AB66EA84}"/>
                </a:ext>
              </a:extLst>
            </p:cNvPr>
            <p:cNvSpPr txBox="1"/>
            <p:nvPr/>
          </p:nvSpPr>
          <p:spPr>
            <a:xfrm>
              <a:off x="6748609" y="3233369"/>
              <a:ext cx="3867546" cy="45108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>
              <a:spAutoFit/>
            </a:bodyPr>
            <a:lstStyle/>
            <a:p>
              <a:pPr marL="119063" indent="-119063" algn="just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gPCE </a:t>
              </a:r>
              <a:r>
                <a:rPr lang="en-US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captures nonlinear behaviors, co-variances </a:t>
              </a:r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that TPU ignores</a:t>
              </a:r>
            </a:p>
            <a:p>
              <a:pPr marL="119063" indent="-119063" algn="just">
                <a:buFont typeface="Arial" panose="020B0604020202020204" pitchFamily="34" charset="0"/>
                <a:buChar char="•"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cs typeface="Helvetica" panose="020B0604020202020204" pitchFamily="34" charset="0"/>
                </a:rPr>
                <a:t>Graph corresponds to a specific ICESat-2 photon bounce point, west of Boulder, CO, at ~40.0N, 105.4W.</a:t>
              </a:r>
              <a:r>
                <a:rPr lang="en-US" sz="1100" dirty="0"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</a:p>
            <a:p>
              <a:pPr marL="119063" indent="-119063" algn="just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Helvetica" panose="020B0604020202020204" pitchFamily="34" charset="0"/>
                  <a:cs typeface="Helvetica" panose="020B0604020202020204" pitchFamily="34" charset="0"/>
                </a:rPr>
                <a:t>(Pitch, Roll ranges are kept broad for illustrative purposes)</a:t>
              </a:r>
            </a:p>
            <a:p>
              <a:pPr marL="119063" indent="-119063" algn="just">
                <a:buFont typeface="Arial" panose="020B0604020202020204" pitchFamily="34" charset="0"/>
                <a:buChar char="•"/>
              </a:pPr>
              <a:endParaRPr lang="en-US" sz="14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A14DB0F-8B8D-199C-C984-F38D666DF934}"/>
              </a:ext>
            </a:extLst>
          </p:cNvPr>
          <p:cNvSpPr txBox="1"/>
          <p:nvPr/>
        </p:nvSpPr>
        <p:spPr>
          <a:xfrm>
            <a:off x="0" y="0"/>
            <a:ext cx="12192000" cy="60548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C32886A-2491-883B-8AB3-020AFEE9C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3" y="0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4826646C-C271-0F39-AD9F-D937CF8DEA82}"/>
              </a:ext>
            </a:extLst>
          </p:cNvPr>
          <p:cNvSpPr txBox="1">
            <a:spLocks/>
          </p:cNvSpPr>
          <p:nvPr/>
        </p:nvSpPr>
        <p:spPr>
          <a:xfrm>
            <a:off x="257433" y="67318"/>
            <a:ext cx="10515600" cy="538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Bare Earth Results: ICESat-2 Geolocation Algorithm (Analog)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4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58A6FD-FCFC-7BA6-6B65-7690EE09A6CF}"/>
              </a:ext>
            </a:extLst>
          </p:cNvPr>
          <p:cNvGrpSpPr/>
          <p:nvPr/>
        </p:nvGrpSpPr>
        <p:grpSpPr>
          <a:xfrm>
            <a:off x="6627377" y="4377665"/>
            <a:ext cx="460600" cy="441142"/>
            <a:chOff x="6679975" y="4329113"/>
            <a:chExt cx="460600" cy="44114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5050283C-8232-AB7B-4F13-C4C393E226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82276" y="4491080"/>
              <a:ext cx="258299" cy="2791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C39D4B7-5167-2223-60BD-F40CD45B5C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0677" y="4614087"/>
              <a:ext cx="191599" cy="156168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90586A5-700E-B63A-0667-8F3054B49D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79975" y="4329113"/>
              <a:ext cx="271083" cy="284974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AF0BEBE-E9C2-1935-640B-E5FAA9BF48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51058" y="4329113"/>
              <a:ext cx="189517" cy="161967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7D4E95E-8C6D-2739-BD5D-2172883DAA5F}"/>
              </a:ext>
            </a:extLst>
          </p:cNvPr>
          <p:cNvGrpSpPr/>
          <p:nvPr/>
        </p:nvGrpSpPr>
        <p:grpSpPr>
          <a:xfrm>
            <a:off x="4170137" y="2903559"/>
            <a:ext cx="455838" cy="179449"/>
            <a:chOff x="4170137" y="2903559"/>
            <a:chExt cx="455838" cy="179449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98AA43C-C514-247C-842B-C4D182566F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73421" y="2903559"/>
              <a:ext cx="252554" cy="17944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7BE11CB-A45B-0235-F62F-9E80DDAD0C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70137" y="3067413"/>
              <a:ext cx="203284" cy="15595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1C1470-FC37-9268-60C5-3AB92FAC7B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0137" y="2903559"/>
              <a:ext cx="255813" cy="163854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D584B7C-F237-55BC-149E-B587BAF57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25950" y="2905189"/>
              <a:ext cx="200025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2ADE70A-7DD6-61E1-D14D-D5A975672EBB}"/>
              </a:ext>
            </a:extLst>
          </p:cNvPr>
          <p:cNvCxnSpPr>
            <a:cxnSpLocks/>
          </p:cNvCxnSpPr>
          <p:nvPr/>
        </p:nvCxnSpPr>
        <p:spPr>
          <a:xfrm flipH="1" flipV="1">
            <a:off x="1502541" y="3041464"/>
            <a:ext cx="2870880" cy="41544"/>
          </a:xfrm>
          <a:prstGeom prst="line">
            <a:avLst/>
          </a:prstGeom>
          <a:ln w="635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9B554EB-D314-16A6-BB88-AF945296AC13}"/>
              </a:ext>
            </a:extLst>
          </p:cNvPr>
          <p:cNvCxnSpPr>
            <a:cxnSpLocks/>
          </p:cNvCxnSpPr>
          <p:nvPr/>
        </p:nvCxnSpPr>
        <p:spPr>
          <a:xfrm flipH="1" flipV="1">
            <a:off x="1502541" y="2593591"/>
            <a:ext cx="3123434" cy="39724"/>
          </a:xfrm>
          <a:prstGeom prst="line">
            <a:avLst/>
          </a:prstGeom>
          <a:ln w="63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4EAB50F-7F93-57C9-FD83-A9F450FCB669}"/>
              </a:ext>
            </a:extLst>
          </p:cNvPr>
          <p:cNvCxnSpPr>
            <a:cxnSpLocks/>
          </p:cNvCxnSpPr>
          <p:nvPr/>
        </p:nvCxnSpPr>
        <p:spPr>
          <a:xfrm flipH="1" flipV="1">
            <a:off x="1502541" y="2852401"/>
            <a:ext cx="3123434" cy="44427"/>
          </a:xfrm>
          <a:prstGeom prst="line">
            <a:avLst/>
          </a:prstGeom>
          <a:ln w="635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A284FD5-5197-A707-C527-808963461B55}"/>
              </a:ext>
            </a:extLst>
          </p:cNvPr>
          <p:cNvGrpSpPr/>
          <p:nvPr/>
        </p:nvGrpSpPr>
        <p:grpSpPr>
          <a:xfrm>
            <a:off x="1544162" y="2539802"/>
            <a:ext cx="1501185" cy="501662"/>
            <a:chOff x="1544162" y="2539802"/>
            <a:chExt cx="1501185" cy="5016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E9D8BD6-BF0E-656B-884C-D7EBC17DA006}"/>
                </a:ext>
              </a:extLst>
            </p:cNvPr>
            <p:cNvSpPr txBox="1"/>
            <p:nvPr/>
          </p:nvSpPr>
          <p:spPr>
            <a:xfrm>
              <a:off x="1544162" y="2539802"/>
              <a:ext cx="15011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Photon Bounce Height </a:t>
              </a:r>
            </a:p>
            <a:p>
              <a:r>
                <a:rPr lang="en-US" sz="900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Uncertainty @ A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308FF94-5726-2165-C479-709E9B2C73CB}"/>
                </a:ext>
              </a:extLst>
            </p:cNvPr>
            <p:cNvCxnSpPr/>
            <p:nvPr/>
          </p:nvCxnSpPr>
          <p:spPr>
            <a:xfrm>
              <a:off x="1593176" y="2593591"/>
              <a:ext cx="0" cy="447873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28A5273-28B3-70E6-11B1-480C0B5FC4FC}"/>
              </a:ext>
            </a:extLst>
          </p:cNvPr>
          <p:cNvCxnSpPr>
            <a:cxnSpLocks/>
          </p:cNvCxnSpPr>
          <p:nvPr/>
        </p:nvCxnSpPr>
        <p:spPr>
          <a:xfrm>
            <a:off x="2976126" y="2611101"/>
            <a:ext cx="0" cy="263513"/>
          </a:xfrm>
          <a:prstGeom prst="straightConnector1">
            <a:avLst/>
          </a:prstGeom>
          <a:ln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6AD6FD59-629A-B250-F8BF-4F0C31C30571}"/>
              </a:ext>
            </a:extLst>
          </p:cNvPr>
          <p:cNvSpPr txBox="1"/>
          <p:nvPr/>
        </p:nvSpPr>
        <p:spPr>
          <a:xfrm>
            <a:off x="6986146" y="4628922"/>
            <a:ext cx="1365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Helvetica" panose="020B0604020202020204" pitchFamily="34" charset="0"/>
                <a:cs typeface="Helvetica" panose="020B0604020202020204" pitchFamily="34" charset="0"/>
              </a:rPr>
              <a:t>5 Unit Roll Uncertainty</a:t>
            </a:r>
          </a:p>
        </p:txBody>
      </p:sp>
      <p:sp>
        <p:nvSpPr>
          <p:cNvPr id="63" name="Right Brace 62">
            <a:extLst>
              <a:ext uri="{FF2B5EF4-FFF2-40B4-BE49-F238E27FC236}">
                <a16:creationId xmlns:a16="http://schemas.microsoft.com/office/drawing/2014/main" id="{58353221-C7BB-1F42-C263-6BEEC91B4B99}"/>
              </a:ext>
            </a:extLst>
          </p:cNvPr>
          <p:cNvSpPr/>
          <p:nvPr/>
        </p:nvSpPr>
        <p:spPr>
          <a:xfrm rot="2438666">
            <a:off x="6956768" y="4565514"/>
            <a:ext cx="123935" cy="340050"/>
          </a:xfrm>
          <a:prstGeom prst="righ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22C5234-EBA6-C8EC-4ACA-E9E2BC137090}"/>
              </a:ext>
            </a:extLst>
          </p:cNvPr>
          <p:cNvSpPr txBox="1"/>
          <p:nvPr/>
        </p:nvSpPr>
        <p:spPr>
          <a:xfrm>
            <a:off x="6905070" y="4001618"/>
            <a:ext cx="1365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Helvetica" panose="020B0604020202020204" pitchFamily="34" charset="0"/>
                <a:cs typeface="Helvetica" panose="020B0604020202020204" pitchFamily="34" charset="0"/>
              </a:rPr>
              <a:t>2 Unit Pitch Uncertainty</a:t>
            </a:r>
          </a:p>
        </p:txBody>
      </p:sp>
      <p:sp>
        <p:nvSpPr>
          <p:cNvPr id="67" name="Right Brace 66">
            <a:extLst>
              <a:ext uri="{FF2B5EF4-FFF2-40B4-BE49-F238E27FC236}">
                <a16:creationId xmlns:a16="http://schemas.microsoft.com/office/drawing/2014/main" id="{C9B5B4DE-3BE0-09AD-FE21-84F079DCE93A}"/>
              </a:ext>
            </a:extLst>
          </p:cNvPr>
          <p:cNvSpPr/>
          <p:nvPr/>
        </p:nvSpPr>
        <p:spPr>
          <a:xfrm rot="18591273">
            <a:off x="6983940" y="4276725"/>
            <a:ext cx="123935" cy="263459"/>
          </a:xfrm>
          <a:prstGeom prst="righ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7666FFE-27CD-27C2-57DC-570F21A7EAB8}"/>
              </a:ext>
            </a:extLst>
          </p:cNvPr>
          <p:cNvSpPr txBox="1"/>
          <p:nvPr/>
        </p:nvSpPr>
        <p:spPr>
          <a:xfrm rot="2625467">
            <a:off x="6716386" y="4402070"/>
            <a:ext cx="279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3FC8C0A-F81B-CD37-D6E5-99C84A7135A3}"/>
              </a:ext>
            </a:extLst>
          </p:cNvPr>
          <p:cNvSpPr txBox="1"/>
          <p:nvPr/>
        </p:nvSpPr>
        <p:spPr>
          <a:xfrm rot="3096273">
            <a:off x="4262556" y="2850272"/>
            <a:ext cx="279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</a:t>
            </a:r>
            <a:endParaRPr lang="en-US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8E3E0AF-BDAA-640C-1E8F-CEDEC04E2B5E}"/>
              </a:ext>
            </a:extLst>
          </p:cNvPr>
          <p:cNvGrpSpPr/>
          <p:nvPr/>
        </p:nvGrpSpPr>
        <p:grpSpPr>
          <a:xfrm>
            <a:off x="1502541" y="4296082"/>
            <a:ext cx="5395919" cy="534863"/>
            <a:chOff x="1502541" y="4235392"/>
            <a:chExt cx="5395919" cy="53486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D6955A7-C524-E61C-57EA-BE4B9E32D82A}"/>
                </a:ext>
              </a:extLst>
            </p:cNvPr>
            <p:cNvGrpSpPr/>
            <p:nvPr/>
          </p:nvGrpSpPr>
          <p:grpSpPr>
            <a:xfrm>
              <a:off x="1502541" y="4235392"/>
              <a:ext cx="5395919" cy="534863"/>
              <a:chOff x="1502541" y="4235392"/>
              <a:chExt cx="5395919" cy="534863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AB2E0B3A-2B4D-B177-8AF4-AA47EE1258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502541" y="4683265"/>
                <a:ext cx="5327137" cy="86990"/>
              </a:xfrm>
              <a:prstGeom prst="line">
                <a:avLst/>
              </a:prstGeom>
              <a:ln w="6350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C695889-1F20-9567-1B26-9A53FE8D89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502541" y="4235392"/>
                <a:ext cx="5395919" cy="81583"/>
              </a:xfrm>
              <a:prstGeom prst="line">
                <a:avLst/>
              </a:prstGeom>
              <a:ln w="6350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503089F4-C742-F38B-3B9E-A4D66CAA54D3}"/>
                </a:ext>
              </a:extLst>
            </p:cNvPr>
            <p:cNvCxnSpPr/>
            <p:nvPr/>
          </p:nvCxnSpPr>
          <p:spPr>
            <a:xfrm>
              <a:off x="1589149" y="4235392"/>
              <a:ext cx="0" cy="447873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C851247-E69E-7E4A-21AE-BBF1C45979D7}"/>
                </a:ext>
              </a:extLst>
            </p:cNvPr>
            <p:cNvSpPr txBox="1"/>
            <p:nvPr/>
          </p:nvSpPr>
          <p:spPr>
            <a:xfrm>
              <a:off x="1528134" y="4270283"/>
              <a:ext cx="15011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Photon Bounce Height </a:t>
              </a:r>
            </a:p>
            <a:p>
              <a:r>
                <a:rPr lang="en-US" sz="1000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Uncertainty @ A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D30705E-8CAE-5138-B3C4-D95E63CB6B34}"/>
              </a:ext>
            </a:extLst>
          </p:cNvPr>
          <p:cNvGrpSpPr/>
          <p:nvPr/>
        </p:nvGrpSpPr>
        <p:grpSpPr>
          <a:xfrm>
            <a:off x="1908419" y="2852401"/>
            <a:ext cx="1501185" cy="373378"/>
            <a:chOff x="1908419" y="2852401"/>
            <a:chExt cx="1501185" cy="373378"/>
          </a:xfrm>
        </p:grpSpPr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3F93B20-521C-C379-CE06-17B247D11319}"/>
                </a:ext>
              </a:extLst>
            </p:cNvPr>
            <p:cNvCxnSpPr>
              <a:cxnSpLocks/>
            </p:cNvCxnSpPr>
            <p:nvPr/>
          </p:nvCxnSpPr>
          <p:spPr>
            <a:xfrm>
              <a:off x="1936750" y="2852401"/>
              <a:ext cx="0" cy="19090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4B93CA9-F833-1DB1-7758-110759317836}"/>
                </a:ext>
              </a:extLst>
            </p:cNvPr>
            <p:cNvSpPr txBox="1"/>
            <p:nvPr/>
          </p:nvSpPr>
          <p:spPr>
            <a:xfrm>
              <a:off x="1908419" y="2856447"/>
              <a:ext cx="15011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00206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Photon Bounce Height </a:t>
              </a:r>
            </a:p>
            <a:p>
              <a:r>
                <a:rPr lang="en-US" sz="900" dirty="0">
                  <a:solidFill>
                    <a:srgbClr val="00206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Uncertainty @ B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5E8EFD02-54FC-2930-DF8C-5756D3555780}"/>
              </a:ext>
            </a:extLst>
          </p:cNvPr>
          <p:cNvSpPr txBox="1"/>
          <p:nvPr/>
        </p:nvSpPr>
        <p:spPr>
          <a:xfrm>
            <a:off x="3053439" y="27293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D8B36CE-DA7F-1C6B-510D-9B97220560AB}"/>
              </a:ext>
            </a:extLst>
          </p:cNvPr>
          <p:cNvSpPr txBox="1"/>
          <p:nvPr/>
        </p:nvSpPr>
        <p:spPr>
          <a:xfrm>
            <a:off x="2955896" y="2564458"/>
            <a:ext cx="169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Potential Height Uncertainty</a:t>
            </a:r>
          </a:p>
          <a:p>
            <a:r>
              <a:rPr lang="en-US" sz="9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Under-/Over-estimation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D2CB857-AA56-927C-9CC9-1E3E9389855A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4528972" y="2996430"/>
            <a:ext cx="2226182" cy="1478377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FFC70937-97D7-02D3-D894-6AC96CB50DD1}"/>
              </a:ext>
            </a:extLst>
          </p:cNvPr>
          <p:cNvSpPr txBox="1"/>
          <p:nvPr/>
        </p:nvSpPr>
        <p:spPr>
          <a:xfrm rot="1946583">
            <a:off x="4948846" y="3579039"/>
            <a:ext cx="16043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Helvetica" panose="020B0604020202020204" pitchFamily="34" charset="0"/>
                <a:cs typeface="Helvetica" panose="020B0604020202020204" pitchFamily="34" charset="0"/>
              </a:rPr>
              <a:t>Pitch Angle Changed,</a:t>
            </a:r>
          </a:p>
          <a:p>
            <a:r>
              <a:rPr lang="en-US" sz="1100" dirty="0">
                <a:latin typeface="Helvetica" panose="020B0604020202020204" pitchFamily="34" charset="0"/>
                <a:cs typeface="Helvetica" panose="020B0604020202020204" pitchFamily="34" charset="0"/>
              </a:rPr>
              <a:t>Roll Stays Constant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A8397B7E-2F47-28C6-5ADC-6EEC280ECACF}"/>
              </a:ext>
            </a:extLst>
          </p:cNvPr>
          <p:cNvGrpSpPr/>
          <p:nvPr/>
        </p:nvGrpSpPr>
        <p:grpSpPr>
          <a:xfrm>
            <a:off x="8352001" y="1414161"/>
            <a:ext cx="1921207" cy="1632266"/>
            <a:chOff x="8578044" y="1470948"/>
            <a:chExt cx="1921207" cy="1632266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3040470A-0987-9B1F-0AF3-C9B5BBB22243}"/>
                </a:ext>
              </a:extLst>
            </p:cNvPr>
            <p:cNvGrpSpPr/>
            <p:nvPr/>
          </p:nvGrpSpPr>
          <p:grpSpPr>
            <a:xfrm>
              <a:off x="8854815" y="2334500"/>
              <a:ext cx="455838" cy="179449"/>
              <a:chOff x="4170137" y="2903559"/>
              <a:chExt cx="455838" cy="179449"/>
            </a:xfrm>
          </p:grpSpPr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8D02607F-1D10-3205-D848-350D59CDD7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73421" y="2903559"/>
                <a:ext cx="252554" cy="179449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39ED6EA9-D95C-3525-32D1-BC4E8EA7A0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70137" y="3067413"/>
                <a:ext cx="203284" cy="15595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52276AF0-DE26-05F8-D7B8-67144BA1F8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70137" y="2903559"/>
                <a:ext cx="255813" cy="163854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1409F330-C3CC-2E11-C936-45471DA6D7D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25950" y="2905189"/>
                <a:ext cx="200025" cy="0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136ECE4B-E1ED-70E8-D3A2-22FE0E836040}"/>
                </a:ext>
              </a:extLst>
            </p:cNvPr>
            <p:cNvGrpSpPr/>
            <p:nvPr/>
          </p:nvGrpSpPr>
          <p:grpSpPr>
            <a:xfrm>
              <a:off x="8578044" y="1470948"/>
              <a:ext cx="1921207" cy="1632266"/>
              <a:chOff x="8578044" y="1470948"/>
              <a:chExt cx="1921207" cy="1632266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DCB03DDA-B2DE-0BB0-D9F1-F487FA09FA76}"/>
                  </a:ext>
                </a:extLst>
              </p:cNvPr>
              <p:cNvGrpSpPr/>
              <p:nvPr/>
            </p:nvGrpSpPr>
            <p:grpSpPr>
              <a:xfrm>
                <a:off x="8651076" y="1664873"/>
                <a:ext cx="1848175" cy="596048"/>
                <a:chOff x="8669282" y="1339704"/>
                <a:chExt cx="1848175" cy="596048"/>
              </a:xfrm>
            </p:grpSpPr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AF1F37F3-9ECE-D525-452D-7B716D46A91E}"/>
                    </a:ext>
                  </a:extLst>
                </p:cNvPr>
                <p:cNvGrpSpPr/>
                <p:nvPr/>
              </p:nvGrpSpPr>
              <p:grpSpPr>
                <a:xfrm>
                  <a:off x="8669282" y="1494610"/>
                  <a:ext cx="549214" cy="441142"/>
                  <a:chOff x="9137396" y="1887650"/>
                  <a:chExt cx="549214" cy="441142"/>
                </a:xfrm>
              </p:grpSpPr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261CC7A2-1A47-7C44-9E0E-267657B71CB7}"/>
                      </a:ext>
                    </a:extLst>
                  </p:cNvPr>
                  <p:cNvGrpSpPr/>
                  <p:nvPr/>
                </p:nvGrpSpPr>
                <p:grpSpPr>
                  <a:xfrm>
                    <a:off x="9137396" y="1887650"/>
                    <a:ext cx="460600" cy="441142"/>
                    <a:chOff x="6679975" y="4329113"/>
                    <a:chExt cx="460600" cy="441142"/>
                  </a:xfrm>
                </p:grpSpPr>
                <p:cxnSp>
                  <p:nvCxnSpPr>
                    <p:cNvPr id="89" name="Straight Connector 88">
                      <a:extLst>
                        <a:ext uri="{FF2B5EF4-FFF2-40B4-BE49-F238E27FC236}">
                          <a16:creationId xmlns:a16="http://schemas.microsoft.com/office/drawing/2014/main" id="{1AA29CCA-0F06-EED4-83D0-70393D2B4AE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6882276" y="4491080"/>
                      <a:ext cx="258299" cy="279175"/>
                    </a:xfrm>
                    <a:prstGeom prst="line">
                      <a:avLst/>
                    </a:prstGeom>
                    <a:ln w="127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Straight Connector 89">
                      <a:extLst>
                        <a:ext uri="{FF2B5EF4-FFF2-40B4-BE49-F238E27FC236}">
                          <a16:creationId xmlns:a16="http://schemas.microsoft.com/office/drawing/2014/main" id="{CF9985B3-919B-B53B-D199-025024797A8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6690677" y="4614087"/>
                      <a:ext cx="191599" cy="156168"/>
                    </a:xfrm>
                    <a:prstGeom prst="line">
                      <a:avLst/>
                    </a:prstGeom>
                    <a:ln w="127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Straight Connector 90">
                      <a:extLst>
                        <a:ext uri="{FF2B5EF4-FFF2-40B4-BE49-F238E27FC236}">
                          <a16:creationId xmlns:a16="http://schemas.microsoft.com/office/drawing/2014/main" id="{5BFFB8A9-0177-1A16-049F-9F233C2B85C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6679975" y="4329113"/>
                      <a:ext cx="271083" cy="284974"/>
                    </a:xfrm>
                    <a:prstGeom prst="line">
                      <a:avLst/>
                    </a:prstGeom>
                    <a:ln w="127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Straight Connector 91">
                      <a:extLst>
                        <a:ext uri="{FF2B5EF4-FFF2-40B4-BE49-F238E27FC236}">
                          <a16:creationId xmlns:a16="http://schemas.microsoft.com/office/drawing/2014/main" id="{04299969-27A5-BC92-5627-AE7E0B0AA7B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6951058" y="4329113"/>
                      <a:ext cx="189517" cy="161967"/>
                    </a:xfrm>
                    <a:prstGeom prst="line">
                      <a:avLst/>
                    </a:prstGeom>
                    <a:ln w="127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4D34EACB-ED9B-741F-11D5-494117C0ACE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163920" y="2169068"/>
                    <a:ext cx="203284" cy="15595"/>
                  </a:xfrm>
                  <a:prstGeom prst="line">
                    <a:avLst/>
                  </a:prstGeom>
                  <a:ln w="127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A6DD0CB5-29EC-718F-0F99-46411B60C7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422989" y="1891052"/>
                    <a:ext cx="200025" cy="0"/>
                  </a:xfrm>
                  <a:prstGeom prst="line">
                    <a:avLst/>
                  </a:prstGeom>
                  <a:ln w="127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6" name="Right Brace 85">
                    <a:extLst>
                      <a:ext uri="{FF2B5EF4-FFF2-40B4-BE49-F238E27FC236}">
                        <a16:creationId xmlns:a16="http://schemas.microsoft.com/office/drawing/2014/main" id="{073EA675-6E49-B6E9-9C50-30367C442580}"/>
                      </a:ext>
                    </a:extLst>
                  </p:cNvPr>
                  <p:cNvSpPr/>
                  <p:nvPr/>
                </p:nvSpPr>
                <p:spPr>
                  <a:xfrm>
                    <a:off x="9640891" y="1894227"/>
                    <a:ext cx="45719" cy="142853"/>
                  </a:xfrm>
                  <a:prstGeom prst="rightBrac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105" name="Right Brace 104">
                    <a:extLst>
                      <a:ext uri="{FF2B5EF4-FFF2-40B4-BE49-F238E27FC236}">
                        <a16:creationId xmlns:a16="http://schemas.microsoft.com/office/drawing/2014/main" id="{853902FD-987D-DBB9-B840-ECF26FB616C5}"/>
                      </a:ext>
                    </a:extLst>
                  </p:cNvPr>
                  <p:cNvSpPr/>
                  <p:nvPr/>
                </p:nvSpPr>
                <p:spPr>
                  <a:xfrm>
                    <a:off x="9391648" y="2183152"/>
                    <a:ext cx="45719" cy="142853"/>
                  </a:xfrm>
                  <a:prstGeom prst="rightBrace">
                    <a:avLst>
                      <a:gd name="adj1" fmla="val 8333"/>
                      <a:gd name="adj2" fmla="val 51111"/>
                    </a:avLst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1C1B6203-A682-0622-D173-5A0A75923D19}"/>
                    </a:ext>
                  </a:extLst>
                </p:cNvPr>
                <p:cNvSpPr txBox="1"/>
                <p:nvPr/>
              </p:nvSpPr>
              <p:spPr>
                <a:xfrm>
                  <a:off x="9151602" y="1339704"/>
                  <a:ext cx="1365855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Pitch-Height</a:t>
                  </a:r>
                </a:p>
                <a:p>
                  <a:r>
                    <a:rPr lang="en-US" sz="1100" dirty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Non-linearity Effect</a:t>
                  </a:r>
                </a:p>
              </p:txBody>
            </p: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BE146EC-BC6F-AACA-2312-4AAA2304485F}"/>
                  </a:ext>
                </a:extLst>
              </p:cNvPr>
              <p:cNvGrpSpPr/>
              <p:nvPr/>
            </p:nvGrpSpPr>
            <p:grpSpPr>
              <a:xfrm>
                <a:off x="8646073" y="2601079"/>
                <a:ext cx="1643044" cy="502135"/>
                <a:chOff x="8804823" y="2160144"/>
                <a:chExt cx="1643044" cy="502135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B856935E-B828-F6C0-759A-9C35E0A0FC30}"/>
                    </a:ext>
                  </a:extLst>
                </p:cNvPr>
                <p:cNvGrpSpPr/>
                <p:nvPr/>
              </p:nvGrpSpPr>
              <p:grpSpPr>
                <a:xfrm>
                  <a:off x="9943915" y="2160144"/>
                  <a:ext cx="503952" cy="450360"/>
                  <a:chOff x="9358141" y="2237153"/>
                  <a:chExt cx="503952" cy="450360"/>
                </a:xfrm>
              </p:grpSpPr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1F9E9983-10F7-9BE1-89AB-017B573CA0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03057" y="2401618"/>
                    <a:ext cx="252554" cy="179449"/>
                  </a:xfrm>
                  <a:prstGeom prst="line">
                    <a:avLst/>
                  </a:prstGeom>
                  <a:ln w="127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A76B3441-4BC4-9516-EEF9-042E47CC4DF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414783" y="2237153"/>
                    <a:ext cx="255813" cy="163854"/>
                  </a:xfrm>
                  <a:prstGeom prst="line">
                    <a:avLst/>
                  </a:prstGeom>
                  <a:ln w="127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07" name="Group 106">
                    <a:extLst>
                      <a:ext uri="{FF2B5EF4-FFF2-40B4-BE49-F238E27FC236}">
                        <a16:creationId xmlns:a16="http://schemas.microsoft.com/office/drawing/2014/main" id="{0798A9FF-2254-CCC8-F8E4-6982C77A3227}"/>
                      </a:ext>
                    </a:extLst>
                  </p:cNvPr>
                  <p:cNvGrpSpPr/>
                  <p:nvPr/>
                </p:nvGrpSpPr>
                <p:grpSpPr>
                  <a:xfrm>
                    <a:off x="9401493" y="2238428"/>
                    <a:ext cx="460600" cy="441142"/>
                    <a:chOff x="6679975" y="4329113"/>
                    <a:chExt cx="460600" cy="441142"/>
                  </a:xfrm>
                </p:grpSpPr>
                <p:cxnSp>
                  <p:nvCxnSpPr>
                    <p:cNvPr id="108" name="Straight Connector 107">
                      <a:extLst>
                        <a:ext uri="{FF2B5EF4-FFF2-40B4-BE49-F238E27FC236}">
                          <a16:creationId xmlns:a16="http://schemas.microsoft.com/office/drawing/2014/main" id="{EF923DD4-52C4-85BB-9EFE-337E8438DA1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6882276" y="4491080"/>
                      <a:ext cx="258299" cy="279175"/>
                    </a:xfrm>
                    <a:prstGeom prst="line">
                      <a:avLst/>
                    </a:prstGeom>
                    <a:ln w="127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9" name="Straight Connector 108">
                      <a:extLst>
                        <a:ext uri="{FF2B5EF4-FFF2-40B4-BE49-F238E27FC236}">
                          <a16:creationId xmlns:a16="http://schemas.microsoft.com/office/drawing/2014/main" id="{68BD8EE6-839E-AE8F-0DFA-66A17438074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6690677" y="4614087"/>
                      <a:ext cx="191599" cy="156168"/>
                    </a:xfrm>
                    <a:prstGeom prst="line">
                      <a:avLst/>
                    </a:prstGeom>
                    <a:ln w="127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Straight Connector 109">
                      <a:extLst>
                        <a:ext uri="{FF2B5EF4-FFF2-40B4-BE49-F238E27FC236}">
                          <a16:creationId xmlns:a16="http://schemas.microsoft.com/office/drawing/2014/main" id="{F6CF8601-6D11-3994-6ACC-245E125BE58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6679975" y="4329113"/>
                      <a:ext cx="271083" cy="284974"/>
                    </a:xfrm>
                    <a:prstGeom prst="line">
                      <a:avLst/>
                    </a:prstGeom>
                    <a:ln w="127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Straight Connector 110">
                      <a:extLst>
                        <a:ext uri="{FF2B5EF4-FFF2-40B4-BE49-F238E27FC236}">
                          <a16:creationId xmlns:a16="http://schemas.microsoft.com/office/drawing/2014/main" id="{36463145-2084-3CD5-E00E-C260D2E82FC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6951058" y="4329113"/>
                      <a:ext cx="189517" cy="161967"/>
                    </a:xfrm>
                    <a:prstGeom prst="line">
                      <a:avLst/>
                    </a:prstGeom>
                    <a:ln w="127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0" name="Right Brace 119">
                    <a:extLst>
                      <a:ext uri="{FF2B5EF4-FFF2-40B4-BE49-F238E27FC236}">
                        <a16:creationId xmlns:a16="http://schemas.microsoft.com/office/drawing/2014/main" id="{4907CE16-EA12-4A74-E79E-9E43B9F8E151}"/>
                      </a:ext>
                    </a:extLst>
                  </p:cNvPr>
                  <p:cNvSpPr/>
                  <p:nvPr/>
                </p:nvSpPr>
                <p:spPr>
                  <a:xfrm rot="10971981">
                    <a:off x="9358141" y="2401911"/>
                    <a:ext cx="45719" cy="108398"/>
                  </a:xfrm>
                  <a:prstGeom prst="rightBrace">
                    <a:avLst>
                      <a:gd name="adj1" fmla="val 8333"/>
                      <a:gd name="adj2" fmla="val 51111"/>
                    </a:avLst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121" name="Right Brace 120">
                    <a:extLst>
                      <a:ext uri="{FF2B5EF4-FFF2-40B4-BE49-F238E27FC236}">
                        <a16:creationId xmlns:a16="http://schemas.microsoft.com/office/drawing/2014/main" id="{35F6EAE8-522A-B94C-9295-D7F19838A582}"/>
                      </a:ext>
                    </a:extLst>
                  </p:cNvPr>
                  <p:cNvSpPr/>
                  <p:nvPr/>
                </p:nvSpPr>
                <p:spPr>
                  <a:xfrm rot="10971981">
                    <a:off x="9551282" y="2579115"/>
                    <a:ext cx="45719" cy="108398"/>
                  </a:xfrm>
                  <a:prstGeom prst="rightBrace">
                    <a:avLst>
                      <a:gd name="adj1" fmla="val 8333"/>
                      <a:gd name="adj2" fmla="val 51111"/>
                    </a:avLst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07095BE7-501D-9FE1-9523-01B1403CF621}"/>
                    </a:ext>
                  </a:extLst>
                </p:cNvPr>
                <p:cNvSpPr txBox="1"/>
                <p:nvPr/>
              </p:nvSpPr>
              <p:spPr>
                <a:xfrm>
                  <a:off x="8804823" y="2231392"/>
                  <a:ext cx="1365855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Roll-Pitch Covariance Effect</a:t>
                  </a: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A5D49D22-CDBC-38D1-D213-32CCCE69344A}"/>
                  </a:ext>
                </a:extLst>
              </p:cNvPr>
              <p:cNvGrpSpPr/>
              <p:nvPr/>
            </p:nvGrpSpPr>
            <p:grpSpPr>
              <a:xfrm>
                <a:off x="8786617" y="1826356"/>
                <a:ext cx="1444289" cy="983144"/>
                <a:chOff x="8786617" y="1826356"/>
                <a:chExt cx="1444289" cy="983144"/>
              </a:xfrm>
            </p:grpSpPr>
            <p:cxnSp>
              <p:nvCxnSpPr>
                <p:cNvPr id="127" name="Straight Arrow Connector 126">
                  <a:extLst>
                    <a:ext uri="{FF2B5EF4-FFF2-40B4-BE49-F238E27FC236}">
                      <a16:creationId xmlns:a16="http://schemas.microsoft.com/office/drawing/2014/main" id="{F43CCE3E-56AC-9F6A-3A08-364929AFAB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09740" y="2407510"/>
                  <a:ext cx="1021166" cy="401990"/>
                </a:xfrm>
                <a:prstGeom prst="straightConnector1">
                  <a:avLst/>
                </a:prstGeom>
                <a:ln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Arrow Connector 130">
                  <a:extLst>
                    <a:ext uri="{FF2B5EF4-FFF2-40B4-BE49-F238E27FC236}">
                      <a16:creationId xmlns:a16="http://schemas.microsoft.com/office/drawing/2014/main" id="{2503C31D-A0E8-6557-4F31-C35C6D7211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16917" y="2393152"/>
                  <a:ext cx="855060" cy="327042"/>
                </a:xfrm>
                <a:prstGeom prst="straightConnector1">
                  <a:avLst/>
                </a:prstGeom>
                <a:ln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Arrow Connector 131">
                  <a:extLst>
                    <a:ext uri="{FF2B5EF4-FFF2-40B4-BE49-F238E27FC236}">
                      <a16:creationId xmlns:a16="http://schemas.microsoft.com/office/drawing/2014/main" id="{2333347E-4FAD-1591-332B-BE123755C0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786617" y="2116792"/>
                  <a:ext cx="178571" cy="365967"/>
                </a:xfrm>
                <a:prstGeom prst="straightConnector1">
                  <a:avLst/>
                </a:prstGeom>
                <a:ln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Arrow Connector 138">
                  <a:extLst>
                    <a:ext uri="{FF2B5EF4-FFF2-40B4-BE49-F238E27FC236}">
                      <a16:creationId xmlns:a16="http://schemas.microsoft.com/office/drawing/2014/main" id="{07CDFCF5-8857-49C5-D07B-ECD6C0C365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055678" y="1826356"/>
                  <a:ext cx="169662" cy="504201"/>
                </a:xfrm>
                <a:prstGeom prst="straightConnector1">
                  <a:avLst/>
                </a:prstGeom>
                <a:ln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AEA78EA5-7A9E-89F9-B050-41171F332E6B}"/>
                  </a:ext>
                </a:extLst>
              </p:cNvPr>
              <p:cNvSpPr txBox="1"/>
              <p:nvPr/>
            </p:nvSpPr>
            <p:spPr>
              <a:xfrm>
                <a:off x="8578044" y="1470948"/>
                <a:ext cx="182854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u="sng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Graphical Decomposition</a:t>
                </a:r>
              </a:p>
            </p:txBody>
          </p:sp>
        </p:grp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EB4DBF2B-0795-C2DE-670A-BB5E9ABE1066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</p:spTree>
    <p:extLst>
      <p:ext uri="{BB962C8B-B14F-4D97-AF65-F5344CB8AC3E}">
        <p14:creationId xmlns:p14="http://schemas.microsoft.com/office/powerpoint/2010/main" val="1531972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Future Research, Acknowledgements, References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2"/>
                </a:solidFill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BB6744-3E90-F89A-9D8F-4E7A5A514664}"/>
              </a:ext>
            </a:extLst>
          </p:cNvPr>
          <p:cNvSpPr txBox="1"/>
          <p:nvPr/>
        </p:nvSpPr>
        <p:spPr>
          <a:xfrm>
            <a:off x="8888040" y="727484"/>
            <a:ext cx="3284910" cy="5847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latin typeface="Helvetica" panose="020B0604020202020204" pitchFamily="34" charset="0"/>
                <a:cs typeface="Helvetica" panose="020B0604020202020204" pitchFamily="34" charset="0"/>
              </a:rPr>
              <a:t>Acknowledgements</a:t>
            </a:r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: The Authors would like to thank Professor Alireza Doostan, for his assistance in applying the gPCE Method to Air- and Spaceborne Topo-Bathymetric LiDAR Measurements, and the NASA FINESST Program for funding support.</a:t>
            </a:r>
          </a:p>
          <a:p>
            <a:pPr algn="just"/>
            <a:endParaRPr lang="en-US" sz="1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en-US" sz="1000" b="1" dirty="0">
                <a:latin typeface="Helvetica" panose="020B0604020202020204" pitchFamily="34" charset="0"/>
                <a:cs typeface="Helvetica" panose="020B0604020202020204" pitchFamily="34" charset="0"/>
              </a:rPr>
              <a:t>Funding</a:t>
            </a:r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 : NASA FINESST Awards #80NSSC19K1351 and #80NSSC21K1597.</a:t>
            </a:r>
          </a:p>
          <a:p>
            <a:endParaRPr lang="en-US" sz="1049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049" b="1" dirty="0">
                <a:latin typeface="Helvetica" panose="020B0604020202020204" pitchFamily="34" charset="0"/>
                <a:cs typeface="Helvetica" panose="020B0604020202020204" pitchFamily="34" charset="0"/>
              </a:rPr>
              <a:t>References:</a:t>
            </a:r>
            <a:endParaRPr lang="en-US" sz="7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[1] S. B. Luthcke, T. C. Thomas, T. A. Pennington, T. W. Rebold, J. B. Nicholas, D. D. Rowlands, A. S. Gardner, and S. Bae, “ICESat-2 Pointing Calibration and Geolocation Performance,” Earth and Space Science, vol. 8, no. 3, pp. 1–11, 2021.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[2] F. Eren, J. Jung, C. E. Parrish, N. Sarkozi-Forfinski, and B. R. Calder, “Total vertical uncertainty (TVU) modeling for topo-bathymetric LIDAR systems,” Photogrammetric Engineering and Remote Sensing, vol. 85, no. 8, pp. 585–596, 2019.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[3] T. R. Scott B. Luthcke, Teresa Pennington and T. Thomas, “ICESat-2 ATL03g: ATBD for ATL03g ICESat-2 Receive Photon Geolocation,” tech. rep., 2019.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[4] S. Bae, L. Magruder, N. Smith, and B. Schutz, “ICESat-2 ATBD for Precision Pointing Determination,” tech. rep.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[5] A. J. Martino, M. R. Bock, T. A. Neumann, D. W. H. Iii, R. L. J. Iii, P. W. Dabney, and C. E. Webb, “ICESat-2 ATL02: Level 1B Data Product Processing,” tech. rep., 2020.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[6] T. Neumann, A. C. Brenner, D. W. Hancock, J. Robbins, J. Saba, K. Harbeck, and A. Gibbons, “ICESat-2 ATL03: ATBD for Global Geolocated Photons,” tech. rep., 2019.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[7] S. Bae, B. Helgeson, M. James, L. Magruder, J. Sipps, S. Luthcke, and T. Thomas, “Performance of ICESat-2 Precision Pointing Determination,” Earth and Space Science, vol. 8, no. 4, pp. 1–8, 2021.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[8] NATIONAL GEOSPATIAL-INTELLIGENCE AGENCY, “World Geodetic System 1984 (WGS84),” tech. rep., 2014.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[9] L. Petrov, “ICESat-2 ATL03a: ATBD for Atmospheric Delay Correction to Laser Altimetry Ranges,” tech. rep., 2014.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[10] V. Coppola, J. H. Seago, and D. A. Vallado, “The IAU 2000A and IAU 2006 precession-nutation theories and their implementation,” Advances in the Astronautical Sciences, vol. 134, no. January, pp. 919–938, 2009.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[11] S. B. Luthcke, N. P. Zelensky, D. D. Rowlands, F. G. Lemoine, and T. A. Williams, “The 1-centimeter orbit: Jason-1 precision orbit determination using GPS, SLR, DORIS, and altimeter data,” Marine Geodesy, vol. 26, no. 3-4, pp. 399–421, 2003.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[12] S. B. Luthcke, T. Pennington, B. D. Loomis, T. Rebold, T. C. Thomas, and E. N. Gsfc, “ICESat-2 ATBD for Precise Orbit Determination, Orbit Design, and Geolocation Parameter Calibration,” tech. rep., 2019. </a:t>
            </a:r>
          </a:p>
          <a:p>
            <a:pPr marL="228600" indent="-228600" algn="just"/>
            <a:r>
              <a:rPr lang="en-US" sz="700" dirty="0">
                <a:latin typeface="Helvetica" panose="020B0604020202020204" pitchFamily="34" charset="0"/>
                <a:cs typeface="Helvetica" panose="020B0604020202020204" pitchFamily="34" charset="0"/>
              </a:rPr>
              <a:t>[13] T. A. Neumann, A. Brenner, D. Hancock, J. Robbins, J. Saba, K. Harbeck, A. Gibbons, J. Lee, S. B. Luthcke, T. Rebold, and E. Al., “ICESat-2 ATL03 Known Issues,” Tech. Rep. January 2021, NASA, 2021.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CE444EA-C049-550A-E6FC-056342A6D727}"/>
              </a:ext>
            </a:extLst>
          </p:cNvPr>
          <p:cNvGrpSpPr/>
          <p:nvPr/>
        </p:nvGrpSpPr>
        <p:grpSpPr>
          <a:xfrm>
            <a:off x="171450" y="825725"/>
            <a:ext cx="8237184" cy="2233491"/>
            <a:chOff x="196850" y="603475"/>
            <a:chExt cx="8237184" cy="223349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9A06E0C-4C7B-7D4C-67E8-4DE8167AD725}"/>
                </a:ext>
              </a:extLst>
            </p:cNvPr>
            <p:cNvGrpSpPr/>
            <p:nvPr/>
          </p:nvGrpSpPr>
          <p:grpSpPr>
            <a:xfrm>
              <a:off x="196850" y="603475"/>
              <a:ext cx="4157387" cy="2233491"/>
              <a:chOff x="196850" y="603475"/>
              <a:chExt cx="4157387" cy="2233491"/>
            </a:xfrm>
          </p:grpSpPr>
          <p:grpSp>
            <p:nvGrpSpPr>
              <p:cNvPr id="50" name="Group 54">
                <a:extLst>
                  <a:ext uri="{FF2B5EF4-FFF2-40B4-BE49-F238E27FC236}">
                    <a16:creationId xmlns:a16="http://schemas.microsoft.com/office/drawing/2014/main" id="{BB05E524-46A9-30B8-85CB-4CD07FC66720}"/>
                  </a:ext>
                </a:extLst>
              </p:cNvPr>
              <p:cNvGrpSpPr/>
              <p:nvPr/>
            </p:nvGrpSpPr>
            <p:grpSpPr>
              <a:xfrm>
                <a:off x="196850" y="603475"/>
                <a:ext cx="4157387" cy="2233491"/>
                <a:chOff x="16841312" y="13753398"/>
                <a:chExt cx="5566902" cy="3050882"/>
              </a:xfrm>
            </p:grpSpPr>
            <p:pic>
              <p:nvPicPr>
                <p:cNvPr id="52" name="Picture 56">
                  <a:extLst>
                    <a:ext uri="{FF2B5EF4-FFF2-40B4-BE49-F238E27FC236}">
                      <a16:creationId xmlns:a16="http://schemas.microsoft.com/office/drawing/2014/main" id="{0CA68518-CD89-BBD2-1E99-19CE3E9B6B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/>
              </p:blipFill>
              <p:spPr>
                <a:xfrm>
                  <a:off x="16841312" y="13822382"/>
                  <a:ext cx="5566902" cy="2981898"/>
                </a:xfrm>
                <a:prstGeom prst="rect">
                  <a:avLst/>
                </a:prstGeom>
              </p:spPr>
            </p:pic>
            <p:sp>
              <p:nvSpPr>
                <p:cNvPr id="53" name="TextBox 57">
                  <a:extLst>
                    <a:ext uri="{FF2B5EF4-FFF2-40B4-BE49-F238E27FC236}">
                      <a16:creationId xmlns:a16="http://schemas.microsoft.com/office/drawing/2014/main" id="{0C925065-BD68-70BB-9D25-2AF434F9D790}"/>
                    </a:ext>
                  </a:extLst>
                </p:cNvPr>
                <p:cNvSpPr txBox="1"/>
                <p:nvPr/>
              </p:nvSpPr>
              <p:spPr>
                <a:xfrm>
                  <a:off x="18689653" y="13753398"/>
                  <a:ext cx="2043882" cy="42041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L2 Minimization</a:t>
                  </a:r>
                </a:p>
              </p:txBody>
            </p:sp>
          </p:grpSp>
          <p:sp>
            <p:nvSpPr>
              <p:cNvPr id="51" name="Rectangle 11">
                <a:extLst>
                  <a:ext uri="{FF2B5EF4-FFF2-40B4-BE49-F238E27FC236}">
                    <a16:creationId xmlns:a16="http://schemas.microsoft.com/office/drawing/2014/main" id="{589EA6C7-EA8D-DD63-2A19-0C5B1BA5E019}"/>
                  </a:ext>
                </a:extLst>
              </p:cNvPr>
              <p:cNvSpPr/>
              <p:nvPr/>
            </p:nvSpPr>
            <p:spPr>
              <a:xfrm>
                <a:off x="539775" y="2099382"/>
                <a:ext cx="3781183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5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gPCE solved via L2M for reference problem</a:t>
                </a:r>
              </a:p>
              <a:p>
                <a:pPr marL="114300" indent="-114300">
                  <a:buFont typeface="Arial" panose="020B0604020202020204" pitchFamily="34" charset="0"/>
                  <a:buChar char="•"/>
                </a:pPr>
                <a:r>
                  <a:rPr lang="en-US" sz="105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Many, approx. equal coefficients ↔ sub-optimal solution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27ADD43-3981-9655-8DC7-579B9E1C74F9}"/>
                </a:ext>
              </a:extLst>
            </p:cNvPr>
            <p:cNvGrpSpPr/>
            <p:nvPr/>
          </p:nvGrpSpPr>
          <p:grpSpPr>
            <a:xfrm>
              <a:off x="4421060" y="617157"/>
              <a:ext cx="4012974" cy="2179600"/>
              <a:chOff x="4421060" y="617157"/>
              <a:chExt cx="4012974" cy="2179600"/>
            </a:xfrm>
          </p:grpSpPr>
          <p:grpSp>
            <p:nvGrpSpPr>
              <p:cNvPr id="46" name="Group 53">
                <a:extLst>
                  <a:ext uri="{FF2B5EF4-FFF2-40B4-BE49-F238E27FC236}">
                    <a16:creationId xmlns:a16="http://schemas.microsoft.com/office/drawing/2014/main" id="{EB8048A7-EF0D-F7C2-3AE2-87C7389D2C02}"/>
                  </a:ext>
                </a:extLst>
              </p:cNvPr>
              <p:cNvGrpSpPr/>
              <p:nvPr/>
            </p:nvGrpSpPr>
            <p:grpSpPr>
              <a:xfrm>
                <a:off x="4421060" y="617157"/>
                <a:ext cx="3853218" cy="2179600"/>
                <a:chOff x="22542689" y="13822383"/>
                <a:chExt cx="6410494" cy="2981899"/>
              </a:xfrm>
            </p:grpSpPr>
            <p:pic>
              <p:nvPicPr>
                <p:cNvPr id="48" name="Picture 58">
                  <a:extLst>
                    <a:ext uri="{FF2B5EF4-FFF2-40B4-BE49-F238E27FC236}">
                      <a16:creationId xmlns:a16="http://schemas.microsoft.com/office/drawing/2014/main" id="{1B1F0D1C-F418-1F12-72ED-3BB2D32315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/>
                <a:stretch/>
              </p:blipFill>
              <p:spPr>
                <a:xfrm>
                  <a:off x="22542689" y="13822383"/>
                  <a:ext cx="6410494" cy="2981899"/>
                </a:xfrm>
                <a:prstGeom prst="rect">
                  <a:avLst/>
                </a:prstGeom>
              </p:spPr>
            </p:pic>
            <p:sp>
              <p:nvSpPr>
                <p:cNvPr id="49" name="TextBox 59">
                  <a:extLst>
                    <a:ext uri="{FF2B5EF4-FFF2-40B4-BE49-F238E27FC236}">
                      <a16:creationId xmlns:a16="http://schemas.microsoft.com/office/drawing/2014/main" id="{FC73F853-0F2F-3217-2023-DBFDAC8C580C}"/>
                    </a:ext>
                  </a:extLst>
                </p:cNvPr>
                <p:cNvSpPr txBox="1"/>
                <p:nvPr/>
              </p:nvSpPr>
              <p:spPr>
                <a:xfrm>
                  <a:off x="24279555" y="13834539"/>
                  <a:ext cx="2539255" cy="42106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Helvetica" panose="020B0604020202020204" pitchFamily="34" charset="0"/>
                      <a:cs typeface="Helvetica" panose="020B0604020202020204" pitchFamily="34" charset="0"/>
                    </a:rPr>
                    <a:t>L1 Minimization</a:t>
                  </a:r>
                </a:p>
              </p:txBody>
            </p:sp>
          </p:grpSp>
          <p:sp>
            <p:nvSpPr>
              <p:cNvPr id="47" name="TextBox 1057">
                <a:extLst>
                  <a:ext uri="{FF2B5EF4-FFF2-40B4-BE49-F238E27FC236}">
                    <a16:creationId xmlns:a16="http://schemas.microsoft.com/office/drawing/2014/main" id="{AC635D84-1AD5-B83A-5C06-24AFBC5B4712}"/>
                  </a:ext>
                </a:extLst>
              </p:cNvPr>
              <p:cNvSpPr txBox="1"/>
              <p:nvPr/>
            </p:nvSpPr>
            <p:spPr>
              <a:xfrm>
                <a:off x="4755091" y="1856816"/>
                <a:ext cx="3678943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L1M produced more sparse solution</a:t>
                </a:r>
              </a:p>
              <a:p>
                <a:pPr marL="114300" indent="-114300">
                  <a:buFont typeface="Arial" panose="020B0604020202020204" pitchFamily="34" charset="0"/>
                  <a:buChar char="•"/>
                </a:pPr>
                <a:r>
                  <a:rPr lang="en-US" sz="1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Better match for reference solution</a:t>
                </a:r>
              </a:p>
              <a:p>
                <a:pPr marL="114300" indent="-114300">
                  <a:buFont typeface="Arial" panose="020B0604020202020204" pitchFamily="34" charset="0"/>
                  <a:buChar char="•"/>
                </a:pPr>
                <a:r>
                  <a:rPr lang="en-US" sz="1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L1M solution used 1/3 input samples vs L2M</a:t>
                </a:r>
              </a:p>
            </p:txBody>
          </p:sp>
        </p:grpSp>
      </p:grpSp>
      <p:grpSp>
        <p:nvGrpSpPr>
          <p:cNvPr id="21" name="Group 1024">
            <a:extLst>
              <a:ext uri="{FF2B5EF4-FFF2-40B4-BE49-F238E27FC236}">
                <a16:creationId xmlns:a16="http://schemas.microsoft.com/office/drawing/2014/main" id="{AA3884D7-865D-BDF6-72F3-5517AB691E2C}"/>
              </a:ext>
            </a:extLst>
          </p:cNvPr>
          <p:cNvGrpSpPr/>
          <p:nvPr/>
        </p:nvGrpSpPr>
        <p:grpSpPr>
          <a:xfrm>
            <a:off x="5554508" y="4442713"/>
            <a:ext cx="2964135" cy="2145540"/>
            <a:chOff x="24789003" y="16847057"/>
            <a:chExt cx="4267236" cy="3088768"/>
          </a:xfrm>
        </p:grpSpPr>
        <p:pic>
          <p:nvPicPr>
            <p:cNvPr id="27" name="Picture 1036">
              <a:extLst>
                <a:ext uri="{FF2B5EF4-FFF2-40B4-BE49-F238E27FC236}">
                  <a16:creationId xmlns:a16="http://schemas.microsoft.com/office/drawing/2014/main" id="{332D745E-2BD0-1B1E-DD0C-56001E0ED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11725"/>
            <a:stretch/>
          </p:blipFill>
          <p:spPr>
            <a:xfrm>
              <a:off x="24789003" y="17127489"/>
              <a:ext cx="4267236" cy="2808336"/>
            </a:xfrm>
            <a:prstGeom prst="rect">
              <a:avLst/>
            </a:prstGeom>
          </p:spPr>
        </p:pic>
        <p:grpSp>
          <p:nvGrpSpPr>
            <p:cNvPr id="28" name="Group 1037">
              <a:extLst>
                <a:ext uri="{FF2B5EF4-FFF2-40B4-BE49-F238E27FC236}">
                  <a16:creationId xmlns:a16="http://schemas.microsoft.com/office/drawing/2014/main" id="{7B0FD966-C75F-8618-13C3-E1E63CC03F9B}"/>
                </a:ext>
              </a:extLst>
            </p:cNvPr>
            <p:cNvGrpSpPr/>
            <p:nvPr/>
          </p:nvGrpSpPr>
          <p:grpSpPr>
            <a:xfrm rot="21416574">
              <a:off x="25824587" y="16847057"/>
              <a:ext cx="2048297" cy="1779118"/>
              <a:chOff x="2844534" y="4876481"/>
              <a:chExt cx="2048297" cy="1779118"/>
            </a:xfrm>
          </p:grpSpPr>
          <p:pic>
            <p:nvPicPr>
              <p:cNvPr id="29" name="Picture 1038" descr="A satellite in space&#10;&#10;Description automatically generated with low confidence">
                <a:extLst>
                  <a:ext uri="{FF2B5EF4-FFF2-40B4-BE49-F238E27FC236}">
                    <a16:creationId xmlns:a16="http://schemas.microsoft.com/office/drawing/2014/main" id="{9281B5B0-256B-6EA7-BDCD-04DECB479B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51046" y="4876481"/>
                <a:ext cx="1841785" cy="1205909"/>
              </a:xfrm>
              <a:prstGeom prst="rect">
                <a:avLst/>
              </a:prstGeom>
            </p:spPr>
          </p:pic>
          <p:grpSp>
            <p:nvGrpSpPr>
              <p:cNvPr id="30" name="Group 1039">
                <a:extLst>
                  <a:ext uri="{FF2B5EF4-FFF2-40B4-BE49-F238E27FC236}">
                    <a16:creationId xmlns:a16="http://schemas.microsoft.com/office/drawing/2014/main" id="{7252E7F8-9AB0-16A6-66EA-03B4EB7AF93F}"/>
                  </a:ext>
                </a:extLst>
              </p:cNvPr>
              <p:cNvGrpSpPr/>
              <p:nvPr/>
            </p:nvGrpSpPr>
            <p:grpSpPr>
              <a:xfrm>
                <a:off x="2844534" y="5328544"/>
                <a:ext cx="571258" cy="595157"/>
                <a:chOff x="2844534" y="5328544"/>
                <a:chExt cx="571258" cy="595157"/>
              </a:xfrm>
            </p:grpSpPr>
            <p:grpSp>
              <p:nvGrpSpPr>
                <p:cNvPr id="38" name="Group 1047">
                  <a:extLst>
                    <a:ext uri="{FF2B5EF4-FFF2-40B4-BE49-F238E27FC236}">
                      <a16:creationId xmlns:a16="http://schemas.microsoft.com/office/drawing/2014/main" id="{D7CB24BA-C68A-615B-C8BE-9166BDA321E2}"/>
                    </a:ext>
                  </a:extLst>
                </p:cNvPr>
                <p:cNvGrpSpPr/>
                <p:nvPr/>
              </p:nvGrpSpPr>
              <p:grpSpPr>
                <a:xfrm rot="618033">
                  <a:off x="3150452" y="5541030"/>
                  <a:ext cx="51642" cy="82648"/>
                  <a:chOff x="3079364" y="5444113"/>
                  <a:chExt cx="51642" cy="82648"/>
                </a:xfrm>
              </p:grpSpPr>
              <p:cxnSp>
                <p:nvCxnSpPr>
                  <p:cNvPr id="41" name="Straight Connector 1050">
                    <a:extLst>
                      <a:ext uri="{FF2B5EF4-FFF2-40B4-BE49-F238E27FC236}">
                        <a16:creationId xmlns:a16="http://schemas.microsoft.com/office/drawing/2014/main" id="{7586BAA8-368E-1593-1AA0-D73AD0EA63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80300" y="5468878"/>
                    <a:ext cx="1" cy="5788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1051">
                    <a:extLst>
                      <a:ext uri="{FF2B5EF4-FFF2-40B4-BE49-F238E27FC236}">
                        <a16:creationId xmlns:a16="http://schemas.microsoft.com/office/drawing/2014/main" id="{D1ACB49C-475C-0F02-88D6-C9E02FE168A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79364" y="5469387"/>
                    <a:ext cx="44158" cy="2894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1052">
                    <a:extLst>
                      <a:ext uri="{FF2B5EF4-FFF2-40B4-BE49-F238E27FC236}">
                        <a16:creationId xmlns:a16="http://schemas.microsoft.com/office/drawing/2014/main" id="{3BE5263E-35B0-4FD4-6679-C30357C26D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124458" y="5444113"/>
                    <a:ext cx="6548" cy="5370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9" name="Straight Connector 1048">
                  <a:extLst>
                    <a:ext uri="{FF2B5EF4-FFF2-40B4-BE49-F238E27FC236}">
                      <a16:creationId xmlns:a16="http://schemas.microsoft.com/office/drawing/2014/main" id="{3F166B4F-73CF-9772-1CFF-2747A693C7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209067" y="5328544"/>
                  <a:ext cx="206725" cy="22084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1049">
                  <a:extLst>
                    <a:ext uri="{FF2B5EF4-FFF2-40B4-BE49-F238E27FC236}">
                      <a16:creationId xmlns:a16="http://schemas.microsoft.com/office/drawing/2014/main" id="{82DAE80D-D42B-A3DB-7F7A-4961381E18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844534" y="5612669"/>
                  <a:ext cx="299865" cy="3110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1040">
                <a:extLst>
                  <a:ext uri="{FF2B5EF4-FFF2-40B4-BE49-F238E27FC236}">
                    <a16:creationId xmlns:a16="http://schemas.microsoft.com/office/drawing/2014/main" id="{96274003-D397-02A5-8DCA-B489AECAC7B4}"/>
                  </a:ext>
                </a:extLst>
              </p:cNvPr>
              <p:cNvGrpSpPr/>
              <p:nvPr/>
            </p:nvGrpSpPr>
            <p:grpSpPr>
              <a:xfrm>
                <a:off x="3578742" y="5310188"/>
                <a:ext cx="298585" cy="1345411"/>
                <a:chOff x="3578742" y="5310188"/>
                <a:chExt cx="298585" cy="1345411"/>
              </a:xfrm>
            </p:grpSpPr>
            <p:grpSp>
              <p:nvGrpSpPr>
                <p:cNvPr id="32" name="Group 1041">
                  <a:extLst>
                    <a:ext uri="{FF2B5EF4-FFF2-40B4-BE49-F238E27FC236}">
                      <a16:creationId xmlns:a16="http://schemas.microsoft.com/office/drawing/2014/main" id="{782D134F-66CF-2776-9668-B7086E3E8477}"/>
                    </a:ext>
                  </a:extLst>
                </p:cNvPr>
                <p:cNvGrpSpPr/>
                <p:nvPr/>
              </p:nvGrpSpPr>
              <p:grpSpPr>
                <a:xfrm>
                  <a:off x="3686641" y="5881712"/>
                  <a:ext cx="44158" cy="108184"/>
                  <a:chOff x="3686641" y="5881712"/>
                  <a:chExt cx="44158" cy="108184"/>
                </a:xfrm>
              </p:grpSpPr>
              <p:cxnSp>
                <p:nvCxnSpPr>
                  <p:cNvPr id="35" name="Straight Connector 1044">
                    <a:extLst>
                      <a:ext uri="{FF2B5EF4-FFF2-40B4-BE49-F238E27FC236}">
                        <a16:creationId xmlns:a16="http://schemas.microsoft.com/office/drawing/2014/main" id="{C2D0DA9A-EE27-E734-37C8-C7976F9DC5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8932412">
                    <a:off x="3703408" y="5932013"/>
                    <a:ext cx="1" cy="5788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1045">
                    <a:extLst>
                      <a:ext uri="{FF2B5EF4-FFF2-40B4-BE49-F238E27FC236}">
                        <a16:creationId xmlns:a16="http://schemas.microsoft.com/office/drawing/2014/main" id="{D5EF6590-C70D-60D6-11D5-ED37FF4A944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8932412">
                    <a:off x="3686641" y="5921710"/>
                    <a:ext cx="44158" cy="2894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1046">
                    <a:extLst>
                      <a:ext uri="{FF2B5EF4-FFF2-40B4-BE49-F238E27FC236}">
                        <a16:creationId xmlns:a16="http://schemas.microsoft.com/office/drawing/2014/main" id="{33EF9540-1713-ED68-B0D7-B88D7E4F83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8932412" flipV="1">
                    <a:off x="3715180" y="5881712"/>
                    <a:ext cx="6548" cy="5370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3" name="Straight Connector 1042">
                  <a:extLst>
                    <a:ext uri="{FF2B5EF4-FFF2-40B4-BE49-F238E27FC236}">
                      <a16:creationId xmlns:a16="http://schemas.microsoft.com/office/drawing/2014/main" id="{E7E56E40-5F0E-FC62-75B1-ADCA72D347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8742" y="5310188"/>
                  <a:ext cx="124666" cy="576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1043">
                  <a:extLst>
                    <a:ext uri="{FF2B5EF4-FFF2-40B4-BE49-F238E27FC236}">
                      <a16:creationId xmlns:a16="http://schemas.microsoft.com/office/drawing/2014/main" id="{11709693-51C3-9590-9834-EC9CA44152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20042" y="5979777"/>
                  <a:ext cx="157285" cy="67582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032">
                <a:extLst>
                  <a:ext uri="{FF2B5EF4-FFF2-40B4-BE49-F238E27FC236}">
                    <a16:creationId xmlns:a16="http://schemas.microsoft.com/office/drawing/2014/main" id="{1A8C59EE-1BB5-E32B-BCEC-8DEEBADE4FAC}"/>
                  </a:ext>
                </a:extLst>
              </p:cNvPr>
              <p:cNvSpPr txBox="1"/>
              <p:nvPr/>
            </p:nvSpPr>
            <p:spPr>
              <a:xfrm>
                <a:off x="97166" y="556645"/>
                <a:ext cx="8421477" cy="6429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4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Future Research: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14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4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4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4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4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4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1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200" b="1" i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Optimize Sparsity of Coefficient Matrix</a:t>
                </a:r>
                <a:r>
                  <a:rPr lang="en-US" sz="1200" i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</a:t>
                </a: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→ Sparse solution of large coefficients is computationally optimal</a:t>
                </a:r>
              </a:p>
              <a:p>
                <a:pPr marL="114300" indent="-1143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Replace L2 (L2M) with L1 Minimization (L1M) for coefficient inversion</a:t>
                </a:r>
              </a:p>
              <a:p>
                <a:pPr marL="114300" indent="-1143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L2M: less complex, but </a:t>
                </a:r>
                <a:r>
                  <a:rPr lang="en-US" sz="12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non-convex, NP-hard to compute, </a:t>
                </a: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and</a:t>
                </a:r>
                <a:r>
                  <a:rPr lang="en-US" sz="12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non-unique results</a:t>
                </a:r>
              </a:p>
              <a:p>
                <a:pPr marL="114300" indent="-1143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L1M: </a:t>
                </a:r>
                <a:r>
                  <a:rPr lang="en-US" sz="12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convex, solvable in P-time, unique, </a:t>
                </a: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and</a:t>
                </a:r>
                <a:r>
                  <a:rPr lang="en-US" sz="12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highly sparse </a:t>
                </a: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solutions, requires </a:t>
                </a:r>
                <a:r>
                  <a:rPr lang="en-US" sz="12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smaller set of input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2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</a:t>
                </a:r>
              </a:p>
              <a:p>
                <a:pPr algn="just"/>
                <a:endParaRPr lang="en-US" sz="800" b="1" i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200" b="1" i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Computational Optimizations/Improvements</a:t>
                </a:r>
              </a:p>
              <a:p>
                <a:pPr marL="119063" lvl="1" indent="-119063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Implement coefficient thresholding scheme</a:t>
                </a:r>
              </a:p>
              <a:p>
                <a:pPr marL="119063" lvl="1" indent="-119063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Implement total point-cloud analysis with point uncertainty estimates</a:t>
                </a:r>
              </a:p>
              <a:p>
                <a:pPr marL="119063" lvl="1" indent="-119063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Test actual performance of uncertainty estimates against truth data</a:t>
                </a:r>
              </a:p>
              <a:p>
                <a:pPr marL="0" lvl="1" algn="just">
                  <a:lnSpc>
                    <a:spcPct val="150000"/>
                  </a:lnSpc>
                </a:pPr>
                <a:endParaRPr lang="en-US" sz="8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200" b="1" i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Advance Towards a Bathymetric LiDAR model </a:t>
                </a:r>
              </a:p>
              <a:p>
                <a:pPr marL="114300" indent="-1143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Verify Topographic model computationally stability and cost</a:t>
                </a:r>
              </a:p>
              <a:p>
                <a:pPr marL="114300" indent="-1143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Characterize bathymetric impact on geolocation algorithm</a:t>
                </a:r>
              </a:p>
              <a:p>
                <a:pPr marL="114300" indent="-1143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Point-cloud gPCE model uncertainty use for submerged object classification</a:t>
                </a:r>
              </a:p>
            </p:txBody>
          </p:sp>
        </mc:Choice>
        <mc:Fallback xmlns="">
          <p:sp>
            <p:nvSpPr>
              <p:cNvPr id="23" name="TextBox 1032">
                <a:extLst>
                  <a:ext uri="{FF2B5EF4-FFF2-40B4-BE49-F238E27FC236}">
                    <a16:creationId xmlns:a16="http://schemas.microsoft.com/office/drawing/2014/main" id="{1A8C59EE-1BB5-E32B-BCEC-8DEEBADE4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6" y="556645"/>
                <a:ext cx="8421477" cy="6429132"/>
              </a:xfrm>
              <a:prstGeom prst="rect">
                <a:avLst/>
              </a:prstGeom>
              <a:blipFill>
                <a:blip r:embed="rId8"/>
                <a:stretch>
                  <a:fillRect l="-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3395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2072</Words>
  <Application>Microsoft Office PowerPoint</Application>
  <PresentationFormat>Widescreen</PresentationFormat>
  <Paragraphs>199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Century Gothic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Alexandra Wise</cp:lastModifiedBy>
  <cp:revision>37</cp:revision>
  <dcterms:created xsi:type="dcterms:W3CDTF">2022-05-05T15:41:37Z</dcterms:created>
  <dcterms:modified xsi:type="dcterms:W3CDTF">2022-06-07T22:13:21Z</dcterms:modified>
</cp:coreProperties>
</file>