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56" r:id="rId3"/>
    <p:sldId id="266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73"/>
    <p:restoredTop sz="84382"/>
  </p:normalViewPr>
  <p:slideViewPr>
    <p:cSldViewPr snapToGrid="0" snapToObjects="1">
      <p:cViewPr>
        <p:scale>
          <a:sx n="121" d="100"/>
          <a:sy n="121" d="100"/>
        </p:scale>
        <p:origin x="179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94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75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4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emf"/><Relationship Id="rId1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12" Type="http://schemas.openxmlformats.org/officeDocument/2006/relationships/oleObject" Target="../embeddings/oleObject2.bin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3.emf"/><Relationship Id="rId5" Type="http://schemas.openxmlformats.org/officeDocument/2006/relationships/image" Target="../media/image4.jpg"/><Relationship Id="rId15" Type="http://schemas.openxmlformats.org/officeDocument/2006/relationships/oleObject" Target="../embeddings/oleObject3.bin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19.emf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4.jpg"/><Relationship Id="rId10" Type="http://schemas.openxmlformats.org/officeDocument/2006/relationships/image" Target="../media/image20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2176241" y="698756"/>
            <a:ext cx="9194802" cy="1223386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CO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mpact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Rama</a:t>
            </a:r>
            <a:r>
              <a:rPr lang="en-US" altLang="ko-K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N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lidar for Atmospheric </a:t>
            </a:r>
            <a:r>
              <a:rPr lang="en-US" altLang="ko-KR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C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O2 and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Th</a:t>
            </a:r>
            <a:r>
              <a:rPr lang="en-US" altLang="ko-K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ER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mody</a:t>
            </a:r>
            <a:r>
              <a:rPr lang="en-US" altLang="ko-K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N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amic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Profil</a:t>
            </a:r>
            <a:r>
              <a:rPr lang="en-US" altLang="ko-KR" sz="28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ING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- CONCERNING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2335683" y="2124335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P. Di Girolamo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it-IT" sz="1600" u="sng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D. Dionisi</a:t>
            </a:r>
            <a:r>
              <a:rPr lang="it-IT" sz="1600" u="sng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M. Cacciani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 A.  Di Bernardino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N. Franco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D. Summa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M. Di Paolantonio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1,2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A. M. Iannarelli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G. L. Liberti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T. Di Iorio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6</a:t>
            </a:r>
            <a:endParaRPr lang="it-IT" sz="1600" baseline="30000" dirty="0"/>
          </a:p>
          <a:p>
            <a:pPr algn="ctr"/>
            <a:endParaRPr lang="en-US" altLang="ko-KR" sz="1400" baseline="30000" dirty="0">
              <a:latin typeface="Calibri" panose="020F0502020204030204" pitchFamily="34" charset="0"/>
              <a:ea typeface="Noto Sans" panose="020B0502040504020204" pitchFamily="34"/>
              <a:cs typeface="Calibri" panose="020F0502020204030204" pitchFamily="34" charset="0"/>
            </a:endParaRP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 Scuola di Ingegneria, Università della Basilicata, Potenza, Italia, </a:t>
            </a: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 ISMAR-CNR, Roma, Italia</a:t>
            </a: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 Dipartimento di Fisica, 'Università degli Studi di Roma “Sapienza, Roma, Italia</a:t>
            </a: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IMAA-CNR, Tito Scalo (Potenza), Italia</a:t>
            </a: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 SERCO-ESA/ESRIN, Frascati, Italia</a:t>
            </a:r>
          </a:p>
          <a:p>
            <a:pPr algn="ctr" hangingPunct="0"/>
            <a:r>
              <a:rPr lang="it-IT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 ENEA Centro Ricerche Casaccia, Italia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" y="8418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4883731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[5].[Greenhouse gases, tracers, and transport in the free troposphere and above]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[27-Jun], [14:15]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[Monday_ 05_P03]</a:t>
            </a:r>
          </a:p>
        </p:txBody>
      </p:sp>
      <p:sp>
        <p:nvSpPr>
          <p:cNvPr id="14" name="Google Shape;112;p1">
            <a:extLst>
              <a:ext uri="{FF2B5EF4-FFF2-40B4-BE49-F238E27FC236}">
                <a16:creationId xmlns:a16="http://schemas.microsoft.com/office/drawing/2014/main" id="{AB3E9801-3C71-17BB-1919-B83B643FF858}"/>
              </a:ext>
            </a:extLst>
          </p:cNvPr>
          <p:cNvSpPr/>
          <p:nvPr/>
        </p:nvSpPr>
        <p:spPr>
          <a:xfrm>
            <a:off x="9852175" y="1216007"/>
            <a:ext cx="175926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i="0" u="none" strike="noStrike" cap="none" dirty="0">
                <a:solidFill>
                  <a:schemeClr val="bg1"/>
                </a:solidFill>
                <a:latin typeface="Helvetica" pitchFamily="2" charset="0"/>
                <a:ea typeface="Merriweather Sans"/>
                <a:cs typeface="Calibri" panose="020F0502020204030204" pitchFamily="34" charset="0"/>
                <a:sym typeface="Merriweather Sans"/>
              </a:rPr>
              <a:t>ESA AO/1-9544/20/I/NS</a:t>
            </a:r>
            <a:endParaRPr sz="800" dirty="0">
              <a:solidFill>
                <a:schemeClr val="bg1"/>
              </a:solidFill>
              <a:latin typeface="Helvetica" pitchFamily="2" charset="0"/>
              <a:cs typeface="Calibri" panose="020F0502020204030204" pitchFamily="34" charset="0"/>
            </a:endParaRPr>
          </a:p>
        </p:txBody>
      </p:sp>
      <p:pic>
        <p:nvPicPr>
          <p:cNvPr id="16" name="Google Shape;111;p1">
            <a:extLst>
              <a:ext uri="{FF2B5EF4-FFF2-40B4-BE49-F238E27FC236}">
                <a16:creationId xmlns:a16="http://schemas.microsoft.com/office/drawing/2014/main" id="{D59169FD-64BB-F710-E892-110DF0500D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194" y="5823092"/>
            <a:ext cx="1196083" cy="53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5;p1" descr="Image result for Unibas">
            <a:extLst>
              <a:ext uri="{FF2B5EF4-FFF2-40B4-BE49-F238E27FC236}">
                <a16:creationId xmlns:a16="http://schemas.microsoft.com/office/drawing/2014/main" id="{6D615E14-01E3-CB53-80CA-6ED376F78B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613" r="21347"/>
          <a:stretch/>
        </p:blipFill>
        <p:spPr>
          <a:xfrm>
            <a:off x="5987954" y="15737"/>
            <a:ext cx="593052" cy="58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07;p1">
            <a:extLst>
              <a:ext uri="{FF2B5EF4-FFF2-40B4-BE49-F238E27FC236}">
                <a16:creationId xmlns:a16="http://schemas.microsoft.com/office/drawing/2014/main" id="{037BC8AA-C468-E4BB-5425-E18EEDF14DB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8132" y="117532"/>
            <a:ext cx="812800" cy="36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08;p1">
            <a:extLst>
              <a:ext uri="{FF2B5EF4-FFF2-40B4-BE49-F238E27FC236}">
                <a16:creationId xmlns:a16="http://schemas.microsoft.com/office/drawing/2014/main" id="{AAB38601-213D-193F-D856-7A0660DAABD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2530" y="89447"/>
            <a:ext cx="812800" cy="47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5" descr="sapienza.jpg">
            <a:extLst>
              <a:ext uri="{FF2B5EF4-FFF2-40B4-BE49-F238E27FC236}">
                <a16:creationId xmlns:a16="http://schemas.microsoft.com/office/drawing/2014/main" id="{4175C253-09C0-D0C1-3982-7F3BDBAAB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8447279" y="117532"/>
            <a:ext cx="879631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C5B5F857-5A71-A0FB-1639-533B4C8D3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257" y="117531"/>
            <a:ext cx="901679" cy="365269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33B6AF3F-749D-18FA-B811-3B2EB29E8B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9235" y="107662"/>
            <a:ext cx="810903" cy="37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CONCERNING: context and objective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5C33697-0509-6CB8-E4F4-84616A91751E}"/>
              </a:ext>
            </a:extLst>
          </p:cNvPr>
          <p:cNvSpPr/>
          <p:nvPr/>
        </p:nvSpPr>
        <p:spPr>
          <a:xfrm>
            <a:off x="5477528" y="677207"/>
            <a:ext cx="1434342" cy="6315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Motivation</a:t>
            </a:r>
          </a:p>
        </p:txBody>
      </p:sp>
      <p:pic>
        <p:nvPicPr>
          <p:cNvPr id="38" name="Google Shape;105;p1" descr="Image result for Unibas">
            <a:extLst>
              <a:ext uri="{FF2B5EF4-FFF2-40B4-BE49-F238E27FC236}">
                <a16:creationId xmlns:a16="http://schemas.microsoft.com/office/drawing/2014/main" id="{7623C659-D6B2-3475-EA77-074A5E5DBC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613" r="21347"/>
          <a:stretch/>
        </p:blipFill>
        <p:spPr>
          <a:xfrm>
            <a:off x="5987954" y="15737"/>
            <a:ext cx="593052" cy="58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07;p1">
            <a:extLst>
              <a:ext uri="{FF2B5EF4-FFF2-40B4-BE49-F238E27FC236}">
                <a16:creationId xmlns:a16="http://schemas.microsoft.com/office/drawing/2014/main" id="{347A337A-89AA-81C1-3471-0727A47070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8132" y="117532"/>
            <a:ext cx="812800" cy="36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08;p1">
            <a:extLst>
              <a:ext uri="{FF2B5EF4-FFF2-40B4-BE49-F238E27FC236}">
                <a16:creationId xmlns:a16="http://schemas.microsoft.com/office/drawing/2014/main" id="{1B2E438F-039D-83A9-47DA-CEBF9A0AEF0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2530" y="89447"/>
            <a:ext cx="812800" cy="47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magine 5" descr="sapienza.jpg">
            <a:extLst>
              <a:ext uri="{FF2B5EF4-FFF2-40B4-BE49-F238E27FC236}">
                <a16:creationId xmlns:a16="http://schemas.microsoft.com/office/drawing/2014/main" id="{45D63E3E-70CC-DD03-7907-CA6ED374E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8447279" y="117532"/>
            <a:ext cx="879631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E8DD7991-5D8D-D8C7-A46C-77CC77EDF3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257" y="117531"/>
            <a:ext cx="901679" cy="365269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6E2F1135-3554-07B5-0E83-7906F5C7ED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9235" y="107662"/>
            <a:ext cx="810903" cy="372499"/>
          </a:xfrm>
          <a:prstGeom prst="rect">
            <a:avLst/>
          </a:prstGeom>
        </p:spPr>
      </p:pic>
      <p:sp>
        <p:nvSpPr>
          <p:cNvPr id="44" name="Rettangolo 43">
            <a:extLst>
              <a:ext uri="{FF2B5EF4-FFF2-40B4-BE49-F238E27FC236}">
                <a16:creationId xmlns:a16="http://schemas.microsoft.com/office/drawing/2014/main" id="{9C399E7A-CA9D-6E42-976E-1E103067CD0A}"/>
              </a:ext>
            </a:extLst>
          </p:cNvPr>
          <p:cNvSpPr/>
          <p:nvPr/>
        </p:nvSpPr>
        <p:spPr>
          <a:xfrm>
            <a:off x="134080" y="1380512"/>
            <a:ext cx="5773906" cy="2308324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Atmospheric CO</a:t>
            </a:r>
            <a:r>
              <a:rPr lang="en-US" baseline="-25000" dirty="0"/>
              <a:t>2</a:t>
            </a:r>
            <a:r>
              <a:rPr lang="en-US" dirty="0"/>
              <a:t> content has increased from values ​​close to 300 ppm in the 1950s to the current 415-420 ppm (i.e. annual increase rate of 2 ppm).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understanding</a:t>
            </a:r>
            <a:r>
              <a:rPr lang="it-IT" dirty="0"/>
              <a:t> of the carbon </a:t>
            </a:r>
            <a:r>
              <a:rPr lang="it-IT" dirty="0" err="1"/>
              <a:t>cycles</a:t>
            </a:r>
            <a:r>
              <a:rPr lang="it-IT" dirty="0"/>
              <a:t> shows </a:t>
            </a:r>
            <a:r>
              <a:rPr lang="it-IT" dirty="0" err="1"/>
              <a:t>critical</a:t>
            </a:r>
            <a:r>
              <a:rPr lang="it-IT" dirty="0"/>
              <a:t> gaps on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/>
              <a:t>temporal</a:t>
            </a:r>
            <a:r>
              <a:rPr lang="it-IT" dirty="0"/>
              <a:t> and </a:t>
            </a:r>
            <a:r>
              <a:rPr lang="it-IT" dirty="0" err="1"/>
              <a:t>spatial</a:t>
            </a:r>
            <a:r>
              <a:rPr lang="it-IT" dirty="0"/>
              <a:t> </a:t>
            </a:r>
            <a:r>
              <a:rPr lang="it-IT" dirty="0" err="1"/>
              <a:t>scales</a:t>
            </a:r>
            <a:r>
              <a:rPr lang="it-IT" dirty="0"/>
              <a:t>. </a:t>
            </a:r>
            <a:r>
              <a:rPr lang="en-US" dirty="0">
                <a:ea typeface="Times New Roman" panose="02020603050405020304" pitchFamily="18" charset="0"/>
              </a:rPr>
              <a:t>Adequate quantitative</a:t>
            </a:r>
            <a:r>
              <a:rPr lang="it-IT" dirty="0"/>
              <a:t> </a:t>
            </a:r>
            <a:r>
              <a:rPr lang="en-US" dirty="0">
                <a:ea typeface="Times New Roman" panose="02020603050405020304" pitchFamily="18" charset="0"/>
              </a:rPr>
              <a:t>assessment of the various components of the carbon cycle requires accurate measurements of the sink and source mechanisms and an accurate estimate of the Gross Primary Production.</a:t>
            </a:r>
            <a:r>
              <a:rPr lang="it-IT" dirty="0"/>
              <a:t> 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70042134-7BF6-5C53-696A-F5FFF88036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669" y="3782071"/>
            <a:ext cx="3192552" cy="2736473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05918D2F-9C51-FC58-DFDC-77BE26F2C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" b="3300"/>
          <a:stretch>
            <a:fillRect/>
          </a:stretch>
        </p:blipFill>
        <p:spPr bwMode="auto">
          <a:xfrm>
            <a:off x="5987954" y="1507284"/>
            <a:ext cx="3650181" cy="215811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100">
            <a:extLst>
              <a:ext uri="{FF2B5EF4-FFF2-40B4-BE49-F238E27FC236}">
                <a16:creationId xmlns:a16="http://schemas.microsoft.com/office/drawing/2014/main" id="{BF0C0367-9C44-718F-8596-EB84E7F0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" b="1620"/>
          <a:stretch>
            <a:fillRect/>
          </a:stretch>
        </p:blipFill>
        <p:spPr bwMode="auto">
          <a:xfrm>
            <a:off x="9533319" y="1487676"/>
            <a:ext cx="2632049" cy="219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323F9551-809E-7269-3F40-0394BD9916F8}"/>
              </a:ext>
            </a:extLst>
          </p:cNvPr>
          <p:cNvSpPr/>
          <p:nvPr/>
        </p:nvSpPr>
        <p:spPr>
          <a:xfrm>
            <a:off x="6096000" y="3828543"/>
            <a:ext cx="5895203" cy="1477328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Earth's hydrological and energy cycle shows important gaps on all spatial and temporal scales: unavailability of high vertical and temporal resolution of the atmospheric humidity and temperature profiles, especially in the lower troposphere.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B6A624E-C480-43FC-ECFB-6F0BB3761226}"/>
              </a:ext>
            </a:extLst>
          </p:cNvPr>
          <p:cNvSpPr txBox="1"/>
          <p:nvPr/>
        </p:nvSpPr>
        <p:spPr>
          <a:xfrm>
            <a:off x="2668923" y="5802303"/>
            <a:ext cx="1104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err="1"/>
              <a:t>Noaa.Climate.gov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CONCERNING: context and objective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CE1C9-0FDC-2132-EC98-D10B7438EECB}"/>
              </a:ext>
            </a:extLst>
          </p:cNvPr>
          <p:cNvSpPr/>
          <p:nvPr/>
        </p:nvSpPr>
        <p:spPr>
          <a:xfrm>
            <a:off x="136242" y="707544"/>
            <a:ext cx="104518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The CONCERNING (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COmpact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RamaN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lidar for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Atmospheric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CO2 and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ThERmodyNamic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ProfilING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project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funded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by the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Ministry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of University and Scientific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under the "Fondo Integrativo</a:t>
            </a:r>
          </a:p>
        </p:txBody>
      </p:sp>
      <p:pic>
        <p:nvPicPr>
          <p:cNvPr id="38" name="Google Shape;105;p1" descr="Image result for Unibas">
            <a:extLst>
              <a:ext uri="{FF2B5EF4-FFF2-40B4-BE49-F238E27FC236}">
                <a16:creationId xmlns:a16="http://schemas.microsoft.com/office/drawing/2014/main" id="{7623C659-D6B2-3475-EA77-074A5E5DBC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613" r="21347"/>
          <a:stretch/>
        </p:blipFill>
        <p:spPr>
          <a:xfrm>
            <a:off x="5987954" y="15737"/>
            <a:ext cx="593052" cy="58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07;p1">
            <a:extLst>
              <a:ext uri="{FF2B5EF4-FFF2-40B4-BE49-F238E27FC236}">
                <a16:creationId xmlns:a16="http://schemas.microsoft.com/office/drawing/2014/main" id="{347A337A-89AA-81C1-3471-0727A47070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8132" y="117532"/>
            <a:ext cx="812800" cy="36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08;p1">
            <a:extLst>
              <a:ext uri="{FF2B5EF4-FFF2-40B4-BE49-F238E27FC236}">
                <a16:creationId xmlns:a16="http://schemas.microsoft.com/office/drawing/2014/main" id="{1B2E438F-039D-83A9-47DA-CEBF9A0AEF0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2530" y="89447"/>
            <a:ext cx="812800" cy="47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magine 5" descr="sapienza.jpg">
            <a:extLst>
              <a:ext uri="{FF2B5EF4-FFF2-40B4-BE49-F238E27FC236}">
                <a16:creationId xmlns:a16="http://schemas.microsoft.com/office/drawing/2014/main" id="{45D63E3E-70CC-DD03-7907-CA6ED374E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8447279" y="117532"/>
            <a:ext cx="879631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E8DD7991-5D8D-D8C7-A46C-77CC77EDF3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257" y="117531"/>
            <a:ext cx="901679" cy="365269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6E2F1135-3554-07B5-0E83-7906F5C7ED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9235" y="107662"/>
            <a:ext cx="810903" cy="37249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2715225-CB4A-2B2F-214D-9E0588A4AF31}"/>
              </a:ext>
            </a:extLst>
          </p:cNvPr>
          <p:cNvSpPr/>
          <p:nvPr/>
        </p:nvSpPr>
        <p:spPr>
          <a:xfrm>
            <a:off x="-15661" y="2421816"/>
            <a:ext cx="118388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Design and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develop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an innovative UV Raman lidar system for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measuring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vertical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profiles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of: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/>
              <a:t>atmospheric temperature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water </a:t>
            </a:r>
            <a:r>
              <a:rPr lang="en-US" dirty="0" err="1"/>
              <a:t>vapour</a:t>
            </a:r>
            <a:r>
              <a:rPr lang="en-US" dirty="0"/>
              <a:t> mixing ratio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mixing ratio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particle backscatter coefficient at 354.7, 532 and 1064 nm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extinction coefficient at 354.7, 532 nm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depolarization ratio at 354.7, 532 and 1064 nm.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/>
              <a:t>fluorescence from atmospheric particles</a:t>
            </a: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7049F44-2AE3-DF6C-E6E7-62B13BB9326E}"/>
              </a:ext>
            </a:extLst>
          </p:cNvPr>
          <p:cNvSpPr/>
          <p:nvPr/>
        </p:nvSpPr>
        <p:spPr>
          <a:xfrm>
            <a:off x="10662287" y="755935"/>
            <a:ext cx="1505243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Context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2AD95BE5-8EAA-CAF3-0C11-F4BF2DED8370}"/>
              </a:ext>
            </a:extLst>
          </p:cNvPr>
          <p:cNvSpPr/>
          <p:nvPr/>
        </p:nvSpPr>
        <p:spPr>
          <a:xfrm>
            <a:off x="136242" y="1275003"/>
            <a:ext cx="12031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Speciale per la Ricerca (FISR) 2019" call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dedicated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to "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interventions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particular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strategic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importance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indicated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in the National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Program (NRP)." </a:t>
            </a:r>
            <a:endParaRPr lang="it-IT" dirty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ECA7EEDA-AEF6-C965-3BC5-34C22B72D08E}"/>
              </a:ext>
            </a:extLst>
          </p:cNvPr>
          <p:cNvSpPr/>
          <p:nvPr/>
        </p:nvSpPr>
        <p:spPr>
          <a:xfrm>
            <a:off x="5343378" y="1896816"/>
            <a:ext cx="1505243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542B1C0-3FA5-1BE5-F787-96E8DE3BEB96}"/>
              </a:ext>
            </a:extLst>
          </p:cNvPr>
          <p:cNvSpPr txBox="1"/>
          <p:nvPr/>
        </p:nvSpPr>
        <p:spPr>
          <a:xfrm>
            <a:off x="5288224" y="4923093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Consortium</a:t>
            </a:r>
          </a:p>
        </p:txBody>
      </p:sp>
      <p:pic>
        <p:nvPicPr>
          <p:cNvPr id="23" name="Google Shape;105;p1" descr="Image result for Unibas">
            <a:extLst>
              <a:ext uri="{FF2B5EF4-FFF2-40B4-BE49-F238E27FC236}">
                <a16:creationId xmlns:a16="http://schemas.microsoft.com/office/drawing/2014/main" id="{908BACE2-E4C6-FC96-EC02-B36791A326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613" r="21347"/>
          <a:stretch/>
        </p:blipFill>
        <p:spPr>
          <a:xfrm>
            <a:off x="913119" y="5192014"/>
            <a:ext cx="1198173" cy="109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08;p1">
            <a:extLst>
              <a:ext uri="{FF2B5EF4-FFF2-40B4-BE49-F238E27FC236}">
                <a16:creationId xmlns:a16="http://schemas.microsoft.com/office/drawing/2014/main" id="{DAA4C03D-E4C0-3EFE-DC83-6CB6D9C9A2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60543" y="5292425"/>
            <a:ext cx="1571811" cy="867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5" descr="sapienza.jpg">
            <a:extLst>
              <a:ext uri="{FF2B5EF4-FFF2-40B4-BE49-F238E27FC236}">
                <a16:creationId xmlns:a16="http://schemas.microsoft.com/office/drawing/2014/main" id="{0B55FA0D-C981-FC9B-9C0A-75604ADF5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4995848" y="5451346"/>
            <a:ext cx="1666682" cy="69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BEE1D028-B310-AF49-CE5C-9C7C9E1AD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713" y="5175335"/>
            <a:ext cx="4772854" cy="109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39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itle 3">
              <a:extLst>
                <a:ext uri="{FF2B5EF4-FFF2-40B4-BE49-F238E27FC236}">
                  <a16:creationId xmlns:a16="http://schemas.microsoft.com/office/drawing/2014/main" id="{14667085-412D-16BD-57ED-DDDB49FC66FD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CONCERNING: preliminary results</a:t>
              </a:r>
            </a:p>
          </p:txBody>
        </p:sp>
      </p:grpSp>
      <p:sp>
        <p:nvSpPr>
          <p:cNvPr id="27" name="Rettangolo 26">
            <a:extLst>
              <a:ext uri="{FF2B5EF4-FFF2-40B4-BE49-F238E27FC236}">
                <a16:creationId xmlns:a16="http://schemas.microsoft.com/office/drawing/2014/main" id="{12C9BDA3-4A93-A3F8-EAA8-4F1635AA2FAF}"/>
              </a:ext>
            </a:extLst>
          </p:cNvPr>
          <p:cNvSpPr/>
          <p:nvPr/>
        </p:nvSpPr>
        <p:spPr>
          <a:xfrm>
            <a:off x="5052164" y="691004"/>
            <a:ext cx="2772884" cy="4075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Performance simulations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8DCA30-131C-7195-658F-075D8D02884A}"/>
              </a:ext>
            </a:extLst>
          </p:cNvPr>
          <p:cNvSpPr/>
          <p:nvPr/>
        </p:nvSpPr>
        <p:spPr>
          <a:xfrm>
            <a:off x="160230" y="1183767"/>
            <a:ext cx="45464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cs typeface="Times New Roman" panose="02020603050405020304" pitchFamily="18" charset="0"/>
              </a:rPr>
              <a:t> An end-to-end lidar simulator applied in the verification of the "instrumental concept" of the lidar system and in the definition of the technical specifications of the system components</a:t>
            </a:r>
            <a:endParaRPr lang="it-IT" sz="1400" dirty="0">
              <a:cs typeface="Times New Roman" panose="02020603050405020304" pitchFamily="18" charset="0"/>
            </a:endParaRPr>
          </a:p>
        </p:txBody>
      </p:sp>
      <p:pic>
        <p:nvPicPr>
          <p:cNvPr id="32" name="Google Shape;105;p1" descr="Image result for Unibas">
            <a:extLst>
              <a:ext uri="{FF2B5EF4-FFF2-40B4-BE49-F238E27FC236}">
                <a16:creationId xmlns:a16="http://schemas.microsoft.com/office/drawing/2014/main" id="{C2E46B28-3E7E-B36C-4984-A0669B8BA1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613" r="21347"/>
          <a:stretch/>
        </p:blipFill>
        <p:spPr>
          <a:xfrm>
            <a:off x="5987954" y="15737"/>
            <a:ext cx="593052" cy="58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07;p1">
            <a:extLst>
              <a:ext uri="{FF2B5EF4-FFF2-40B4-BE49-F238E27FC236}">
                <a16:creationId xmlns:a16="http://schemas.microsoft.com/office/drawing/2014/main" id="{6A923DA0-CD01-6F38-8880-77A23C82D3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8132" y="117532"/>
            <a:ext cx="812800" cy="36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08;p1">
            <a:extLst>
              <a:ext uri="{FF2B5EF4-FFF2-40B4-BE49-F238E27FC236}">
                <a16:creationId xmlns:a16="http://schemas.microsoft.com/office/drawing/2014/main" id="{2345BFDB-C0FF-473A-E606-A23B1BFEAD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2530" y="89447"/>
            <a:ext cx="812800" cy="47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magine 5" descr="sapienza.jpg">
            <a:extLst>
              <a:ext uri="{FF2B5EF4-FFF2-40B4-BE49-F238E27FC236}">
                <a16:creationId xmlns:a16="http://schemas.microsoft.com/office/drawing/2014/main" id="{C92AC5AA-2376-6EB1-DE8F-33D8E140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8447279" y="117532"/>
            <a:ext cx="879631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7BD0EE03-EC9A-BFFB-EE2A-8AEC9BB87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257" y="117531"/>
            <a:ext cx="901679" cy="365269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5EDEFBA2-AEB4-7E5F-2AAB-92D96EC659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9235" y="107662"/>
            <a:ext cx="810903" cy="372499"/>
          </a:xfrm>
          <a:prstGeom prst="rect">
            <a:avLst/>
          </a:prstGeom>
        </p:spPr>
      </p:pic>
      <p:graphicFrame>
        <p:nvGraphicFramePr>
          <p:cNvPr id="9" name="Oggetto 8">
            <a:extLst>
              <a:ext uri="{FF2B5EF4-FFF2-40B4-BE49-F238E27FC236}">
                <a16:creationId xmlns:a16="http://schemas.microsoft.com/office/drawing/2014/main" id="{424460BB-27A5-589C-9097-C6AEB8E7D9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501335"/>
              </p:ext>
            </p:extLst>
          </p:nvPr>
        </p:nvGraphicFramePr>
        <p:xfrm>
          <a:off x="708185" y="2665332"/>
          <a:ext cx="2646325" cy="2909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19400" imgH="3111500" progId="Origin50.Graph">
                  <p:embed/>
                </p:oleObj>
              </mc:Choice>
              <mc:Fallback>
                <p:oleObj r:id="rId10" imgW="2819400" imgH="3111500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109" t="6697" r="7791" b="3349"/>
                      <a:stretch>
                        <a:fillRect/>
                      </a:stretch>
                    </p:blipFill>
                    <p:spPr bwMode="auto">
                      <a:xfrm>
                        <a:off x="708185" y="2665332"/>
                        <a:ext cx="2646325" cy="29093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4">
            <a:extLst>
              <a:ext uri="{FF2B5EF4-FFF2-40B4-BE49-F238E27FC236}">
                <a16:creationId xmlns:a16="http://schemas.microsoft.com/office/drawing/2014/main" id="{8E2A737B-FF95-2197-204F-0D218017C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04" y="729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5" name="Oggetto 24">
            <a:extLst>
              <a:ext uri="{FF2B5EF4-FFF2-40B4-BE49-F238E27FC236}">
                <a16:creationId xmlns:a16="http://schemas.microsoft.com/office/drawing/2014/main" id="{13346406-B32C-D313-1C5B-54CA21E756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306626"/>
              </p:ext>
            </p:extLst>
          </p:nvPr>
        </p:nvGraphicFramePr>
        <p:xfrm>
          <a:off x="8358488" y="2647119"/>
          <a:ext cx="2749269" cy="3107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819400" imgH="3149600" progId="Origin50.Graph">
                  <p:embed/>
                </p:oleObj>
              </mc:Choice>
              <mc:Fallback>
                <p:oleObj r:id="rId12" imgW="2819400" imgH="3149600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726" t="4787" r="8174" b="4558"/>
                      <a:stretch>
                        <a:fillRect/>
                      </a:stretch>
                    </p:blipFill>
                    <p:spPr bwMode="auto">
                      <a:xfrm>
                        <a:off x="8358488" y="2647119"/>
                        <a:ext cx="2749269" cy="31078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6">
                <a:extLst>
                  <a:ext uri="{FF2B5EF4-FFF2-40B4-BE49-F238E27FC236}">
                    <a16:creationId xmlns:a16="http://schemas.microsoft.com/office/drawing/2014/main" id="{D0AA5A48-3324-DE50-44CA-18A0C439B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3173" y="5745955"/>
                <a:ext cx="2646325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Night-time: </a:t>
                </a:r>
                <a14:m>
                  <m:oMath xmlns:m="http://schemas.openxmlformats.org/officeDocument/2006/math">
                    <m:r>
                      <a:rPr lang="en-US" sz="1200" i="1" smtClean="0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r>
                      <a:rPr lang="fr-FR" sz="1200" b="0" i="1" smtClean="0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 ≤ 0.5 K up to 10 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 ≤ 1 K up to 15 km.</a:t>
                </a:r>
              </a:p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Daytime: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 ≤ 0.5 K up to 7 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 ≤ 1 K up to 9 km.</a:t>
                </a:r>
                <a:endParaRPr lang="it-IT" sz="1200" dirty="0"/>
              </a:p>
            </p:txBody>
          </p:sp>
        </mc:Choice>
        <mc:Fallback>
          <p:sp>
            <p:nvSpPr>
              <p:cNvPr id="44" name="Rectangle 6">
                <a:extLst>
                  <a:ext uri="{FF2B5EF4-FFF2-40B4-BE49-F238E27FC236}">
                    <a16:creationId xmlns:a16="http://schemas.microsoft.com/office/drawing/2014/main" id="{D0AA5A48-3324-DE50-44CA-18A0C439B4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3173" y="5745955"/>
                <a:ext cx="2646325" cy="830997"/>
              </a:xfrm>
              <a:prstGeom prst="rect">
                <a:avLst/>
              </a:prstGeom>
              <a:blipFill>
                <a:blip r:embed="rId14"/>
                <a:stretch>
                  <a:fillRect r="-476" b="-454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" name="Oggetto 44">
            <a:extLst>
              <a:ext uri="{FF2B5EF4-FFF2-40B4-BE49-F238E27FC236}">
                <a16:creationId xmlns:a16="http://schemas.microsoft.com/office/drawing/2014/main" id="{FD721E45-1313-BDEE-A6D8-01D4187A93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621827"/>
              </p:ext>
            </p:extLst>
          </p:nvPr>
        </p:nvGraphicFramePr>
        <p:xfrm>
          <a:off x="4393457" y="2649869"/>
          <a:ext cx="2743127" cy="3075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819400" imgH="3149600" progId="Origin50.Graph">
                  <p:embed/>
                </p:oleObj>
              </mc:Choice>
              <mc:Fallback>
                <p:oleObj r:id="rId15" imgW="2819400" imgH="3149600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469" t="6630" r="8301" b="4459"/>
                      <a:stretch>
                        <a:fillRect/>
                      </a:stretch>
                    </p:blipFill>
                    <p:spPr bwMode="auto">
                      <a:xfrm>
                        <a:off x="4393457" y="2649869"/>
                        <a:ext cx="2743127" cy="30750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6">
                <a:extLst>
                  <a:ext uri="{FF2B5EF4-FFF2-40B4-BE49-F238E27FC236}">
                    <a16:creationId xmlns:a16="http://schemas.microsoft.com/office/drawing/2014/main" id="{1D77B36E-0F2D-FEC3-0E20-A6791BFAF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86319" y="5780782"/>
                <a:ext cx="2911316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Night-time:  </a:t>
                </a:r>
                <a14:m>
                  <m:oMath xmlns:m="http://schemas.openxmlformats.org/officeDocument/2006/math">
                    <m:r>
                      <a:rPr lang="en-US" sz="1200" i="1" smtClean="0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  <m:r>
                      <a:rPr lang="fr-FR" sz="1200" b="0" i="1" smtClean="0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5% up to 7km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20% up to 10 km.</a:t>
                </a:r>
              </a:p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Daytime: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10% up to 3.5 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  <m:r>
                      <a:rPr lang="fr-FR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30% up to 5 km.</a:t>
                </a:r>
              </a:p>
            </p:txBody>
          </p:sp>
        </mc:Choice>
        <mc:Fallback>
          <p:sp>
            <p:nvSpPr>
              <p:cNvPr id="35" name="Rectangle 6">
                <a:extLst>
                  <a:ext uri="{FF2B5EF4-FFF2-40B4-BE49-F238E27FC236}">
                    <a16:creationId xmlns:a16="http://schemas.microsoft.com/office/drawing/2014/main" id="{1D77B36E-0F2D-FEC3-0E20-A6791BFAF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6319" y="5780782"/>
                <a:ext cx="2911316" cy="830997"/>
              </a:xfrm>
              <a:prstGeom prst="rect">
                <a:avLst/>
              </a:prstGeom>
              <a:blipFill>
                <a:blip r:embed="rId17"/>
                <a:stretch>
                  <a:fillRect b="-454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6">
                <a:extLst>
                  <a:ext uri="{FF2B5EF4-FFF2-40B4-BE49-F238E27FC236}">
                    <a16:creationId xmlns:a16="http://schemas.microsoft.com/office/drawing/2014/main" id="{A8825CC8-8FE0-397F-EC3E-3340956BD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0974" y="5796579"/>
                <a:ext cx="360625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Night-time: </a:t>
                </a:r>
                <a14:m>
                  <m:oMath xmlns:m="http://schemas.openxmlformats.org/officeDocument/2006/math">
                    <m:r>
                      <a:rPr lang="en-US" sz="1200" i="1" smtClean="0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𝐶𝑂</m:t>
                        </m:r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1 ppm up to 2km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𝐶𝑂</m:t>
                        </m:r>
                        <m:r>
                          <a:rPr lang="fr-FR" sz="1200" b="0" i="1" smtClean="0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≤3 ppm up to 5 km.</a:t>
                </a:r>
              </a:p>
              <a:p>
                <a:pPr algn="ctr"/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Daytime: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𝐶𝑂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1 ppm up to 0.5 km and </a:t>
                </a:r>
                <a14:m>
                  <m:oMath xmlns:m="http://schemas.openxmlformats.org/officeDocument/2006/math">
                    <m:r>
                      <a:rPr lang="en-US" sz="1200" i="1"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∆</m:t>
                    </m:r>
                    <m:sSub>
                      <m:sSubPr>
                        <m:ctrlPr>
                          <a:rPr lang="en-US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  <m:sub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𝐶𝑂</m:t>
                        </m:r>
                        <m:r>
                          <a:rPr lang="fr-FR" sz="1200" i="1"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>
                    <a:ea typeface="Times New Roman" panose="02020603050405020304" pitchFamily="18" charset="0"/>
                    <a:cs typeface="Calibri" panose="020F0502020204030204" pitchFamily="34" charset="0"/>
                  </a:rPr>
                  <a:t>≤ 3 ppm up to 1 km.</a:t>
                </a:r>
              </a:p>
            </p:txBody>
          </p:sp>
        </mc:Choice>
        <mc:Fallback>
          <p:sp>
            <p:nvSpPr>
              <p:cNvPr id="36" name="Rectangle 6">
                <a:extLst>
                  <a:ext uri="{FF2B5EF4-FFF2-40B4-BE49-F238E27FC236}">
                    <a16:creationId xmlns:a16="http://schemas.microsoft.com/office/drawing/2014/main" id="{A8825CC8-8FE0-397F-EC3E-3340956BD4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0974" y="5796579"/>
                <a:ext cx="3606250" cy="830997"/>
              </a:xfrm>
              <a:prstGeom prst="rect">
                <a:avLst/>
              </a:prstGeom>
              <a:blipFill>
                <a:blip r:embed="rId18"/>
                <a:stretch>
                  <a:fillRect b="-454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ttangolo 16">
            <a:extLst>
              <a:ext uri="{FF2B5EF4-FFF2-40B4-BE49-F238E27FC236}">
                <a16:creationId xmlns:a16="http://schemas.microsoft.com/office/drawing/2014/main" id="{A05C2D8B-E31E-1388-EF79-DB060A67335F}"/>
              </a:ext>
            </a:extLst>
          </p:cNvPr>
          <p:cNvSpPr/>
          <p:nvPr/>
        </p:nvSpPr>
        <p:spPr>
          <a:xfrm>
            <a:off x="3909097" y="2438039"/>
            <a:ext cx="50590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Mid-latitude summer atmosphere model. </a:t>
            </a:r>
            <a:endParaRPr lang="it-IT" sz="1400" dirty="0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AC474BFC-5B12-F8D1-55A7-935F8C036ACF}"/>
              </a:ext>
            </a:extLst>
          </p:cNvPr>
          <p:cNvSpPr/>
          <p:nvPr/>
        </p:nvSpPr>
        <p:spPr>
          <a:xfrm>
            <a:off x="1130229" y="2794772"/>
            <a:ext cx="16374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Temporal and vertical resolution of 1 min and 50 m </a:t>
            </a:r>
            <a:endParaRPr lang="it-IT" sz="800" dirty="0"/>
          </a:p>
        </p:txBody>
      </p:sp>
      <p:pic>
        <p:nvPicPr>
          <p:cNvPr id="56" name="Immagine 55">
            <a:extLst>
              <a:ext uri="{FF2B5EF4-FFF2-40B4-BE49-F238E27FC236}">
                <a16:creationId xmlns:a16="http://schemas.microsoft.com/office/drawing/2014/main" id="{38E85AB9-7E79-B14F-D4F1-CCA27081569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81256" y="891930"/>
            <a:ext cx="5955220" cy="1709915"/>
          </a:xfrm>
          <a:prstGeom prst="rect">
            <a:avLst/>
          </a:prstGeom>
        </p:spPr>
      </p:pic>
      <p:sp>
        <p:nvSpPr>
          <p:cNvPr id="57" name="Rettangolo 56">
            <a:extLst>
              <a:ext uri="{FF2B5EF4-FFF2-40B4-BE49-F238E27FC236}">
                <a16:creationId xmlns:a16="http://schemas.microsoft.com/office/drawing/2014/main" id="{8DB4E05B-DB46-8AD3-6A76-9F3132F6200F}"/>
              </a:ext>
            </a:extLst>
          </p:cNvPr>
          <p:cNvSpPr/>
          <p:nvPr/>
        </p:nvSpPr>
        <p:spPr>
          <a:xfrm>
            <a:off x="4838201" y="2793343"/>
            <a:ext cx="1517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Temporal and vertical resolution of 3 hours and 50 m </a:t>
            </a:r>
            <a:endParaRPr lang="it-IT" sz="800" dirty="0"/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9006DFAB-E0C7-9F7A-2641-8C06CAC886B6}"/>
              </a:ext>
            </a:extLst>
          </p:cNvPr>
          <p:cNvSpPr/>
          <p:nvPr/>
        </p:nvSpPr>
        <p:spPr>
          <a:xfrm>
            <a:off x="9512672" y="2850898"/>
            <a:ext cx="16374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Temporal and vertical resolution of 1 min and 50 m 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itle 3">
              <a:extLst>
                <a:ext uri="{FF2B5EF4-FFF2-40B4-BE49-F238E27FC236}">
                  <a16:creationId xmlns:a16="http://schemas.microsoft.com/office/drawing/2014/main" id="{14667085-412D-16BD-57ED-DDDB49FC66FD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CONCERNING: preliminary results</a:t>
              </a:r>
            </a:p>
          </p:txBody>
        </p:sp>
      </p:grpSp>
      <p:pic>
        <p:nvPicPr>
          <p:cNvPr id="32" name="Google Shape;105;p1" descr="Image result for Unibas">
            <a:extLst>
              <a:ext uri="{FF2B5EF4-FFF2-40B4-BE49-F238E27FC236}">
                <a16:creationId xmlns:a16="http://schemas.microsoft.com/office/drawing/2014/main" id="{C2E46B28-3E7E-B36C-4984-A0669B8BA1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0613" r="21347"/>
          <a:stretch/>
        </p:blipFill>
        <p:spPr>
          <a:xfrm>
            <a:off x="5987954" y="15737"/>
            <a:ext cx="593052" cy="58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07;p1">
            <a:extLst>
              <a:ext uri="{FF2B5EF4-FFF2-40B4-BE49-F238E27FC236}">
                <a16:creationId xmlns:a16="http://schemas.microsoft.com/office/drawing/2014/main" id="{6A923DA0-CD01-6F38-8880-77A23C82D3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8132" y="117532"/>
            <a:ext cx="812800" cy="36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08;p1">
            <a:extLst>
              <a:ext uri="{FF2B5EF4-FFF2-40B4-BE49-F238E27FC236}">
                <a16:creationId xmlns:a16="http://schemas.microsoft.com/office/drawing/2014/main" id="{2345BFDB-C0FF-473A-E606-A23B1BFEAD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2530" y="89447"/>
            <a:ext cx="812800" cy="47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magine 5" descr="sapienza.jpg">
            <a:extLst>
              <a:ext uri="{FF2B5EF4-FFF2-40B4-BE49-F238E27FC236}">
                <a16:creationId xmlns:a16="http://schemas.microsoft.com/office/drawing/2014/main" id="{C92AC5AA-2376-6EB1-DE8F-33D8E140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11116"/>
          <a:stretch>
            <a:fillRect/>
          </a:stretch>
        </p:blipFill>
        <p:spPr bwMode="auto">
          <a:xfrm>
            <a:off x="8447279" y="117532"/>
            <a:ext cx="879631" cy="3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7BD0EE03-EC9A-BFFB-EE2A-8AEC9BB87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257" y="117531"/>
            <a:ext cx="901679" cy="365269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5EDEFBA2-AEB4-7E5F-2AAB-92D96EC659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9235" y="107662"/>
            <a:ext cx="810903" cy="372499"/>
          </a:xfrm>
          <a:prstGeom prst="rect">
            <a:avLst/>
          </a:prstGeom>
        </p:spPr>
      </p:pic>
      <p:pic>
        <p:nvPicPr>
          <p:cNvPr id="43" name="image32.png">
            <a:extLst>
              <a:ext uri="{FF2B5EF4-FFF2-40B4-BE49-F238E27FC236}">
                <a16:creationId xmlns:a16="http://schemas.microsoft.com/office/drawing/2014/main" id="{0AE93F55-F809-79D3-44A3-0769274FAD2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747382" y="2670032"/>
            <a:ext cx="4450434" cy="3338528"/>
          </a:xfrm>
          <a:prstGeom prst="rect">
            <a:avLst/>
          </a:prstGeom>
          <a:ln/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A3F0841-4B0C-04D4-D316-B63B4ABEFC13}"/>
              </a:ext>
            </a:extLst>
          </p:cNvPr>
          <p:cNvSpPr/>
          <p:nvPr/>
        </p:nvSpPr>
        <p:spPr>
          <a:xfrm>
            <a:off x="4382328" y="6039565"/>
            <a:ext cx="2922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Optical layout of the CONCERNING receiver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E620A8F-3E57-4A16-CC60-488CED112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73" y="33781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8E2A737B-FF95-2197-204F-0D218017C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04" y="729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D0AA5A48-3324-DE50-44CA-18A0C439B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204" y="29635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206B3FC9-0B60-35DC-47AA-1B93D7C8C4B8}"/>
              </a:ext>
            </a:extLst>
          </p:cNvPr>
          <p:cNvSpPr/>
          <p:nvPr/>
        </p:nvSpPr>
        <p:spPr>
          <a:xfrm>
            <a:off x="170469" y="768872"/>
            <a:ext cx="23477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ea typeface="Times New Roman" panose="02020603050405020304" pitchFamily="18" charset="0"/>
              </a:rPr>
              <a:t>Transmitter</a:t>
            </a:r>
            <a:r>
              <a:rPr lang="en-US" sz="1400" dirty="0">
                <a:ea typeface="Times New Roman" panose="02020603050405020304" pitchFamily="18" charset="0"/>
              </a:rPr>
              <a:t>: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dirty="0">
                <a:ea typeface="Times New Roman" panose="02020603050405020304" pitchFamily="18" charset="0"/>
              </a:rPr>
              <a:t>Energy at 355 nm: 110 </a:t>
            </a:r>
            <a:r>
              <a:rPr lang="en-US" sz="1400" dirty="0" err="1">
                <a:ea typeface="Times New Roman" panose="02020603050405020304" pitchFamily="18" charset="0"/>
              </a:rPr>
              <a:t>mJ</a:t>
            </a:r>
            <a:endParaRPr lang="en-US" sz="1400" dirty="0"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dirty="0">
                <a:ea typeface="Times New Roman" panose="02020603050405020304" pitchFamily="18" charset="0"/>
              </a:rPr>
              <a:t>Frequency: 100 Hz </a:t>
            </a:r>
          </a:p>
          <a:p>
            <a:pPr algn="just"/>
            <a:r>
              <a:rPr lang="en-US" sz="1400" i="1" dirty="0">
                <a:ea typeface="Times New Roman" panose="02020603050405020304" pitchFamily="18" charset="0"/>
              </a:rPr>
              <a:t>Receiver</a:t>
            </a:r>
            <a:r>
              <a:rPr lang="en-US" sz="1400" dirty="0">
                <a:ea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dirty="0">
                <a:ea typeface="Times New Roman" panose="02020603050405020304" pitchFamily="18" charset="0"/>
              </a:rPr>
              <a:t>Telescope: </a:t>
            </a:r>
            <a:r>
              <a:rPr lang="en-US" sz="1400" dirty="0" err="1">
                <a:ea typeface="Times New Roman" panose="02020603050405020304" pitchFamily="18" charset="0"/>
              </a:rPr>
              <a:t>Dobsonian</a:t>
            </a:r>
            <a:r>
              <a:rPr lang="en-US" sz="1400" dirty="0">
                <a:ea typeface="Times New Roman" panose="02020603050405020304" pitchFamily="18" charset="0"/>
              </a:rPr>
              <a:t> configuration (primary mirror with a diameter of 500 mm, focal length of 1800 mm). </a:t>
            </a:r>
            <a:endParaRPr lang="it-IT" sz="1400" dirty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1A112786-F883-11B9-710C-271AF4001D38}"/>
              </a:ext>
            </a:extLst>
          </p:cNvPr>
          <p:cNvSpPr/>
          <p:nvPr/>
        </p:nvSpPr>
        <p:spPr>
          <a:xfrm>
            <a:off x="4898038" y="939956"/>
            <a:ext cx="2772884" cy="407501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System characteristics</a:t>
            </a:r>
          </a:p>
        </p:txBody>
      </p:sp>
      <p:pic>
        <p:nvPicPr>
          <p:cNvPr id="48" name="image21.png">
            <a:extLst>
              <a:ext uri="{FF2B5EF4-FFF2-40B4-BE49-F238E27FC236}">
                <a16:creationId xmlns:a16="http://schemas.microsoft.com/office/drawing/2014/main" id="{8F71FC7A-A113-7E81-EE80-41C9C484F6E9}"/>
              </a:ext>
            </a:extLst>
          </p:cNvPr>
          <p:cNvPicPr/>
          <p:nvPr/>
        </p:nvPicPr>
        <p:blipFill>
          <a:blip r:embed="rId11"/>
          <a:srcRect l="35272" t="23986" r="18668" b="14390"/>
          <a:stretch>
            <a:fillRect/>
          </a:stretch>
        </p:blipFill>
        <p:spPr>
          <a:xfrm>
            <a:off x="8724709" y="899422"/>
            <a:ext cx="3266494" cy="2478698"/>
          </a:xfrm>
          <a:prstGeom prst="rect">
            <a:avLst/>
          </a:prstGeom>
          <a:ln/>
        </p:spPr>
      </p:pic>
      <p:sp>
        <p:nvSpPr>
          <p:cNvPr id="52" name="Rettangolo 51">
            <a:extLst>
              <a:ext uri="{FF2B5EF4-FFF2-40B4-BE49-F238E27FC236}">
                <a16:creationId xmlns:a16="http://schemas.microsoft.com/office/drawing/2014/main" id="{50598A9E-F736-D317-93BB-8D104282819A}"/>
              </a:ext>
            </a:extLst>
          </p:cNvPr>
          <p:cNvSpPr/>
          <p:nvPr/>
        </p:nvSpPr>
        <p:spPr>
          <a:xfrm>
            <a:off x="199720" y="3177016"/>
            <a:ext cx="32614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ea typeface="Times New Roman" panose="02020603050405020304" pitchFamily="18" charset="0"/>
              </a:rPr>
              <a:t>Interferential filters: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a typeface="Times New Roman" panose="02020603050405020304" pitchFamily="18" charset="0"/>
              </a:rPr>
              <a:t>H</a:t>
            </a:r>
            <a:r>
              <a:rPr lang="en-US" sz="1200" baseline="-25000" dirty="0">
                <a:ea typeface="Times New Roman" panose="02020603050405020304" pitchFamily="18" charset="0"/>
              </a:rPr>
              <a:t>2</a:t>
            </a:r>
            <a:r>
              <a:rPr lang="en-US" sz="1200" dirty="0">
                <a:ea typeface="Times New Roman" panose="02020603050405020304" pitchFamily="18" charset="0"/>
              </a:rPr>
              <a:t>O vibrational Raman: CWL 407.5 nm, FWHM 0.3 nm, peak transmission 83%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a typeface="Times New Roman" panose="02020603050405020304" pitchFamily="18" charset="0"/>
              </a:rPr>
              <a:t>N</a:t>
            </a:r>
            <a:r>
              <a:rPr lang="en-US" sz="1200" baseline="-25000" dirty="0">
                <a:ea typeface="Times New Roman" panose="02020603050405020304" pitchFamily="18" charset="0"/>
              </a:rPr>
              <a:t>2</a:t>
            </a:r>
            <a:r>
              <a:rPr lang="en-US" sz="1200" dirty="0">
                <a:ea typeface="Times New Roman" panose="02020603050405020304" pitchFamily="18" charset="0"/>
              </a:rPr>
              <a:t> vibrational Raman :  CWL 386.7 nm, FWHM 0.3 nm, peak transmission 83%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a typeface="Times New Roman" panose="02020603050405020304" pitchFamily="18" charset="0"/>
              </a:rPr>
              <a:t>CO</a:t>
            </a:r>
            <a:r>
              <a:rPr lang="en-US" sz="1200" baseline="-25000" dirty="0">
                <a:ea typeface="Times New Roman" panose="02020603050405020304" pitchFamily="18" charset="0"/>
              </a:rPr>
              <a:t>2</a:t>
            </a:r>
            <a:r>
              <a:rPr lang="en-US" sz="1200" dirty="0">
                <a:ea typeface="Times New Roman" panose="02020603050405020304" pitchFamily="18" charset="0"/>
              </a:rPr>
              <a:t> vibrational Raman : CWL 371.71 nm, FWHM 0.15 nm, peak transmission 60%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a typeface="Times New Roman" panose="02020603050405020304" pitchFamily="18" charset="0"/>
              </a:rPr>
              <a:t>Rayleigh: CWL 354.7 nm, FWHM 0.5 nm, peak transmission 80%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a typeface="Times New Roman" panose="02020603050405020304" pitchFamily="18" charset="0"/>
              </a:rPr>
              <a:t>N</a:t>
            </a:r>
            <a:r>
              <a:rPr lang="en-US" sz="1200" baseline="-25000" dirty="0">
                <a:ea typeface="Times New Roman" panose="02020603050405020304" pitchFamily="18" charset="0"/>
              </a:rPr>
              <a:t>2</a:t>
            </a:r>
            <a:r>
              <a:rPr lang="en-US" sz="1200" dirty="0">
                <a:ea typeface="Times New Roman" panose="02020603050405020304" pitchFamily="18" charset="0"/>
              </a:rPr>
              <a:t> and O</a:t>
            </a:r>
            <a:r>
              <a:rPr lang="en-US" sz="1200" baseline="-25000" dirty="0">
                <a:ea typeface="Times New Roman" panose="02020603050405020304" pitchFamily="18" charset="0"/>
              </a:rPr>
              <a:t>2</a:t>
            </a:r>
            <a:r>
              <a:rPr lang="en-US" sz="1200" dirty="0">
                <a:ea typeface="Times New Roman" panose="02020603050405020304" pitchFamily="18" charset="0"/>
              </a:rPr>
              <a:t> rotational Raman: FWHM 0.3 nm (</a:t>
            </a:r>
            <a:r>
              <a:rPr lang="en-US" sz="1200" dirty="0" err="1">
                <a:ea typeface="Times New Roman" panose="02020603050405020304" pitchFamily="18" charset="0"/>
              </a:rPr>
              <a:t>LoJ</a:t>
            </a:r>
            <a:r>
              <a:rPr lang="en-US" sz="1200" dirty="0">
                <a:ea typeface="Times New Roman" panose="02020603050405020304" pitchFamily="18" charset="0"/>
              </a:rPr>
              <a:t>) and 0.5 (</a:t>
            </a:r>
            <a:r>
              <a:rPr lang="en-US" sz="1200" dirty="0" err="1">
                <a:ea typeface="Times New Roman" panose="02020603050405020304" pitchFamily="18" charset="0"/>
              </a:rPr>
              <a:t>HiJ</a:t>
            </a:r>
            <a:r>
              <a:rPr lang="en-US" sz="1200" dirty="0">
                <a:ea typeface="Times New Roman" panose="02020603050405020304" pitchFamily="18" charset="0"/>
              </a:rPr>
              <a:t>), peak transmission: 80%. </a:t>
            </a:r>
            <a:endParaRPr lang="it-IT" sz="1200" dirty="0"/>
          </a:p>
        </p:txBody>
      </p:sp>
      <p:pic>
        <p:nvPicPr>
          <p:cNvPr id="33" name="Picture 55">
            <a:extLst>
              <a:ext uri="{FF2B5EF4-FFF2-40B4-BE49-F238E27FC236}">
                <a16:creationId xmlns:a16="http://schemas.microsoft.com/office/drawing/2014/main" id="{D197D600-A789-9FDF-B9BC-5D93CA25C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1" t="10243" r="5573"/>
          <a:stretch/>
        </p:blipFill>
        <p:spPr bwMode="auto">
          <a:xfrm>
            <a:off x="8724709" y="3713819"/>
            <a:ext cx="3153967" cy="239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4">
            <a:extLst>
              <a:ext uri="{FF2B5EF4-FFF2-40B4-BE49-F238E27FC236}">
                <a16:creationId xmlns:a16="http://schemas.microsoft.com/office/drawing/2014/main" id="{49AD9623-723F-0854-27C3-7E79A343E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54"/>
          <a:stretch>
            <a:fillRect/>
          </a:stretch>
        </p:blipFill>
        <p:spPr bwMode="auto">
          <a:xfrm>
            <a:off x="2651478" y="675154"/>
            <a:ext cx="1324482" cy="90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magine 136">
            <a:extLst>
              <a:ext uri="{FF2B5EF4-FFF2-40B4-BE49-F238E27FC236}">
                <a16:creationId xmlns:a16="http://schemas.microsoft.com/office/drawing/2014/main" id="{48B86619-2D6F-75A6-6837-9D0CD2A8C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448" y="1638727"/>
            <a:ext cx="1157750" cy="141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D436EC05-B6D9-FC70-0825-7902CD4425C8}"/>
              </a:ext>
            </a:extLst>
          </p:cNvPr>
          <p:cNvSpPr/>
          <p:nvPr/>
        </p:nvSpPr>
        <p:spPr>
          <a:xfrm>
            <a:off x="4522159" y="1576547"/>
            <a:ext cx="3796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system is presently under development</a:t>
            </a:r>
            <a:r>
              <a:rPr lang="it-IT" sz="1600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D28E2A-799A-CC4A-3371-69B974272712}"/>
              </a:ext>
            </a:extLst>
          </p:cNvPr>
          <p:cNvSpPr txBox="1"/>
          <p:nvPr/>
        </p:nvSpPr>
        <p:spPr>
          <a:xfrm>
            <a:off x="347010" y="5663839"/>
            <a:ext cx="29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i="1" dirty="0"/>
              <a:t>A scanning </a:t>
            </a:r>
            <a:r>
              <a:rPr lang="it-IT" sz="1600" i="1" dirty="0" err="1"/>
              <a:t>receiving</a:t>
            </a:r>
            <a:r>
              <a:rPr lang="it-IT" sz="1600" i="1" dirty="0"/>
              <a:t> system </a:t>
            </a:r>
            <a:r>
              <a:rPr lang="it-IT" sz="1600" i="1" dirty="0" err="1"/>
              <a:t>is</a:t>
            </a:r>
            <a:r>
              <a:rPr lang="it-IT" sz="1600" i="1" dirty="0"/>
              <a:t> </a:t>
            </a:r>
            <a:r>
              <a:rPr lang="it-IT" sz="1600" i="1" dirty="0" err="1"/>
              <a:t>planned</a:t>
            </a:r>
            <a:r>
              <a:rPr lang="it-IT" sz="1600" i="1" dirty="0"/>
              <a:t> to be </a:t>
            </a:r>
            <a:r>
              <a:rPr lang="it-IT" sz="1600" i="1" dirty="0" err="1"/>
              <a:t>implemented</a:t>
            </a: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2099515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870</Words>
  <Application>Microsoft Macintosh PowerPoint</Application>
  <PresentationFormat>Widescreen</PresentationFormat>
  <Paragraphs>77</Paragraphs>
  <Slides>5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Wingdings</vt:lpstr>
      <vt:lpstr>Office Theme</vt:lpstr>
      <vt:lpstr>Origin50.Graph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Microsoft Office User</cp:lastModifiedBy>
  <cp:revision>30</cp:revision>
  <dcterms:created xsi:type="dcterms:W3CDTF">2022-05-05T15:41:37Z</dcterms:created>
  <dcterms:modified xsi:type="dcterms:W3CDTF">2022-06-06T21:25:43Z</dcterms:modified>
</cp:coreProperties>
</file>