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76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4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050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66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17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26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75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84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818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54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1341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69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2149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381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585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59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AA217-04DD-454A-AD6E-FD0D3E8151C4}" type="datetimeFigureOut">
              <a:rPr lang="en-GB" smtClean="0"/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2C58520-D4AD-4F2D-9119-94D0C7739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02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4.emf"/><Relationship Id="rId4" Type="http://schemas.openxmlformats.org/officeDocument/2006/relationships/image" Target="../media/image3.jpeg"/><Relationship Id="rId9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3.jpeg"/><Relationship Id="rId9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Design and Validation of an Elastic Lidar Simulator for Testing Potential New Systems for Aerosol Typing </a:t>
            </a:r>
            <a:br>
              <a:rPr lang="en-GB" sz="4000" dirty="0"/>
            </a:br>
            <a:endParaRPr lang="en-GB" sz="4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967" y="181432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2" y="4530816"/>
            <a:ext cx="8915399" cy="1540670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altLang="ko-KR" sz="1600" u="sng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Rebecca Howe</a:t>
            </a:r>
            <a:r>
              <a:rPr lang="en-US" altLang="ko-KR" sz="1600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 err="1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Ioannis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Binnietoglou</a:t>
            </a:r>
            <a:r>
              <a:rPr lang="en-US" altLang="ko-KR" sz="1600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Anna Gialitaki</a:t>
            </a:r>
            <a:r>
              <a:rPr lang="en-US" altLang="ko-KR" sz="1600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1,3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Joshua </a:t>
            </a:r>
            <a:r>
              <a:rPr lang="en-US" altLang="ko-KR" sz="1600" dirty="0" err="1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Vande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Hey</a:t>
            </a:r>
            <a:r>
              <a:rPr lang="en-US" altLang="ko-KR" sz="1600" baseline="30000" dirty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endParaRPr lang="en-US" altLang="ko-KR" sz="16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Department of Physics and Astronomy, University of Leicester</a:t>
            </a:r>
            <a:endParaRPr lang="en-US" altLang="ko-KR" sz="16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INOE, Romania</a:t>
            </a:r>
          </a:p>
          <a:p>
            <a:pPr algn="ctr"/>
            <a:r>
              <a:rPr lang="en-US" altLang="ko-KR" sz="1600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3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Laboratory of Atmospheric Physics, Aristotle University of Thessaloniki</a:t>
            </a:r>
            <a:endParaRPr lang="en-US" altLang="ko-KR" sz="16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120" y="181432"/>
            <a:ext cx="3718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02 – Emerging lidar techniques, methodologies and discoveries</a:t>
            </a:r>
          </a:p>
          <a:p>
            <a:r>
              <a:rPr lang="en-GB" dirty="0"/>
              <a:t> </a:t>
            </a:r>
            <a:r>
              <a:rPr lang="en-GB" dirty="0" smtClean="0"/>
              <a:t>Thursday</a:t>
            </a:r>
            <a:r>
              <a:rPr lang="en-GB" dirty="0"/>
              <a:t>, </a:t>
            </a:r>
            <a:r>
              <a:rPr lang="en-GB" dirty="0" smtClean="0"/>
              <a:t>12:00, 02_P35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552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1" y="180527"/>
            <a:ext cx="6502537" cy="1280890"/>
          </a:xfrm>
        </p:spPr>
        <p:txBody>
          <a:bodyPr/>
          <a:lstStyle/>
          <a:p>
            <a:r>
              <a:rPr lang="en-GB" dirty="0" smtClean="0"/>
              <a:t>Introduction and Motivation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490121"/>
            <a:ext cx="4990011" cy="505179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 lidar simulator based around the </a:t>
            </a:r>
            <a:r>
              <a:rPr lang="en-GB" b="1" dirty="0" smtClean="0"/>
              <a:t>Single Scattering Lidar Equation </a:t>
            </a:r>
            <a:r>
              <a:rPr lang="en-GB" dirty="0" smtClean="0"/>
              <a:t>and validated with the </a:t>
            </a:r>
            <a:r>
              <a:rPr lang="en-GB" b="1" dirty="0" err="1" smtClean="0"/>
              <a:t>Klett</a:t>
            </a:r>
            <a:r>
              <a:rPr lang="en-GB" b="1" dirty="0" smtClean="0"/>
              <a:t> Inversion </a:t>
            </a:r>
            <a:r>
              <a:rPr lang="en-GB" dirty="0" smtClean="0"/>
              <a:t>for Backscatter</a:t>
            </a:r>
          </a:p>
          <a:p>
            <a:r>
              <a:rPr lang="en-GB" dirty="0" smtClean="0"/>
              <a:t>Simulations account for system components and atmospheric conditions to produce </a:t>
            </a:r>
            <a:r>
              <a:rPr lang="en-GB" b="1" dirty="0" smtClean="0"/>
              <a:t>signals</a:t>
            </a:r>
            <a:r>
              <a:rPr lang="en-GB" dirty="0" smtClean="0"/>
              <a:t> and </a:t>
            </a:r>
            <a:r>
              <a:rPr lang="en-GB" b="1" dirty="0" smtClean="0"/>
              <a:t>Signal-to-Noise</a:t>
            </a:r>
            <a:r>
              <a:rPr lang="en-GB" dirty="0" smtClean="0"/>
              <a:t> profiles from potential new systems</a:t>
            </a:r>
            <a:endParaRPr lang="en-GB" dirty="0"/>
          </a:p>
          <a:p>
            <a:r>
              <a:rPr lang="en-GB" dirty="0" smtClean="0"/>
              <a:t>Effects of aerosols on </a:t>
            </a:r>
            <a:r>
              <a:rPr lang="en-GB" b="1" dirty="0" smtClean="0"/>
              <a:t>health</a:t>
            </a:r>
            <a:r>
              <a:rPr lang="en-GB" dirty="0" smtClean="0"/>
              <a:t> (1) and the global r</a:t>
            </a:r>
            <a:r>
              <a:rPr lang="en-GB" b="1" dirty="0" smtClean="0"/>
              <a:t>adiation</a:t>
            </a:r>
            <a:r>
              <a:rPr lang="en-GB" dirty="0" smtClean="0"/>
              <a:t> budget (2) important but also highly uncertain</a:t>
            </a:r>
          </a:p>
          <a:p>
            <a:r>
              <a:rPr lang="en-GB" dirty="0" smtClean="0"/>
              <a:t>Motivation is to show how </a:t>
            </a:r>
            <a:r>
              <a:rPr lang="en-GB" b="1" dirty="0" smtClean="0"/>
              <a:t>low-cost, portable </a:t>
            </a:r>
            <a:r>
              <a:rPr lang="en-GB" b="1" dirty="0" err="1" smtClean="0"/>
              <a:t>lidars</a:t>
            </a:r>
            <a:r>
              <a:rPr lang="en-GB" b="1" dirty="0" smtClean="0"/>
              <a:t> </a:t>
            </a:r>
            <a:r>
              <a:rPr lang="en-GB" dirty="0" smtClean="0"/>
              <a:t>for city-wide aerosol measurements and typing would perform and what sort of parameters are viable to obtain useful measurements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967" y="181432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28262" y="6570617"/>
            <a:ext cx="4863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Rebecca Howe, University of Leicester, rh394@le.ac.uk</a:t>
            </a:r>
            <a:endParaRPr lang="en-GB" sz="1400" dirty="0"/>
          </a:p>
        </p:txBody>
      </p:sp>
      <p:pic>
        <p:nvPicPr>
          <p:cNvPr id="6" name="Picture 6" descr="Image result for sprint logo spa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394" y="6577618"/>
            <a:ext cx="1084067" cy="22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raymetrics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098" y="6570618"/>
            <a:ext cx="1132613" cy="23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6980" y="6570617"/>
            <a:ext cx="796929" cy="2312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3064" y="6570617"/>
            <a:ext cx="766034" cy="232546"/>
          </a:xfrm>
          <a:prstGeom prst="rect">
            <a:avLst/>
          </a:prstGeom>
        </p:spPr>
      </p:pic>
      <p:pic>
        <p:nvPicPr>
          <p:cNvPr id="10" name="Picture 12" descr="Image result for nerc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6577617"/>
            <a:ext cx="323850" cy="22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1711" y="6574612"/>
            <a:ext cx="685269" cy="227248"/>
          </a:xfrm>
          <a:prstGeom prst="rect">
            <a:avLst/>
          </a:prstGeom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695" y="2105362"/>
            <a:ext cx="6054513" cy="44365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44325" y="6295693"/>
            <a:ext cx="1047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(IPCC,2011)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215570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8765"/>
            <a:ext cx="5919248" cy="1280890"/>
          </a:xfrm>
        </p:spPr>
        <p:txBody>
          <a:bodyPr/>
          <a:lstStyle/>
          <a:p>
            <a:r>
              <a:rPr lang="en-GB" dirty="0" smtClean="0"/>
              <a:t>Theory and Methodology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967" y="181432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28262" y="6570617"/>
            <a:ext cx="4863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Rebecca Howe, University of Leicester, rh394@le.ac.uk</a:t>
            </a:r>
            <a:endParaRPr lang="en-GB" sz="1400" dirty="0"/>
          </a:p>
        </p:txBody>
      </p:sp>
      <p:pic>
        <p:nvPicPr>
          <p:cNvPr id="6" name="Picture 6" descr="Image result for sprint logo spa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394" y="6577618"/>
            <a:ext cx="1084067" cy="22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raymetrics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098" y="6570618"/>
            <a:ext cx="1132613" cy="23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6980" y="6570617"/>
            <a:ext cx="796929" cy="2312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3064" y="6570617"/>
            <a:ext cx="766034" cy="232546"/>
          </a:xfrm>
          <a:prstGeom prst="rect">
            <a:avLst/>
          </a:prstGeom>
        </p:spPr>
      </p:pic>
      <p:pic>
        <p:nvPicPr>
          <p:cNvPr id="10" name="Picture 12" descr="Image result for nerc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6577617"/>
            <a:ext cx="323850" cy="22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1711" y="6574612"/>
            <a:ext cx="685269" cy="227248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532543" y="1149642"/>
            <a:ext cx="6795719" cy="5004014"/>
            <a:chOff x="196110" y="283294"/>
            <a:chExt cx="10590319" cy="6172339"/>
          </a:xfrm>
        </p:grpSpPr>
        <p:grpSp>
          <p:nvGrpSpPr>
            <p:cNvPr id="13" name="Group 12"/>
            <p:cNvGrpSpPr/>
            <p:nvPr/>
          </p:nvGrpSpPr>
          <p:grpSpPr>
            <a:xfrm>
              <a:off x="8635686" y="2184993"/>
              <a:ext cx="1716951" cy="2138447"/>
              <a:chOff x="8554746" y="639322"/>
              <a:chExt cx="2819590" cy="4039164"/>
            </a:xfrm>
          </p:grpSpPr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54746" y="639322"/>
                <a:ext cx="2695951" cy="4039164"/>
              </a:xfrm>
              <a:prstGeom prst="rect">
                <a:avLst/>
              </a:prstGeom>
            </p:spPr>
          </p:pic>
          <p:sp>
            <p:nvSpPr>
              <p:cNvPr id="51" name="Rectangle 50"/>
              <p:cNvSpPr/>
              <p:nvPr/>
            </p:nvSpPr>
            <p:spPr>
              <a:xfrm>
                <a:off x="10559813" y="1346395"/>
                <a:ext cx="814523" cy="30824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8562554" y="2096338"/>
              <a:ext cx="1763871" cy="2234531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0343" y="558072"/>
              <a:ext cx="3289110" cy="366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Input: Known backscatter profile</a:t>
              </a:r>
              <a:endParaRPr lang="en-GB" sz="1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17918" y="1314942"/>
              <a:ext cx="3409186" cy="569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Input: Instrument parameters</a:t>
              </a:r>
              <a:endParaRPr lang="en-GB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58740" y="1753605"/>
              <a:ext cx="3207223" cy="366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Input: Noise profiles</a:t>
              </a:r>
              <a:endParaRPr lang="en-GB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36030" y="2053093"/>
              <a:ext cx="3207223" cy="366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Input: Lidar Ratio</a:t>
              </a:r>
              <a:endParaRPr lang="en-GB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20013" y="2312334"/>
              <a:ext cx="3087672" cy="341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Input: Molecular profiles</a:t>
              </a:r>
              <a:endParaRPr lang="en-GB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40300" y="2554698"/>
              <a:ext cx="3104809" cy="341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Input: Overlap function</a:t>
              </a:r>
              <a:endParaRPr lang="en-GB" sz="1200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273916" y="1336296"/>
              <a:ext cx="3437578" cy="1562565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2" name="Right Arrow 21"/>
            <p:cNvSpPr/>
            <p:nvPr/>
          </p:nvSpPr>
          <p:spPr>
            <a:xfrm rot="5400000">
              <a:off x="2712518" y="3004681"/>
              <a:ext cx="573207" cy="369332"/>
            </a:xfrm>
            <a:prstGeom prst="rightArrow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17918" y="3513854"/>
              <a:ext cx="2917681" cy="569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Single Scattering Lidar Equation</a:t>
              </a:r>
              <a:endParaRPr lang="en-GB" sz="12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273916" y="3475951"/>
              <a:ext cx="3437578" cy="603037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479211" y="4726505"/>
              <a:ext cx="3166281" cy="569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Output: </a:t>
              </a:r>
              <a:r>
                <a:rPr lang="en-GB" sz="1200" dirty="0" smtClean="0"/>
                <a:t>Raw and Range </a:t>
              </a:r>
              <a:r>
                <a:rPr lang="en-GB" sz="1200" dirty="0" smtClean="0"/>
                <a:t>corrected </a:t>
              </a:r>
              <a:r>
                <a:rPr lang="en-GB" sz="1200" dirty="0" smtClean="0"/>
                <a:t>signals</a:t>
              </a:r>
              <a:endParaRPr lang="en-GB" sz="120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273916" y="4679070"/>
              <a:ext cx="3437578" cy="603038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7" name="Right Arrow 26"/>
            <p:cNvSpPr/>
            <p:nvPr/>
          </p:nvSpPr>
          <p:spPr>
            <a:xfrm rot="5400000">
              <a:off x="2726416" y="4192885"/>
              <a:ext cx="603040" cy="369332"/>
            </a:xfrm>
            <a:prstGeom prst="rightArrow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196110" y="528816"/>
              <a:ext cx="3437578" cy="603038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352478" y="5899480"/>
              <a:ext cx="3193143" cy="366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Klett Inversion for Backscatter</a:t>
              </a:r>
              <a:endParaRPr lang="en-GB" sz="1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14900" y="5886180"/>
              <a:ext cx="2249483" cy="569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Output: Signal-to-Noise </a:t>
              </a:r>
              <a:r>
                <a:rPr lang="en-GB" sz="1200" dirty="0" smtClean="0"/>
                <a:t>Ratio</a:t>
              </a:r>
              <a:endParaRPr lang="en-GB" sz="1200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1313551" y="5851080"/>
              <a:ext cx="3437578" cy="603038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4893512" y="5851080"/>
              <a:ext cx="3437578" cy="603038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3" name="Right Arrow 32"/>
            <p:cNvSpPr/>
            <p:nvPr/>
          </p:nvSpPr>
          <p:spPr>
            <a:xfrm rot="5400000">
              <a:off x="2749795" y="5384333"/>
              <a:ext cx="567987" cy="357626"/>
            </a:xfrm>
            <a:prstGeom prst="rightArrow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4" name="Bent Arrow 33"/>
            <p:cNvSpPr/>
            <p:nvPr/>
          </p:nvSpPr>
          <p:spPr>
            <a:xfrm rot="16200000" flipH="1" flipV="1">
              <a:off x="4715344" y="4830738"/>
              <a:ext cx="1028447" cy="1004355"/>
            </a:xfrm>
            <a:prstGeom prst="bentArrow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152787" y="3522998"/>
              <a:ext cx="3162217" cy="366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Backscatter inversion profile</a:t>
              </a:r>
              <a:endParaRPr lang="en-GB" sz="1200" dirty="0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4864319" y="3466534"/>
              <a:ext cx="3437578" cy="603038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7" name="Right Arrow 36"/>
            <p:cNvSpPr/>
            <p:nvPr/>
          </p:nvSpPr>
          <p:spPr>
            <a:xfrm rot="16200000">
              <a:off x="5618966" y="4704904"/>
              <a:ext cx="1771108" cy="513361"/>
            </a:xfrm>
            <a:prstGeom prst="rightArrow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8" name="Bent Arrow 37"/>
            <p:cNvSpPr/>
            <p:nvPr/>
          </p:nvSpPr>
          <p:spPr>
            <a:xfrm rot="10800000" flipH="1">
              <a:off x="388458" y="1131854"/>
              <a:ext cx="868317" cy="2857697"/>
            </a:xfrm>
            <a:prstGeom prst="bentArrow">
              <a:avLst>
                <a:gd name="adj1" fmla="val 25000"/>
                <a:gd name="adj2" fmla="val 28015"/>
                <a:gd name="adj3" fmla="val 25000"/>
                <a:gd name="adj4" fmla="val 3973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solidFill>
                  <a:schemeClr val="tx1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743158" y="1641637"/>
              <a:ext cx="1501136" cy="351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Validation</a:t>
              </a:r>
              <a:endParaRPr lang="en-GB" sz="1200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5255909" y="1515642"/>
              <a:ext cx="2443045" cy="610650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cxnSp>
          <p:nvCxnSpPr>
            <p:cNvPr id="41" name="Curved Connector 40"/>
            <p:cNvCxnSpPr/>
            <p:nvPr/>
          </p:nvCxnSpPr>
          <p:spPr>
            <a:xfrm>
              <a:off x="3785845" y="792551"/>
              <a:ext cx="2975356" cy="525096"/>
            </a:xfrm>
            <a:prstGeom prst="curvedConnector3">
              <a:avLst>
                <a:gd name="adj1" fmla="val 99269"/>
              </a:avLst>
            </a:prstGeom>
            <a:ln w="1905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V="1">
              <a:off x="6668103" y="2336473"/>
              <a:ext cx="0" cy="987579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8230932" y="4684188"/>
              <a:ext cx="2555497" cy="569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Far boundary height solution</a:t>
              </a:r>
              <a:endParaRPr lang="en-GB" sz="1200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8040838" y="4679070"/>
              <a:ext cx="2549184" cy="603039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45" name="Bent Arrow 44"/>
            <p:cNvSpPr/>
            <p:nvPr/>
          </p:nvSpPr>
          <p:spPr>
            <a:xfrm rot="16200000" flipH="1">
              <a:off x="7000965" y="4814885"/>
              <a:ext cx="1028447" cy="1051300"/>
            </a:xfrm>
            <a:prstGeom prst="bentArrow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solidFill>
                  <a:schemeClr val="tx1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07921" y="283294"/>
              <a:ext cx="4861675" cy="379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u="sng" dirty="0" smtClean="0"/>
                <a:t>Validation Simulator Framework</a:t>
              </a:r>
              <a:endParaRPr lang="en-GB" sz="1400" b="1" u="sng" dirty="0"/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>
              <a:off x="7876656" y="1848330"/>
              <a:ext cx="454435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8745676" y="1416187"/>
              <a:ext cx="1836264" cy="366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Graphical Output</a:t>
              </a:r>
              <a:endParaRPr lang="en-GB" sz="1200" dirty="0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8413951" y="1400241"/>
              <a:ext cx="2085128" cy="610652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512729" y="2420287"/>
                <a:ext cx="4474366" cy="6280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i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0 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num>
                        <m:den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i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−2</m:t>
                          </m:r>
                          <m:nary>
                            <m:naryPr>
                              <m:limLoc m:val="subSup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)′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nary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729" y="2420287"/>
                <a:ext cx="4474366" cy="62805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7134592" y="3681264"/>
                <a:ext cx="5230639" cy="1180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𝑎𝑒𝑟</m:t>
                          </m:r>
                        </m:sub>
                      </m:sSub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1600" i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𝑚𝑜𝑙</m:t>
                          </m:r>
                        </m:sub>
                      </m:sSub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1600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GB" sz="1600" i="0">
                              <a:latin typeface="Cambria Math" panose="02040503050406030204" pitchFamily="18" charset="0"/>
                            </a:rPr>
                            <m:t>ex</m:t>
                          </m:r>
                          <m:func>
                            <m:func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i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fName>
                            <m:e>
                              <m:r>
                                <a:rPr lang="en-GB" sz="1600" i="0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</m:e>
                          </m:func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−2</m:t>
                          </m:r>
                          <m:nary>
                            <m:naryPr>
                              <m:limLoc m:val="subSup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  <m:e>
                              <m:d>
                                <m:dPr>
                                  <m:begChr m:val=""/>
                                  <m:endChr m:val="}"/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  <m:sub>
                                          <m: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  <m:t>𝑎𝑒𝑟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d>
                                      <m:r>
                                        <a:rPr lang="en-GB" sz="1600" i="0">
                                          <a:latin typeface="Cambria Math" panose="02040503050406030204" pitchFamily="18" charset="0"/>
                                        </a:rPr>
                                        <m:t>− </m:t>
                                      </m:r>
                                      <m:sSub>
                                        <m:sSubPr>
                                          <m:ctrlP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  <m:sub>
                                          <m: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  <m:t>𝑚𝑜𝑙</m:t>
                                          </m:r>
                                        </m:sub>
                                      </m:sSub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i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𝑚𝑜𝑙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"/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GB" sz="1600" i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d>
                                <m:dPr>
                                  <m:begChr m:val=""/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𝑎𝑒𝑟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GB" sz="1600" i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+ </m:t>
                                  </m:r>
                                  <m:sSub>
                                    <m:sSubPr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𝑚𝑜𝑙</m:t>
                                      </m:r>
                                    </m:sub>
                                  </m:sSub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GB" sz="1600" i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−2</m:t>
                          </m:r>
                          <m:nary>
                            <m:naryPr>
                              <m:limLoc m:val="subSup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𝑎𝑒𝑟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GB" sz="1600" i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𝑑𝑟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592" y="3681264"/>
                <a:ext cx="5230639" cy="118083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7383461" y="5153220"/>
                <a:ext cx="4869474" cy="6562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16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GB" sz="1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600" i="0">
                          <a:latin typeface="Cambria Math" panose="02040503050406030204" pitchFamily="18" charset="0"/>
                        </a:rPr>
                        <m:t>ex</m:t>
                      </m:r>
                      <m:func>
                        <m:func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i="0">
                              <a:latin typeface="Cambria Math" panose="02040503050406030204" pitchFamily="18" charset="0"/>
                            </a:rPr>
                            <m:t>p</m:t>
                          </m:r>
                        </m:fName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{</m:t>
                          </m:r>
                        </m:e>
                      </m:func>
                      <m:r>
                        <a:rPr lang="en-GB" sz="1600" i="0">
                          <a:latin typeface="Cambria Math" panose="02040503050406030204" pitchFamily="18" charset="0"/>
                        </a:rPr>
                        <m:t>−2</m:t>
                      </m:r>
                      <m:nary>
                        <m:naryPr>
                          <m:limLoc m:val="subSup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16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𝑎𝑒𝑟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16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GB" sz="16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GB" sz="16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𝑚𝑜𝑙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𝑚𝑜𝑙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𝑑𝑟</m:t>
                          </m:r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′} 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3461" y="5153220"/>
                <a:ext cx="4869474" cy="65627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9279967" y="4849864"/>
            <a:ext cx="128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where</a:t>
            </a:r>
            <a:endParaRPr lang="en-GB" i="1" dirty="0"/>
          </a:p>
        </p:txBody>
      </p:sp>
      <p:sp>
        <p:nvSpPr>
          <p:cNvPr id="58" name="Rectangle 57"/>
          <p:cNvSpPr/>
          <p:nvPr/>
        </p:nvSpPr>
        <p:spPr>
          <a:xfrm>
            <a:off x="7302723" y="2289829"/>
            <a:ext cx="4754881" cy="105889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7310522" y="3544176"/>
            <a:ext cx="4754881" cy="226531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001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40166"/>
            <a:ext cx="5401544" cy="1280890"/>
          </a:xfrm>
        </p:spPr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967" y="181432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28262" y="6570617"/>
            <a:ext cx="4863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Rebecca Howe, University of Leicester, rh394@le.ac.uk</a:t>
            </a:r>
            <a:endParaRPr lang="en-GB" sz="1400" dirty="0"/>
          </a:p>
        </p:txBody>
      </p:sp>
      <p:pic>
        <p:nvPicPr>
          <p:cNvPr id="6" name="Picture 6" descr="Image result for sprint logo spa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394" y="6577618"/>
            <a:ext cx="1084067" cy="22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raymetrics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098" y="6570618"/>
            <a:ext cx="1132613" cy="23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6980" y="6570617"/>
            <a:ext cx="796929" cy="2312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3064" y="6570617"/>
            <a:ext cx="766034" cy="232546"/>
          </a:xfrm>
          <a:prstGeom prst="rect">
            <a:avLst/>
          </a:prstGeom>
        </p:spPr>
      </p:pic>
      <p:pic>
        <p:nvPicPr>
          <p:cNvPr id="10" name="Picture 12" descr="Image result for nerc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6577617"/>
            <a:ext cx="323850" cy="22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1711" y="6574612"/>
            <a:ext cx="685269" cy="2272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516" y="703541"/>
            <a:ext cx="5566928" cy="5012753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10"/>
          <a:stretch>
            <a:fillRect/>
          </a:stretch>
        </p:blipFill>
        <p:spPr>
          <a:xfrm>
            <a:off x="5289984" y="2405357"/>
            <a:ext cx="7475569" cy="42808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80017" y="5650476"/>
            <a:ext cx="403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Validation of simulator by recreating retrieved </a:t>
            </a:r>
            <a:r>
              <a:rPr lang="en-GB" sz="1600" dirty="0" err="1" smtClean="0"/>
              <a:t>PollyNet</a:t>
            </a:r>
            <a:r>
              <a:rPr lang="en-GB" sz="1600" dirty="0" smtClean="0"/>
              <a:t> backscatter using SSLE and </a:t>
            </a:r>
            <a:r>
              <a:rPr lang="en-GB" sz="1600" dirty="0" err="1" smtClean="0"/>
              <a:t>Klett</a:t>
            </a:r>
            <a:r>
              <a:rPr lang="en-GB" sz="1600" dirty="0" smtClean="0"/>
              <a:t> Inversion</a:t>
            </a:r>
            <a:endParaRPr lang="en-GB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6139543" y="1935583"/>
            <a:ext cx="5297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Sensitivity studies of SNR dependencies on instrument parameter changes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30898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40166"/>
            <a:ext cx="5401544" cy="1280890"/>
          </a:xfrm>
        </p:spPr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967" y="181432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28262" y="6570617"/>
            <a:ext cx="4863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Rebecca Howe, University of Leicester, rh394@le.ac.uk</a:t>
            </a:r>
            <a:endParaRPr lang="en-GB" sz="1400" dirty="0"/>
          </a:p>
        </p:txBody>
      </p:sp>
      <p:pic>
        <p:nvPicPr>
          <p:cNvPr id="6" name="Picture 6" descr="Image result for sprint logo spa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394" y="6577618"/>
            <a:ext cx="1084067" cy="22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raymetrics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098" y="6570618"/>
            <a:ext cx="1132613" cy="23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6980" y="6570617"/>
            <a:ext cx="796929" cy="2312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3064" y="6570617"/>
            <a:ext cx="766034" cy="232546"/>
          </a:xfrm>
          <a:prstGeom prst="rect">
            <a:avLst/>
          </a:prstGeom>
        </p:spPr>
      </p:pic>
      <p:pic>
        <p:nvPicPr>
          <p:cNvPr id="10" name="Picture 12" descr="Image result for nerc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6577617"/>
            <a:ext cx="323850" cy="22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1711" y="6574612"/>
            <a:ext cx="685269" cy="2272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04366" y="2628462"/>
            <a:ext cx="31742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Sensitivity study of how molecular backscatter profiles derived from the US Standard Atmosphere or local radiosonde measurements affect the simulator accuracy</a:t>
            </a:r>
            <a:endParaRPr lang="en-GB" dirty="0"/>
          </a:p>
        </p:txBody>
      </p:sp>
      <p:pic>
        <p:nvPicPr>
          <p:cNvPr id="17" name="Picture 16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85" y="1175657"/>
            <a:ext cx="9144081" cy="438336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2299107" y="5566026"/>
                <a:ext cx="4381392" cy="717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𝑚𝑜𝑙</m:t>
                          </m:r>
                        </m:sub>
                      </m:sSub>
                      <m:r>
                        <a:rPr lang="en-GB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GB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GB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>
                              <a:latin typeface="Cambria Math" panose="02040503050406030204" pitchFamily="18" charset="0"/>
                            </a:rPr>
                            <m:t>−1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GB">
                              <a:latin typeface="Cambria Math" panose="02040503050406030204" pitchFamily="18" charset="0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>
                              <m:r>
                                <a:rPr lang="en-GB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GB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GB">
                          <a:latin typeface="Cambria Math" panose="02040503050406030204" pitchFamily="18" charset="0"/>
                        </a:rPr>
                        <m:t> (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>
                              <a:latin typeface="Cambria Math" panose="02040503050406030204" pitchFamily="18" charset="0"/>
                            </a:rPr>
                            <m:t>6+3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GB">
                              <a:latin typeface="Cambria Math" panose="02040503050406030204" pitchFamily="18" charset="0"/>
                            </a:rPr>
                            <m:t>6−7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GB">
                          <a:latin typeface="Cambria Math" panose="02040503050406030204" pitchFamily="18" charset="0"/>
                        </a:rPr>
                        <m:t>)(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den>
                      </m:f>
                      <m:r>
                        <a:rPr lang="en-GB">
                          <a:latin typeface="Cambria Math" panose="02040503050406030204" pitchFamily="18" charset="0"/>
                        </a:rPr>
                        <m:t>)(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107" y="5566026"/>
                <a:ext cx="4381392" cy="7173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0135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349790"/>
            <a:ext cx="5401544" cy="1280890"/>
          </a:xfrm>
        </p:spPr>
        <p:txBody>
          <a:bodyPr/>
          <a:lstStyle/>
          <a:p>
            <a:r>
              <a:rPr lang="en-GB" dirty="0" smtClean="0"/>
              <a:t>Further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1" y="2072594"/>
            <a:ext cx="7652068" cy="3245143"/>
          </a:xfrm>
        </p:spPr>
        <p:txBody>
          <a:bodyPr>
            <a:normAutofit/>
          </a:bodyPr>
          <a:lstStyle/>
          <a:p>
            <a:r>
              <a:rPr lang="en-GB" dirty="0" smtClean="0"/>
              <a:t>Using volcanic eruptions with well characterised aerosol plumes to calibrate simulations</a:t>
            </a:r>
          </a:p>
          <a:p>
            <a:r>
              <a:rPr lang="en-GB" dirty="0" smtClean="0"/>
              <a:t>Producing SNR and signal outputs of different configurations using a range of instrument components</a:t>
            </a:r>
          </a:p>
          <a:p>
            <a:r>
              <a:rPr lang="en-GB" dirty="0" smtClean="0"/>
              <a:t>Complete sensitivity studies for all system parameters</a:t>
            </a:r>
          </a:p>
          <a:p>
            <a:r>
              <a:rPr lang="en-GB" dirty="0" smtClean="0"/>
              <a:t>Produce sets of components which would give correct outputs for a low cost lidar network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967" y="181432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28262" y="6570617"/>
            <a:ext cx="4863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Rebecca Howe, University of Leicester, rh394@le.ac.uk</a:t>
            </a:r>
            <a:endParaRPr lang="en-GB" sz="1400" dirty="0"/>
          </a:p>
        </p:txBody>
      </p:sp>
      <p:pic>
        <p:nvPicPr>
          <p:cNvPr id="6" name="Picture 6" descr="Image result for sprint logo spa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394" y="6577618"/>
            <a:ext cx="1084067" cy="22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age result for raymetrics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098" y="6570618"/>
            <a:ext cx="1132613" cy="23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6980" y="6570617"/>
            <a:ext cx="796929" cy="2312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3064" y="6570617"/>
            <a:ext cx="766034" cy="232546"/>
          </a:xfrm>
          <a:prstGeom prst="rect">
            <a:avLst/>
          </a:prstGeom>
        </p:spPr>
      </p:pic>
      <p:pic>
        <p:nvPicPr>
          <p:cNvPr id="10" name="Picture 12" descr="Image result for nerc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6577617"/>
            <a:ext cx="323850" cy="22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1711" y="6574612"/>
            <a:ext cx="685269" cy="2272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94561" y="5392063"/>
            <a:ext cx="90408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References</a:t>
            </a:r>
          </a:p>
          <a:p>
            <a:pPr marL="342900" indent="-342900">
              <a:buAutoNum type="arabicParenBoth"/>
            </a:pPr>
            <a:r>
              <a:rPr lang="en-GB" sz="1200" dirty="0" err="1" smtClean="0"/>
              <a:t>Bellouin</a:t>
            </a:r>
            <a:r>
              <a:rPr lang="en-GB" sz="1200" dirty="0" smtClean="0"/>
              <a:t> </a:t>
            </a:r>
            <a:r>
              <a:rPr lang="en-GB" sz="1200" dirty="0"/>
              <a:t>et al., Bounding Global Aerosol Radiative Forcing of Climate Change. Reviews of Geophysics, 58(1)(2020</a:t>
            </a:r>
            <a:r>
              <a:rPr lang="en-GB" sz="1200" dirty="0" smtClean="0"/>
              <a:t>).</a:t>
            </a:r>
          </a:p>
          <a:p>
            <a:pPr marL="342900" indent="-342900">
              <a:buFontTx/>
              <a:buAutoNum type="arabicParenBoth"/>
            </a:pPr>
            <a:r>
              <a:rPr lang="en-US" sz="1200" dirty="0" err="1"/>
              <a:t>Vos</a:t>
            </a:r>
            <a:r>
              <a:rPr lang="en-US" sz="1200" dirty="0"/>
              <a:t> et al., Global burden of 369 diseases and injuries in 204 countries and territories, 1990–2019: a systematic analysis for the Global Burden of Disease Study 2019. The Lancet, 396(10258), pp.1204-1222(2019).</a:t>
            </a:r>
            <a:endParaRPr lang="en-GB" sz="1200" dirty="0"/>
          </a:p>
          <a:p>
            <a:pPr marL="342900" indent="-342900">
              <a:buAutoNum type="arabicParenBoth"/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49817789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</TotalTime>
  <Words>752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Cambria Math</vt:lpstr>
      <vt:lpstr>Century Gothic</vt:lpstr>
      <vt:lpstr>Helvetica</vt:lpstr>
      <vt:lpstr>Noto Sans</vt:lpstr>
      <vt:lpstr>Wingdings 3</vt:lpstr>
      <vt:lpstr>Wisp</vt:lpstr>
      <vt:lpstr>Design and Validation of an Elastic Lidar Simulator for Testing Potential New Systems for Aerosol Typing  </vt:lpstr>
      <vt:lpstr>Introduction and Motivation</vt:lpstr>
      <vt:lpstr>Theory and Methodology</vt:lpstr>
      <vt:lpstr>Results</vt:lpstr>
      <vt:lpstr>Results</vt:lpstr>
      <vt:lpstr>Further Work</vt:lpstr>
    </vt:vector>
  </TitlesOfParts>
  <Company>University of Leicester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and Validation of an Elastic Lidar Simulator for Testing Potential New Systems for Aerosol Typing</dc:title>
  <dc:creator>Howe, Rebecca</dc:creator>
  <cp:lastModifiedBy>Howe, Rebecca</cp:lastModifiedBy>
  <cp:revision>8</cp:revision>
  <dcterms:created xsi:type="dcterms:W3CDTF">2022-06-02T15:40:05Z</dcterms:created>
  <dcterms:modified xsi:type="dcterms:W3CDTF">2022-06-02T17:12:57Z</dcterms:modified>
</cp:coreProperties>
</file>