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235" r:id="rId1"/>
  </p:sldMasterIdLst>
  <p:notesMasterIdLst>
    <p:notesMasterId r:id="rId8"/>
  </p:notesMasterIdLst>
  <p:handoutMasterIdLst>
    <p:handoutMasterId r:id="rId9"/>
  </p:handoutMasterIdLst>
  <p:sldIdLst>
    <p:sldId id="337" r:id="rId2"/>
    <p:sldId id="350" r:id="rId3"/>
    <p:sldId id="395" r:id="rId4"/>
    <p:sldId id="396" r:id="rId5"/>
    <p:sldId id="397" r:id="rId6"/>
    <p:sldId id="398" r:id="rId7"/>
  </p:sldIdLst>
  <p:sldSz cx="9144000" cy="5715000" type="screen16x10"/>
  <p:notesSz cx="6794500" cy="99314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8" autoAdjust="0"/>
    <p:restoredTop sz="81001" autoAdjust="0"/>
  </p:normalViewPr>
  <p:slideViewPr>
    <p:cSldViewPr showGuides="1">
      <p:cViewPr varScale="1">
        <p:scale>
          <a:sx n="116" d="100"/>
          <a:sy n="116" d="100"/>
        </p:scale>
        <p:origin x="552" y="19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EDD039C2-D6ED-E949-A621-565202DF5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356" cy="496570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7825B002-C0EB-CB44-B7E2-0D2659F7F5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972" y="1"/>
            <a:ext cx="2945442" cy="496570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1011AE26-4365-B74D-B1DD-DA404403BB1D}" type="datetimeFigureOut">
              <a:rPr lang="ja-JP" altLang="en-US"/>
              <a:pPr>
                <a:defRPr/>
              </a:pPr>
              <a:t>2022/6/6</a:t>
            </a:fld>
            <a:endParaRPr lang="ja-JP" altLang="en-US"/>
          </a:p>
        </p:txBody>
      </p:sp>
      <p:sp>
        <p:nvSpPr>
          <p:cNvPr id="4" name="フッター プレースホルダ 3">
            <a:extLst>
              <a:ext uri="{FF2B5EF4-FFF2-40B4-BE49-F238E27FC236}">
                <a16:creationId xmlns:a16="http://schemas.microsoft.com/office/drawing/2014/main" id="{AD3640AA-C197-064F-B447-E693E23184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511"/>
            <a:ext cx="2944356" cy="496570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>
            <a:extLst>
              <a:ext uri="{FF2B5EF4-FFF2-40B4-BE49-F238E27FC236}">
                <a16:creationId xmlns:a16="http://schemas.microsoft.com/office/drawing/2014/main" id="{DCF016DC-802E-974A-B49C-B68AE6924B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972" y="9432511"/>
            <a:ext cx="2945442" cy="496570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fld id="{F96DF04D-411E-D145-9B91-7E32AC065FA1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4AC6B33-A345-724F-BC59-06C5E3A675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356" cy="496570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F2069A-7746-7E4A-9B94-A8CB191023D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7972" y="1"/>
            <a:ext cx="2945442" cy="496570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CAD0042-9ED0-EF47-92A5-008A5112D75B}" type="datetimeFigureOut">
              <a:rPr lang="zh-CN" altLang="en-US"/>
              <a:pPr>
                <a:defRPr/>
              </a:pPr>
              <a:t>2022/6/6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B5841E7-71FF-6B4D-930C-F9050B9AF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CA6B3C13-B054-1548-96E5-B4D0131B3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885" y="4717416"/>
            <a:ext cx="5434731" cy="4469130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199664-1281-734C-B5E7-8131FE983A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2511"/>
            <a:ext cx="2944356" cy="496570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4CC6DA-B87B-4840-A077-14EFB0002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7972" y="9432511"/>
            <a:ext cx="2945442" cy="496570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EC0CAFE-25BF-6849-89B0-F18778F85C3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SimSun" panose="02010600030101010101" pitchFamily="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SimSun" panose="02010600030101010101" pitchFamily="2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SimSun" panose="02010600030101010101" pitchFamily="2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SimSun" panose="02010600030101010101" pitchFamily="2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宋体" panose="02010600030101010101" pitchFamily="2" charset="-122"/>
        <a:cs typeface="SimSun" panose="02010600030101010101" pitchFamily="2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スライド イメージ プレースホルダ 1">
            <a:extLst>
              <a:ext uri="{FF2B5EF4-FFF2-40B4-BE49-F238E27FC236}">
                <a16:creationId xmlns:a16="http://schemas.microsoft.com/office/drawing/2014/main" id="{AE017D64-7C2F-3B12-8222-B69AB53EDA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ノート プレースホルダ 2">
            <a:extLst>
              <a:ext uri="{FF2B5EF4-FFF2-40B4-BE49-F238E27FC236}">
                <a16:creationId xmlns:a16="http://schemas.microsoft.com/office/drawing/2014/main" id="{22309953-6EE9-29B8-5690-C73FFFFA09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/>
          </a:p>
        </p:txBody>
      </p:sp>
      <p:sp>
        <p:nvSpPr>
          <p:cNvPr id="16387" name="スライド番号プレースホルダ 3">
            <a:extLst>
              <a:ext uri="{FF2B5EF4-FFF2-40B4-BE49-F238E27FC236}">
                <a16:creationId xmlns:a16="http://schemas.microsoft.com/office/drawing/2014/main" id="{318EE5B0-595E-27D8-AC28-F16397CB9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3B0E851-2316-794A-932C-18BFFA6DC559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スライド イメージ プレースホルダー 1">
            <a:extLst>
              <a:ext uri="{FF2B5EF4-FFF2-40B4-BE49-F238E27FC236}">
                <a16:creationId xmlns:a16="http://schemas.microsoft.com/office/drawing/2014/main" id="{FCC7A3DC-7EBB-58FA-A669-0BD2ADD93C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ノート プレースホルダー 2">
            <a:extLst>
              <a:ext uri="{FF2B5EF4-FFF2-40B4-BE49-F238E27FC236}">
                <a16:creationId xmlns:a16="http://schemas.microsoft.com/office/drawing/2014/main" id="{CDBA8E85-7000-4026-5D7A-2115D2E994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/>
          </a:p>
        </p:txBody>
      </p:sp>
      <p:sp>
        <p:nvSpPr>
          <p:cNvPr id="22531" name="スライド番号プレースホルダー 3">
            <a:extLst>
              <a:ext uri="{FF2B5EF4-FFF2-40B4-BE49-F238E27FC236}">
                <a16:creationId xmlns:a16="http://schemas.microsoft.com/office/drawing/2014/main" id="{CB3A5FC0-A189-262C-FF95-A923CDDDA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B9A1187-6F5C-7944-A3D4-0B8CECD428D2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スライド イメージ プレースホルダー 1">
            <a:extLst>
              <a:ext uri="{FF2B5EF4-FFF2-40B4-BE49-F238E27FC236}">
                <a16:creationId xmlns:a16="http://schemas.microsoft.com/office/drawing/2014/main" id="{47675FC0-118A-C3E7-BE20-30EBA3EDFC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ノート プレースホルダー 2">
            <a:extLst>
              <a:ext uri="{FF2B5EF4-FFF2-40B4-BE49-F238E27FC236}">
                <a16:creationId xmlns:a16="http://schemas.microsoft.com/office/drawing/2014/main" id="{78E81A51-4139-8E64-39C4-3BAFA3FDA2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/>
          </a:p>
        </p:txBody>
      </p:sp>
      <p:sp>
        <p:nvSpPr>
          <p:cNvPr id="24579" name="スライド番号プレースホルダー 3">
            <a:extLst>
              <a:ext uri="{FF2B5EF4-FFF2-40B4-BE49-F238E27FC236}">
                <a16:creationId xmlns:a16="http://schemas.microsoft.com/office/drawing/2014/main" id="{80865F61-5D64-EA95-2D7B-3B39D813D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A76A039-C5B1-1E41-BC46-244B53544A6F}" type="slidenum">
              <a:rPr lang="zh-CN" altLang="en-US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099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スライド イメージ プレースホルダー 1">
            <a:extLst>
              <a:ext uri="{FF2B5EF4-FFF2-40B4-BE49-F238E27FC236}">
                <a16:creationId xmlns:a16="http://schemas.microsoft.com/office/drawing/2014/main" id="{47675FC0-118A-C3E7-BE20-30EBA3EDFC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ノート プレースホルダー 2">
            <a:extLst>
              <a:ext uri="{FF2B5EF4-FFF2-40B4-BE49-F238E27FC236}">
                <a16:creationId xmlns:a16="http://schemas.microsoft.com/office/drawing/2014/main" id="{78E81A51-4139-8E64-39C4-3BAFA3FDA2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/>
          </a:p>
        </p:txBody>
      </p:sp>
      <p:sp>
        <p:nvSpPr>
          <p:cNvPr id="24579" name="スライド番号プレースホルダー 3">
            <a:extLst>
              <a:ext uri="{FF2B5EF4-FFF2-40B4-BE49-F238E27FC236}">
                <a16:creationId xmlns:a16="http://schemas.microsoft.com/office/drawing/2014/main" id="{80865F61-5D64-EA95-2D7B-3B39D813D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A76A039-C5B1-1E41-BC46-244B53544A6F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94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スライド イメージ プレースホルダー 1">
            <a:extLst>
              <a:ext uri="{FF2B5EF4-FFF2-40B4-BE49-F238E27FC236}">
                <a16:creationId xmlns:a16="http://schemas.microsoft.com/office/drawing/2014/main" id="{47675FC0-118A-C3E7-BE20-30EBA3EDFC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ノート プレースホルダー 2">
            <a:extLst>
              <a:ext uri="{FF2B5EF4-FFF2-40B4-BE49-F238E27FC236}">
                <a16:creationId xmlns:a16="http://schemas.microsoft.com/office/drawing/2014/main" id="{78E81A51-4139-8E64-39C4-3BAFA3FDA2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/>
          </a:p>
        </p:txBody>
      </p:sp>
      <p:sp>
        <p:nvSpPr>
          <p:cNvPr id="24579" name="スライド番号プレースホルダー 3">
            <a:extLst>
              <a:ext uri="{FF2B5EF4-FFF2-40B4-BE49-F238E27FC236}">
                <a16:creationId xmlns:a16="http://schemas.microsoft.com/office/drawing/2014/main" id="{80865F61-5D64-EA95-2D7B-3B39D813D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A76A039-C5B1-1E41-BC46-244B53544A6F}" type="slidenum">
              <a:rPr lang="zh-CN" altLang="en-US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590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スライド イメージ プレースホルダー 1">
            <a:extLst>
              <a:ext uri="{FF2B5EF4-FFF2-40B4-BE49-F238E27FC236}">
                <a16:creationId xmlns:a16="http://schemas.microsoft.com/office/drawing/2014/main" id="{47675FC0-118A-C3E7-BE20-30EBA3EDFC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ノート プレースホルダー 2">
            <a:extLst>
              <a:ext uri="{FF2B5EF4-FFF2-40B4-BE49-F238E27FC236}">
                <a16:creationId xmlns:a16="http://schemas.microsoft.com/office/drawing/2014/main" id="{78E81A51-4139-8E64-39C4-3BAFA3FDA2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/>
          </a:p>
        </p:txBody>
      </p:sp>
      <p:sp>
        <p:nvSpPr>
          <p:cNvPr id="24579" name="スライド番号プレースホルダー 3">
            <a:extLst>
              <a:ext uri="{FF2B5EF4-FFF2-40B4-BE49-F238E27FC236}">
                <a16:creationId xmlns:a16="http://schemas.microsoft.com/office/drawing/2014/main" id="{80865F61-5D64-EA95-2D7B-3B39D813D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A76A039-C5B1-1E41-BC46-244B53544A6F}" type="slidenum">
              <a:rPr lang="zh-CN" altLang="en-US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87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E9AF97B-72AE-2405-7914-034FE8B33C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571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935304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24AB7730-E10F-C6D0-1487-E5CF09B2F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273D1-2084-3E4C-B871-A79E4BB6D6AA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3C2EB458-7D32-9E18-134D-E3FDF0B4E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17E6D103-688F-8FD1-FA94-BCF2A0E4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fld id="{D2D567F1-A9F9-4945-959A-E977AA81DF6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877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E5279D-F160-AAF8-075E-0B5C1A60C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C3755-947F-8149-9E66-5835B428DDAB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0846DE-40D1-F5ED-8451-2C59A0E59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E48CAE-B77E-08AD-F6E7-94549957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FAF6507D-971C-5A4B-8F6B-FAA9AFEA73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05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424784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841128-D898-495D-6874-42087DEB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2E2B-A48B-7046-9A35-9214A9FEFA6F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F07449-A9B1-0DFE-A617-7A20B38D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81CFAC-6A6C-5535-A571-479E1F4FA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2D035-AC66-3543-9B3F-A7ABDBC231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22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521356"/>
            <a:ext cx="3886200" cy="362611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521356"/>
            <a:ext cx="3886200" cy="362611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5E9895A9-40B1-2037-B02A-77B548497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C45F6-4980-B24D-B8A7-DEC3F25A0BC2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D6C85A2E-D911-62D2-8D42-4D5F3CE4B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BBD3BD94-9B6D-E6BB-1D2B-4B195F4D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3797C-F3A9-F043-8567-47C12B6E83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74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400971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1" y="1400971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1" y="2087563"/>
            <a:ext cx="3887391" cy="307049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D4928483-D434-0B16-705E-6C714F8F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767E0-6B7E-CE41-891E-F021E55AD189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FB287154-BE0D-75A5-A6E2-25F1B2A93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1F7F0A0F-495C-06FE-00E7-BCFC9065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A046B-7E72-1A42-B3A3-2C288BE7261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11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id="{A727C1A3-44DE-232C-229D-A81A8562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2606E-7425-6C42-A165-93595526ADEF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30E0C373-2711-A3A5-71D8-E014400F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FFE8808B-7FB8-66BF-69F7-ED8D87FC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34742-6ADE-F544-B542-BA09F0F8081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386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698D77B4-12A4-807E-33D4-3D29C4EC0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98CC9-F99A-4B4F-9611-AB755FA89CD4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6AAC61BD-4376-96F9-8B2F-A36071ACC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C0B204DC-2FA5-0A07-E858-545B59C1F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22431-08E2-3442-B1DD-6175F3EDBD2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61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7FD0B8BE-A5F1-6976-79AB-4252070A2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4C71F-AF37-0B47-9679-A8E7E3AE66AD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867D99DE-A959-17BF-BF2E-2CD5B6219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F0B8AC70-26CA-2013-B6DE-068BDA24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BD492-5CE4-FA45-9B40-7328C1EB279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016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7A8726E2-9D7B-2C6E-B9B5-84A6E1994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A8DD7-A6CB-F04C-B9FE-3E78DA813339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BD7AE14B-CF2B-A8A0-1525-70AA3B451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840A76AA-BD96-7676-A068-C76B5E71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C3FA-F71E-6947-9E00-16A2E33AB9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09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3D8CEA-886E-5C7C-DBC2-0E495DBE3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CF3F7-6722-7345-B443-01F5829F3332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C6505E-A87C-2948-B5AA-6513432D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7AB4F2-43FC-75A0-6656-8AB55EEC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AA32-83AA-224A-81B3-81E92FE507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98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6" y="304271"/>
            <a:ext cx="1971675" cy="484319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1" y="304271"/>
            <a:ext cx="5800725" cy="484319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A58A48-FA2F-5C69-576A-30C2C01A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05F9E-81DB-D548-88B1-A8F3B0F5336D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D6A5A5-2D94-2FA8-1B0E-1F326CAF1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92312A-BEB1-22CA-9D25-12AD8BB6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4D3A2-3905-FD44-B0F1-42FEB0CF457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91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26371864-8B0E-4844-FECD-07BA37885E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0346D84E-B0AF-A70F-61EB-EA3C7DA164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520825"/>
            <a:ext cx="7886700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82E1E6-E65A-3C4C-ACBF-6DD0615F6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2361873-CBD0-6448-B421-0C064B8DD367}" type="datetime1">
              <a:rPr lang="ja-JP" altLang="en-US" smtClean="0"/>
              <a:t>2022/6/6</a:t>
            </a:fld>
            <a:endParaRPr lang="zh-CN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C9A416-ADA5-524B-ABDE-4E53A5CFA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ED75C6-2CEF-2C43-8D28-2EEB5F9E6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96B94E82-7571-CD48-A453-707B17266A55}" type="slidenum">
              <a:rPr lang="zh-CN" altLang="en-US"/>
              <a:pPr/>
              <a:t>‹#›</a:t>
            </a:fld>
            <a:endParaRPr lang="zh-CN" altLang="en-US"/>
          </a:p>
        </p:txBody>
      </p:sp>
      <p:pic>
        <p:nvPicPr>
          <p:cNvPr id="1031" name="Picture 2">
            <a:extLst>
              <a:ext uri="{FF2B5EF4-FFF2-40B4-BE49-F238E27FC236}">
                <a16:creationId xmlns:a16="http://schemas.microsoft.com/office/drawing/2014/main" id="{38D61D7B-B0FD-9992-D352-F481296ACA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26" r:id="rId1"/>
    <p:sldLayoutId id="2147485416" r:id="rId2"/>
    <p:sldLayoutId id="2147485417" r:id="rId3"/>
    <p:sldLayoutId id="2147485418" r:id="rId4"/>
    <p:sldLayoutId id="2147485419" r:id="rId5"/>
    <p:sldLayoutId id="2147485420" r:id="rId6"/>
    <p:sldLayoutId id="2147485421" r:id="rId7"/>
    <p:sldLayoutId id="2147485422" r:id="rId8"/>
    <p:sldLayoutId id="2147485423" r:id="rId9"/>
    <p:sldLayoutId id="2147485424" r:id="rId10"/>
    <p:sldLayoutId id="2147485425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300" kern="1200">
          <a:solidFill>
            <a:schemeClr val="tx1"/>
          </a:solidFill>
          <a:latin typeface="+mj-lt"/>
          <a:ea typeface="+mj-ea"/>
          <a:cs typeface="DengXian Light" charset="-122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kumimoji="1" sz="3300">
          <a:solidFill>
            <a:schemeClr val="tx1"/>
          </a:solidFill>
          <a:latin typeface="Yu Gothic Light" charset="-128"/>
          <a:ea typeface="DengXian Light" charset="-122"/>
          <a:cs typeface="DengXian Light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DengXian" charset="-122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DengXian" charset="-122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DengXian" charset="-122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DengXian" charset="-122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DengXian" charset="-122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9A2140BC-C289-C449-7BB1-2A4D28A2B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039297"/>
            <a:ext cx="85693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ja-JP" sz="2800" b="1" dirty="0">
                <a:latin typeface="Corbel" panose="020B0503020204020204" pitchFamily="34" charset="0"/>
                <a:ea typeface="ゴシック" pitchFamily="49" charset="-128"/>
                <a:cs typeface="Arial" panose="020B0604020202020204" pitchFamily="34" charset="0"/>
              </a:rPr>
              <a:t>Multi-wavelength LED lidar for near ground atmospheric monitoring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C7CE2AF-847E-4743-8285-A01C680924B4}"/>
              </a:ext>
            </a:extLst>
          </p:cNvPr>
          <p:cNvSpPr/>
          <p:nvPr/>
        </p:nvSpPr>
        <p:spPr>
          <a:xfrm>
            <a:off x="179388" y="1039297"/>
            <a:ext cx="71437" cy="8636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sp>
        <p:nvSpPr>
          <p:cNvPr id="15364" name="正方形/長方形 7">
            <a:extLst>
              <a:ext uri="{FF2B5EF4-FFF2-40B4-BE49-F238E27FC236}">
                <a16:creationId xmlns:a16="http://schemas.microsoft.com/office/drawing/2014/main" id="{1111B689-75F9-79D1-167B-9E4F7FE18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1713"/>
            <a:ext cx="914400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Alifu</a:t>
            </a:r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Xiafukaiti</a:t>
            </a:r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*, 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Nofel</a:t>
            </a:r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Lagrosas</a:t>
            </a:r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, and Tatsuo 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Shiina</a:t>
            </a:r>
            <a:endParaRPr lang="en-US" altLang="ja-JP" sz="15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ctr"/>
            <a:endParaRPr lang="ja-JP" altLang="ja-JP" sz="1500" b="1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Graduate School of Engineering, Chiba University</a:t>
            </a:r>
          </a:p>
          <a:p>
            <a:pPr algn="ctr"/>
            <a:endParaRPr lang="ja-JP" altLang="ja-JP" sz="1500" b="1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(1-33 Yayoi-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cho</a:t>
            </a:r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, Inage-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ku</a:t>
            </a:r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, Chiba 263-8522, Japan)</a:t>
            </a:r>
          </a:p>
          <a:p>
            <a:pPr algn="ctr"/>
            <a:endParaRPr lang="en-US" altLang="ja-JP" sz="15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500" b="1" dirty="0">
                <a:latin typeface="Corbel" panose="020B0503020204020204" pitchFamily="34" charset="0"/>
                <a:cs typeface="Arial" panose="020B0604020202020204" pitchFamily="34" charset="0"/>
              </a:rPr>
              <a:t>*E-mail: </a:t>
            </a:r>
            <a:r>
              <a:rPr lang="en-US" altLang="ja-JP" sz="1500" b="1" dirty="0" err="1">
                <a:latin typeface="Corbel" panose="020B0503020204020204" pitchFamily="34" charset="0"/>
                <a:cs typeface="Arial" panose="020B0604020202020204" pitchFamily="34" charset="0"/>
              </a:rPr>
              <a:t>xapkat_alip@chiba-u.jp</a:t>
            </a:r>
            <a:endParaRPr lang="ja-JP" altLang="ja-JP" sz="1500" b="1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5366" name="図 10">
            <a:extLst>
              <a:ext uri="{FF2B5EF4-FFF2-40B4-BE49-F238E27FC236}">
                <a16:creationId xmlns:a16="http://schemas.microsoft.com/office/drawing/2014/main" id="{F7FAC582-B839-79F7-2300-65E97298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3622675"/>
            <a:ext cx="2076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正方形/長方形 14">
            <a:extLst>
              <a:ext uri="{FF2B5EF4-FFF2-40B4-BE49-F238E27FC236}">
                <a16:creationId xmlns:a16="http://schemas.microsoft.com/office/drawing/2014/main" id="{3E9A028D-E9D5-DFC6-27AA-854E0C418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949" y="51466"/>
            <a:ext cx="53040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ja-JP" sz="1400" b="1" i="1" dirty="0">
                <a:latin typeface="Corbel" panose="020B0503020204020204" pitchFamily="34" charset="0"/>
                <a:cs typeface="Arial" panose="020B0604020202020204" pitchFamily="34" charset="0"/>
              </a:rPr>
              <a:t>30th International Laser Radar Conference</a:t>
            </a:r>
          </a:p>
          <a:p>
            <a:r>
              <a:rPr lang="en-US" altLang="ja-JP" sz="1400" b="1" i="1" dirty="0">
                <a:latin typeface="Corbel" panose="020B0503020204020204" pitchFamily="34" charset="0"/>
                <a:cs typeface="Arial" panose="020B0604020202020204" pitchFamily="34" charset="0"/>
              </a:rPr>
              <a:t>(Emerging lidar techniques, methodologies, and discoveries: 02-P22)</a:t>
            </a:r>
          </a:p>
        </p:txBody>
      </p:sp>
      <p:pic>
        <p:nvPicPr>
          <p:cNvPr id="9" name="図 8" descr="ロゴ&#10;&#10;自動的に生成された説明">
            <a:extLst>
              <a:ext uri="{FF2B5EF4-FFF2-40B4-BE49-F238E27FC236}">
                <a16:creationId xmlns:a16="http://schemas.microsoft.com/office/drawing/2014/main" id="{19B33E30-D08D-9F54-098B-19B3AAE3C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97" y="3577804"/>
            <a:ext cx="1764391" cy="192560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02887B49-D2CB-1EC9-2392-0B54A2661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0" y="51467"/>
            <a:ext cx="740841" cy="52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FA2FD05-AD60-02D6-8C74-F214EF57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67F1-A9F9-4945-959A-E977AA81DF6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グループ化 15">
            <a:extLst>
              <a:ext uri="{FF2B5EF4-FFF2-40B4-BE49-F238E27FC236}">
                <a16:creationId xmlns:a16="http://schemas.microsoft.com/office/drawing/2014/main" id="{4557BC8C-82D1-CF33-46A0-3F4651BA1008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57175"/>
            <a:ext cx="8893175" cy="584200"/>
            <a:chOff x="143508" y="121196"/>
            <a:chExt cx="8712968" cy="584775"/>
          </a:xfrm>
        </p:grpSpPr>
        <p:sp>
          <p:nvSpPr>
            <p:cNvPr id="21513" name="TextBox 3">
              <a:extLst>
                <a:ext uri="{FF2B5EF4-FFF2-40B4-BE49-F238E27FC236}">
                  <a16:creationId xmlns:a16="http://schemas.microsoft.com/office/drawing/2014/main" id="{3EE9F72F-7F26-14CA-A7DD-22092EBA2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524" y="121196"/>
              <a:ext cx="856895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ja-JP" sz="3200" b="1" dirty="0">
                  <a:latin typeface="Corbel" panose="020B0503020204020204" pitchFamily="34" charset="0"/>
                  <a:ea typeface="ゴシック" pitchFamily="49" charset="-128"/>
                  <a:cs typeface="Arial" panose="020B0604020202020204" pitchFamily="34" charset="0"/>
                </a:rPr>
                <a:t>Objectives</a:t>
              </a:r>
              <a:endParaRPr lang="zh-CN" altLang="zh-CN" sz="3200" b="1" dirty="0">
                <a:latin typeface="Corbel" panose="020B0503020204020204" pitchFamily="34" charset="0"/>
                <a:ea typeface="ゴシック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1AC5772-6A79-F340-9B71-19C07A5E1D70}"/>
                </a:ext>
              </a:extLst>
            </p:cNvPr>
            <p:cNvSpPr/>
            <p:nvPr/>
          </p:nvSpPr>
          <p:spPr>
            <a:xfrm>
              <a:off x="143508" y="143443"/>
              <a:ext cx="71545" cy="5402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56923A5-C057-CAFD-7812-D10A10242AE9}"/>
              </a:ext>
            </a:extLst>
          </p:cNvPr>
          <p:cNvSpPr txBox="1"/>
          <p:nvPr/>
        </p:nvSpPr>
        <p:spPr>
          <a:xfrm>
            <a:off x="250824" y="1108085"/>
            <a:ext cx="864165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b="1" dirty="0">
                <a:latin typeface="Corbel" panose="020B0503020204020204" pitchFamily="34" charset="0"/>
              </a:rPr>
              <a:t>In previous work, a single wavelength compact LED lidar system successfully observed atmosphere echoes. I</a:t>
            </a:r>
            <a:r>
              <a:rPr lang="en" altLang="ja-JP" sz="1800" b="1" dirty="0">
                <a:latin typeface="Corbel" panose="020B0503020204020204" pitchFamily="34" charset="0"/>
              </a:rPr>
              <a:t>n this work, a multi-wavelength lidar system with LED light sources is designed and developed to continuously monitor near-surface atmosphere. </a:t>
            </a:r>
          </a:p>
          <a:p>
            <a:pPr algn="just"/>
            <a:endParaRPr lang="en" altLang="ja-JP" sz="1800" b="1" dirty="0">
              <a:latin typeface="Corbel" panose="020B0503020204020204" pitchFamily="34" charset="0"/>
            </a:endParaRPr>
          </a:p>
          <a:p>
            <a:pPr algn="just"/>
            <a:r>
              <a:rPr lang="en" altLang="ja-JP" b="1" dirty="0">
                <a:latin typeface="Corbel" panose="020B0503020204020204" pitchFamily="34" charset="0"/>
              </a:rPr>
              <a:t>Advantages of LED lidars:</a:t>
            </a:r>
            <a:endParaRPr lang="en" altLang="ja-JP" sz="1800" b="1" dirty="0">
              <a:latin typeface="Corbel" panose="020B0503020204020204" pitchFamily="34" charset="0"/>
            </a:endParaRPr>
          </a:p>
          <a:p>
            <a:pPr algn="just"/>
            <a:r>
              <a:rPr lang="ja-JP" altLang="en-US" sz="1800" b="1">
                <a:solidFill>
                  <a:srgbClr val="0432FF"/>
                </a:solidFill>
                <a:latin typeface="Corbel" panose="020B0503020204020204" pitchFamily="34" charset="0"/>
              </a:rPr>
              <a:t>・</a:t>
            </a:r>
            <a:r>
              <a:rPr lang="en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E</a:t>
            </a:r>
            <a:r>
              <a:rPr lang="en" altLang="ja-JP" sz="1800" b="1" dirty="0">
                <a:solidFill>
                  <a:srgbClr val="0432FF"/>
                </a:solidFill>
                <a:latin typeface="Corbel" panose="020B0503020204020204" pitchFamily="34" charset="0"/>
              </a:rPr>
              <a:t>ye safety in urban areas </a:t>
            </a:r>
          </a:p>
          <a:p>
            <a:pPr algn="just"/>
            <a:r>
              <a:rPr lang="ja-JP" altLang="en-US" b="1">
                <a:solidFill>
                  <a:srgbClr val="0432FF"/>
                </a:solidFill>
                <a:latin typeface="Corbel" panose="020B0503020204020204" pitchFamily="34" charset="0"/>
              </a:rPr>
              <a:t>・</a:t>
            </a:r>
            <a:r>
              <a:rPr lang="en-US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Does not requires any heat dissipation system</a:t>
            </a:r>
          </a:p>
          <a:p>
            <a:pPr algn="just"/>
            <a:r>
              <a:rPr lang="ja-JP" altLang="en-US" b="1">
                <a:solidFill>
                  <a:srgbClr val="0432FF"/>
                </a:solidFill>
                <a:latin typeface="Corbel" panose="020B0503020204020204" pitchFamily="34" charset="0"/>
              </a:rPr>
              <a:t>・</a:t>
            </a:r>
            <a:r>
              <a:rPr lang="en-US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Keeps constant output in long periods of operation</a:t>
            </a:r>
          </a:p>
          <a:p>
            <a:pPr algn="just"/>
            <a:r>
              <a:rPr lang="ja-JP" altLang="en-US" b="1">
                <a:solidFill>
                  <a:srgbClr val="0432FF"/>
                </a:solidFill>
                <a:latin typeface="Corbel" panose="020B0503020204020204" pitchFamily="34" charset="0"/>
              </a:rPr>
              <a:t>・</a:t>
            </a:r>
            <a:r>
              <a:rPr lang="en-US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Low coast</a:t>
            </a:r>
          </a:p>
          <a:p>
            <a:pPr algn="just"/>
            <a:r>
              <a:rPr lang="ja-JP" altLang="en-US" b="1">
                <a:solidFill>
                  <a:srgbClr val="0432FF"/>
                </a:solidFill>
                <a:latin typeface="Corbel" panose="020B0503020204020204" pitchFamily="34" charset="0"/>
              </a:rPr>
              <a:t>・</a:t>
            </a:r>
            <a:r>
              <a:rPr lang="en-US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Compact</a:t>
            </a:r>
          </a:p>
          <a:p>
            <a:pPr algn="just"/>
            <a:r>
              <a:rPr lang="ja-JP" altLang="en-US" b="1">
                <a:solidFill>
                  <a:srgbClr val="0432FF"/>
                </a:solidFill>
                <a:latin typeface="Corbel" panose="020B0503020204020204" pitchFamily="34" charset="0"/>
              </a:rPr>
              <a:t>・</a:t>
            </a:r>
            <a:r>
              <a:rPr lang="en-US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Possibility of </a:t>
            </a:r>
            <a:r>
              <a:rPr lang="en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mobile</a:t>
            </a:r>
            <a:r>
              <a:rPr lang="en-US" altLang="ja-JP" b="1" dirty="0">
                <a:solidFill>
                  <a:srgbClr val="0432FF"/>
                </a:solidFill>
                <a:latin typeface="Corbel" panose="020B0503020204020204" pitchFamily="34" charset="0"/>
              </a:rPr>
              <a:t> measurements</a:t>
            </a:r>
            <a:endParaRPr lang="en" altLang="ja-JP" sz="1800" b="1" dirty="0">
              <a:latin typeface="Corbel" panose="020B0503020204020204" pitchFamily="34" charset="0"/>
            </a:endParaRPr>
          </a:p>
          <a:p>
            <a:pPr algn="just"/>
            <a:endParaRPr lang="en" altLang="ja-JP" b="1" dirty="0">
              <a:latin typeface="Corbel" panose="020B0503020204020204" pitchFamily="34" charset="0"/>
            </a:endParaRPr>
          </a:p>
          <a:p>
            <a:pPr algn="just"/>
            <a:r>
              <a:rPr lang="en" altLang="ja-JP" sz="1800" b="1" dirty="0">
                <a:latin typeface="Corbel" panose="020B0503020204020204" pitchFamily="34" charset="0"/>
              </a:rPr>
              <a:t>The objectives of this study are twofold: </a:t>
            </a:r>
          </a:p>
          <a:p>
            <a:pPr marL="342900" indent="-342900" algn="just">
              <a:buAutoNum type="arabicParenR"/>
            </a:pPr>
            <a:r>
              <a:rPr lang="en" altLang="ja-JP" sz="1800" b="1" dirty="0">
                <a:latin typeface="Corbel" panose="020B0503020204020204" pitchFamily="34" charset="0"/>
              </a:rPr>
              <a:t>to design and develop a multiple-wavelength LED lidar. </a:t>
            </a:r>
          </a:p>
          <a:p>
            <a:pPr marL="342900" indent="-342900" algn="just">
              <a:buAutoNum type="arabicParenR"/>
            </a:pPr>
            <a:r>
              <a:rPr lang="en" altLang="ja-JP" sz="1800" b="1" dirty="0">
                <a:latin typeface="Corbel" panose="020B0503020204020204" pitchFamily="34" charset="0"/>
              </a:rPr>
              <a:t>to evaluate hard target signals and atmospheric echoes using this lidar.</a:t>
            </a:r>
            <a:endParaRPr lang="en-US" altLang="ja-JP" sz="1800" b="1" dirty="0">
              <a:latin typeface="Corbel" panose="020B0503020204020204" pitchFamily="34" charset="0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E4C04EE-6FE8-8AE6-533A-0987505A5B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70" b="62134"/>
          <a:stretch/>
        </p:blipFill>
        <p:spPr>
          <a:xfrm>
            <a:off x="5601447" y="1993404"/>
            <a:ext cx="3291033" cy="2892975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C0DBBA0-8ABB-2780-CF2E-DADAB77E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507D-971C-5A4B-8F6B-FAA9AFEA738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5434FF-A7B1-33AF-8D7A-ABDA3F9B30AF}"/>
              </a:ext>
            </a:extLst>
          </p:cNvPr>
          <p:cNvSpPr txBox="1"/>
          <p:nvPr/>
        </p:nvSpPr>
        <p:spPr>
          <a:xfrm>
            <a:off x="250825" y="1108085"/>
            <a:ext cx="432117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LED Pulse Oscillation</a:t>
            </a:r>
          </a:p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avalanche breakdown of the transistor is applied.</a:t>
            </a:r>
          </a:p>
        </p:txBody>
      </p:sp>
      <p:grpSp>
        <p:nvGrpSpPr>
          <p:cNvPr id="23553" name="グループ化 15">
            <a:extLst>
              <a:ext uri="{FF2B5EF4-FFF2-40B4-BE49-F238E27FC236}">
                <a16:creationId xmlns:a16="http://schemas.microsoft.com/office/drawing/2014/main" id="{4B774E18-9913-1E80-C4DF-494E81B488B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57175"/>
            <a:ext cx="8893175" cy="584200"/>
            <a:chOff x="143508" y="121196"/>
            <a:chExt cx="8712968" cy="584775"/>
          </a:xfrm>
        </p:grpSpPr>
        <p:sp>
          <p:nvSpPr>
            <p:cNvPr id="23562" name="TextBox 3">
              <a:extLst>
                <a:ext uri="{FF2B5EF4-FFF2-40B4-BE49-F238E27FC236}">
                  <a16:creationId xmlns:a16="http://schemas.microsoft.com/office/drawing/2014/main" id="{6C842699-01A0-E0B5-75C9-52073BDDC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524" y="121196"/>
              <a:ext cx="856895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dirty="0">
                  <a:latin typeface="Corbel" panose="020B0503020204020204" pitchFamily="34" charset="0"/>
                  <a:ea typeface="ゴシック" pitchFamily="49" charset="-128"/>
                  <a:cs typeface="Arial" panose="020B0604020202020204" pitchFamily="34" charset="0"/>
                </a:rPr>
                <a:t>Instrument</a:t>
              </a:r>
              <a:endParaRPr lang="zh-CN" altLang="zh-CN" sz="3200" b="1" dirty="0">
                <a:latin typeface="Corbel" panose="020B0503020204020204" pitchFamily="34" charset="0"/>
                <a:ea typeface="ゴシック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1AC5772-6A79-F340-9B71-19C07A5E1D70}"/>
                </a:ext>
              </a:extLst>
            </p:cNvPr>
            <p:cNvSpPr/>
            <p:nvPr/>
          </p:nvSpPr>
          <p:spPr>
            <a:xfrm>
              <a:off x="143508" y="143443"/>
              <a:ext cx="71545" cy="5402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/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9264B124-49B1-DE31-9DE2-D5A1A7885A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6" t="6280" b="4988"/>
          <a:stretch/>
        </p:blipFill>
        <p:spPr bwMode="auto">
          <a:xfrm>
            <a:off x="576431" y="1991695"/>
            <a:ext cx="1436833" cy="144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3659FDD-262A-9A4E-56EC-8FA517B8F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699" y="1991695"/>
            <a:ext cx="1920000" cy="14400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6564D60-9B19-F973-31A3-5A7EA574F3AB}"/>
              </a:ext>
            </a:extLst>
          </p:cNvPr>
          <p:cNvSpPr txBox="1"/>
          <p:nvPr/>
        </p:nvSpPr>
        <p:spPr>
          <a:xfrm>
            <a:off x="360729" y="3382076"/>
            <a:ext cx="2053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" altLang="ja-JP" sz="1400" b="1" dirty="0">
                <a:solidFill>
                  <a:srgbClr val="0432FF"/>
                </a:solidFill>
                <a:latin typeface="Corbel" panose="020B0503020204020204" pitchFamily="34" charset="0"/>
                <a:ea typeface="+mn-ea"/>
              </a:rPr>
              <a:t>Pulse circuit diagram</a:t>
            </a:r>
            <a:endParaRPr kumimoji="1" lang="ja-JP" altLang="en-US" sz="1400" b="1">
              <a:solidFill>
                <a:srgbClr val="0432FF"/>
              </a:solidFill>
              <a:latin typeface="Corbel" panose="020B0503020204020204" pitchFamily="34" charset="0"/>
              <a:ea typeface="+mn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44CCDA-0821-4D41-A4C1-262773AA13DD}"/>
              </a:ext>
            </a:extLst>
          </p:cNvPr>
          <p:cNvSpPr txBox="1"/>
          <p:nvPr/>
        </p:nvSpPr>
        <p:spPr>
          <a:xfrm>
            <a:off x="2485699" y="3385828"/>
            <a:ext cx="20513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" altLang="ja-JP" sz="1400" b="1" dirty="0">
                <a:solidFill>
                  <a:srgbClr val="0432FF"/>
                </a:solidFill>
                <a:latin typeface="Corbel" panose="020B0503020204020204" pitchFamily="34" charset="0"/>
                <a:ea typeface="+mn-ea"/>
              </a:rPr>
              <a:t>Aluminum substrate</a:t>
            </a:r>
            <a:endParaRPr kumimoji="1" lang="ja-JP" altLang="en-US" sz="1400" b="1">
              <a:solidFill>
                <a:srgbClr val="0432FF"/>
              </a:solidFill>
              <a:latin typeface="Corbel" panose="020B0503020204020204" pitchFamily="34" charset="0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97594C9-A3A0-5155-9FD3-7928E854A9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61" r="14624"/>
          <a:stretch/>
        </p:blipFill>
        <p:spPr>
          <a:xfrm>
            <a:off x="600615" y="3754868"/>
            <a:ext cx="3806499" cy="203172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2F6B921-C3B9-1483-27B1-9AAF80B9C442}"/>
              </a:ext>
            </a:extLst>
          </p:cNvPr>
          <p:cNvSpPr txBox="1"/>
          <p:nvPr/>
        </p:nvSpPr>
        <p:spPr>
          <a:xfrm>
            <a:off x="4663280" y="1108085"/>
            <a:ext cx="4321176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Multi-wavelength LED lidar system</a:t>
            </a:r>
          </a:p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LED with wavelengths of 365, 450, 525 and 630 nm are used as lidar transmitters.</a:t>
            </a: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Sensors are the photon-counting mode PMTs connected to a multi-channel signal recorder.           </a:t>
            </a:r>
          </a:p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                                       </a:t>
            </a:r>
          </a:p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                                     </a:t>
            </a:r>
          </a:p>
          <a:p>
            <a:pPr algn="just"/>
            <a:r>
              <a:rPr lang="en-AU" altLang="ja-JP" sz="1600" b="1" dirty="0">
                <a:solidFill>
                  <a:srgbClr val="0432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                                       Photon Count Recorder</a:t>
            </a:r>
            <a:endParaRPr lang="en-AU" altLang="ja-JP" b="1" dirty="0">
              <a:solidFill>
                <a:srgbClr val="0432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27F6AB6-E54A-7822-0956-B4AF5B84A4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758" y="2035050"/>
            <a:ext cx="3684219" cy="19932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31F3741-6E77-11EA-BA49-6DD85844D7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3622"/>
          <a:stretch/>
        </p:blipFill>
        <p:spPr>
          <a:xfrm>
            <a:off x="4943321" y="4613552"/>
            <a:ext cx="1451538" cy="1025587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19E8749-EC1A-0242-3850-500D7ABBF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507D-971C-5A4B-8F6B-FAA9AFEA7383}" type="slidenum">
              <a:rPr lang="zh-CN" altLang="en-US" smtClean="0"/>
              <a:pPr/>
              <a:t>3</a:t>
            </a:fld>
            <a:endParaRPr lang="zh-CN" altLang="en-US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C8EA65D0-23FE-C1CD-E8E0-3059E1AC3416}"/>
              </a:ext>
            </a:extLst>
          </p:cNvPr>
          <p:cNvCxnSpPr>
            <a:cxnSpLocks/>
          </p:cNvCxnSpPr>
          <p:nvPr/>
        </p:nvCxnSpPr>
        <p:spPr>
          <a:xfrm flipH="1">
            <a:off x="7164288" y="4613552"/>
            <a:ext cx="792088" cy="4761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28768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C87524FF-A7CA-0BF8-7DF9-65B50ED7E9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20" y="3001516"/>
            <a:ext cx="8147335" cy="252028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5434FF-A7B1-33AF-8D7A-ABDA3F9B30AF}"/>
              </a:ext>
            </a:extLst>
          </p:cNvPr>
          <p:cNvSpPr txBox="1"/>
          <p:nvPr/>
        </p:nvSpPr>
        <p:spPr>
          <a:xfrm>
            <a:off x="250824" y="1108085"/>
            <a:ext cx="590123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A building, located 40 m from the LED lidar system, is used as a hard target in verifying the backscattered signal. </a:t>
            </a: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arenR"/>
            </a:pP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LED light sources with wavelengths of 365, 450, 525 and 630 nm successfully detect hard target at the same range. </a:t>
            </a:r>
          </a:p>
          <a:p>
            <a:pPr marL="342900" indent="-342900" algn="just">
              <a:buAutoNum type="arabicParenR"/>
            </a:pP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order of the hard target intensities depends of the LEDs output powers.</a:t>
            </a:r>
          </a:p>
          <a:p>
            <a:pPr algn="just"/>
            <a:endParaRPr lang="en-AU" altLang="ja-JP" sz="1600" b="1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3" name="グループ化 15">
            <a:extLst>
              <a:ext uri="{FF2B5EF4-FFF2-40B4-BE49-F238E27FC236}">
                <a16:creationId xmlns:a16="http://schemas.microsoft.com/office/drawing/2014/main" id="{4B774E18-9913-1E80-C4DF-494E81B488B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57175"/>
            <a:ext cx="8893175" cy="584200"/>
            <a:chOff x="143508" y="121196"/>
            <a:chExt cx="8712968" cy="584775"/>
          </a:xfrm>
        </p:grpSpPr>
        <p:sp>
          <p:nvSpPr>
            <p:cNvPr id="23562" name="TextBox 3">
              <a:extLst>
                <a:ext uri="{FF2B5EF4-FFF2-40B4-BE49-F238E27FC236}">
                  <a16:creationId xmlns:a16="http://schemas.microsoft.com/office/drawing/2014/main" id="{6C842699-01A0-E0B5-75C9-52073BDDC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524" y="121196"/>
              <a:ext cx="856895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dirty="0">
                  <a:latin typeface="Corbel" panose="020B0503020204020204" pitchFamily="34" charset="0"/>
                  <a:ea typeface="ゴシック" pitchFamily="49" charset="-128"/>
                  <a:cs typeface="Arial" panose="020B0604020202020204" pitchFamily="34" charset="0"/>
                </a:rPr>
                <a:t>Hard target observation</a:t>
              </a:r>
              <a:endParaRPr lang="zh-CN" altLang="zh-CN" sz="3200" b="1" dirty="0">
                <a:latin typeface="Corbel" panose="020B0503020204020204" pitchFamily="34" charset="0"/>
                <a:ea typeface="ゴシック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1AC5772-6A79-F340-9B71-19C07A5E1D70}"/>
                </a:ext>
              </a:extLst>
            </p:cNvPr>
            <p:cNvSpPr/>
            <p:nvPr/>
          </p:nvSpPr>
          <p:spPr>
            <a:xfrm>
              <a:off x="143508" y="143443"/>
              <a:ext cx="71545" cy="5402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/>
            </a:p>
          </p:txBody>
        </p: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2DB4F23-D458-4F24-CF4E-449CB353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507D-971C-5A4B-8F6B-FAA9AFEA7383}" type="slidenum">
              <a:rPr lang="zh-CN" altLang="en-US" smtClean="0"/>
              <a:pPr/>
              <a:t>4</a:t>
            </a:fld>
            <a:endParaRPr lang="zh-CN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38CB2C25-8122-2A50-9933-816448292E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2" r="23539"/>
          <a:stretch/>
        </p:blipFill>
        <p:spPr>
          <a:xfrm>
            <a:off x="6225082" y="272692"/>
            <a:ext cx="2668093" cy="258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9518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グループ化 15">
            <a:extLst>
              <a:ext uri="{FF2B5EF4-FFF2-40B4-BE49-F238E27FC236}">
                <a16:creationId xmlns:a16="http://schemas.microsoft.com/office/drawing/2014/main" id="{4B774E18-9913-1E80-C4DF-494E81B488B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57175"/>
            <a:ext cx="8893175" cy="584200"/>
            <a:chOff x="143508" y="121196"/>
            <a:chExt cx="8712968" cy="584775"/>
          </a:xfrm>
        </p:grpSpPr>
        <p:sp>
          <p:nvSpPr>
            <p:cNvPr id="23562" name="TextBox 3">
              <a:extLst>
                <a:ext uri="{FF2B5EF4-FFF2-40B4-BE49-F238E27FC236}">
                  <a16:creationId xmlns:a16="http://schemas.microsoft.com/office/drawing/2014/main" id="{6C842699-01A0-E0B5-75C9-52073BDDC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524" y="121196"/>
              <a:ext cx="856895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dirty="0">
                  <a:latin typeface="Corbel" panose="020B0503020204020204" pitchFamily="34" charset="0"/>
                  <a:ea typeface="ゴシック" pitchFamily="49" charset="-128"/>
                  <a:cs typeface="Arial" panose="020B0604020202020204" pitchFamily="34" charset="0"/>
                </a:rPr>
                <a:t>Atmospheric observation</a:t>
              </a:r>
              <a:endParaRPr lang="zh-CN" altLang="zh-CN" sz="3200" b="1" dirty="0">
                <a:latin typeface="Corbel" panose="020B0503020204020204" pitchFamily="34" charset="0"/>
                <a:ea typeface="ゴシック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1AC5772-6A79-F340-9B71-19C07A5E1D70}"/>
                </a:ext>
              </a:extLst>
            </p:cNvPr>
            <p:cNvSpPr/>
            <p:nvPr/>
          </p:nvSpPr>
          <p:spPr>
            <a:xfrm>
              <a:off x="143508" y="143443"/>
              <a:ext cx="71545" cy="5402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/>
            </a:p>
          </p:txBody>
        </p: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372EDF6-AE1E-8206-F78F-AB18FB0A0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507D-971C-5A4B-8F6B-FAA9AFEA7383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20" name="図 19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D0AB1D47-4672-B438-0025-123363D0CF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35"/>
          <a:stretch/>
        </p:blipFill>
        <p:spPr>
          <a:xfrm>
            <a:off x="3664154" y="1618050"/>
            <a:ext cx="5452968" cy="3461141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4F0FBB-D552-EEFF-7DCD-775C0FC269C7}"/>
              </a:ext>
            </a:extLst>
          </p:cNvPr>
          <p:cNvSpPr txBox="1"/>
          <p:nvPr/>
        </p:nvSpPr>
        <p:spPr>
          <a:xfrm>
            <a:off x="250825" y="1058866"/>
            <a:ext cx="85696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Total (aerosols and molecules) extinction coefficients are derived from the </a:t>
            </a:r>
            <a:r>
              <a:rPr lang="en-AU" altLang="ja-JP" sz="1600" b="1" dirty="0">
                <a:solidFill>
                  <a:srgbClr val="0432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slope</a:t>
            </a: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 and </a:t>
            </a:r>
            <a:r>
              <a:rPr lang="en-AU" altLang="ja-JP" sz="1600" b="1" dirty="0" err="1">
                <a:solidFill>
                  <a:srgbClr val="0432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Klett</a:t>
            </a: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 methods.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4D7F8DD-3538-A3A6-FE7A-30B87210E47E}"/>
              </a:ext>
            </a:extLst>
          </p:cNvPr>
          <p:cNvSpPr txBox="1"/>
          <p:nvPr/>
        </p:nvSpPr>
        <p:spPr>
          <a:xfrm>
            <a:off x="250824" y="1633364"/>
            <a:ext cx="338405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arenR"/>
            </a:pPr>
            <a:r>
              <a:rPr lang="en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temporal variations of extinction coefficients </a:t>
            </a: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show similar temporal trends at two wavelengths.</a:t>
            </a:r>
          </a:p>
          <a:p>
            <a:pPr marL="342900" indent="-342900" algn="just">
              <a:buAutoNum type="arabicParenR"/>
            </a:pPr>
            <a:r>
              <a:rPr lang="en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extinction and </a:t>
            </a: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scattering coefficients of the lidar and nephelometer have the same average values. </a:t>
            </a:r>
          </a:p>
          <a:p>
            <a:pPr marL="342900" indent="-342900" algn="just">
              <a:buAutoNum type="arabicParenR"/>
            </a:pP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space-time indication of extinction coefficient shows the stability of LED lidar measurement.</a:t>
            </a:r>
          </a:p>
          <a:p>
            <a:pPr marL="342900" indent="-342900" algn="just">
              <a:buAutoNum type="arabicParenR"/>
            </a:pPr>
            <a:r>
              <a:rPr lang="en-AU" altLang="ja-JP" sz="1600" b="1" dirty="0">
                <a:latin typeface="Corbel" panose="020B0503020204020204" pitchFamily="34" charset="0"/>
                <a:cs typeface="Arial" panose="020B0604020202020204" pitchFamily="34" charset="0"/>
              </a:rPr>
              <a:t>The measurement range gradually decreases from 04:00 due to strong backscattering signals from sun light.</a:t>
            </a:r>
          </a:p>
        </p:txBody>
      </p:sp>
    </p:spTree>
    <p:extLst>
      <p:ext uri="{BB962C8B-B14F-4D97-AF65-F5344CB8AC3E}">
        <p14:creationId xmlns:p14="http://schemas.microsoft.com/office/powerpoint/2010/main" val="423401113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5434FF-A7B1-33AF-8D7A-ABDA3F9B30AF}"/>
              </a:ext>
            </a:extLst>
          </p:cNvPr>
          <p:cNvSpPr txBox="1"/>
          <p:nvPr/>
        </p:nvSpPr>
        <p:spPr>
          <a:xfrm>
            <a:off x="250824" y="1108085"/>
            <a:ext cx="85696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The multi-wavelength LED lidar is designed and developed for near-ground atmospheric monitoring.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n-AU" altLang="ja-JP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The LED light sources with wavelengths of 365, 450, 525 and 630 nm successfully detect hard target at the same range.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n-AU" altLang="ja-JP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For the atmospheric measurements, extinction coefficient values from 365 and 450 nm are detected using </a:t>
            </a:r>
            <a:r>
              <a:rPr lang="en-AU" altLang="ja-JP" b="1" dirty="0" err="1">
                <a:latin typeface="Corbel" panose="020B0503020204020204" pitchFamily="34" charset="0"/>
                <a:cs typeface="Arial" panose="020B0604020202020204" pitchFamily="34" charset="0"/>
              </a:rPr>
              <a:t>Keltt</a:t>
            </a:r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 method and are consistent with values from the nephelometer data. </a:t>
            </a:r>
          </a:p>
          <a:p>
            <a:pPr algn="just"/>
            <a:endParaRPr lang="en-AU" altLang="ja-JP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endParaRPr lang="en-AU" altLang="ja-JP" b="1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algn="just"/>
            <a:r>
              <a:rPr lang="en-AU" altLang="ja-JP" b="1" dirty="0">
                <a:latin typeface="Corbel" panose="020B0503020204020204" pitchFamily="34" charset="0"/>
                <a:cs typeface="Arial" panose="020B0604020202020204" pitchFamily="34" charset="0"/>
              </a:rPr>
              <a:t>In the next step of this project, we will explore the determination of the particle size distribution and Angstrom exponent of aerosols in the near-surface atmosphere with the multi-wavelength observation data.</a:t>
            </a:r>
          </a:p>
        </p:txBody>
      </p:sp>
      <p:grpSp>
        <p:nvGrpSpPr>
          <p:cNvPr id="23553" name="グループ化 15">
            <a:extLst>
              <a:ext uri="{FF2B5EF4-FFF2-40B4-BE49-F238E27FC236}">
                <a16:creationId xmlns:a16="http://schemas.microsoft.com/office/drawing/2014/main" id="{4B774E18-9913-1E80-C4DF-494E81B488B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57175"/>
            <a:ext cx="8893175" cy="584200"/>
            <a:chOff x="143508" y="121196"/>
            <a:chExt cx="8712968" cy="584775"/>
          </a:xfrm>
        </p:grpSpPr>
        <p:sp>
          <p:nvSpPr>
            <p:cNvPr id="23562" name="TextBox 3">
              <a:extLst>
                <a:ext uri="{FF2B5EF4-FFF2-40B4-BE49-F238E27FC236}">
                  <a16:creationId xmlns:a16="http://schemas.microsoft.com/office/drawing/2014/main" id="{6C842699-01A0-E0B5-75C9-52073BDDC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524" y="121196"/>
              <a:ext cx="856895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200" b="1" dirty="0">
                  <a:latin typeface="Corbel" panose="020B0503020204020204" pitchFamily="34" charset="0"/>
                  <a:ea typeface="ゴシック" pitchFamily="49" charset="-128"/>
                  <a:cs typeface="Arial" panose="020B0604020202020204" pitchFamily="34" charset="0"/>
                </a:rPr>
                <a:t>Conclusion</a:t>
              </a:r>
              <a:endParaRPr lang="zh-CN" altLang="zh-CN" sz="3200" b="1" dirty="0">
                <a:latin typeface="Corbel" panose="020B0503020204020204" pitchFamily="34" charset="0"/>
                <a:ea typeface="ゴシック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1AC5772-6A79-F340-9B71-19C07A5E1D70}"/>
                </a:ext>
              </a:extLst>
            </p:cNvPr>
            <p:cNvSpPr/>
            <p:nvPr/>
          </p:nvSpPr>
          <p:spPr>
            <a:xfrm>
              <a:off x="143508" y="143443"/>
              <a:ext cx="71545" cy="5402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/>
            </a:p>
          </p:txBody>
        </p: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B83CA2F-4E1D-2A81-C572-D0A007824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507D-971C-5A4B-8F6B-FAA9AFEA738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61679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29748</TotalTime>
  <Words>482</Words>
  <Application>Microsoft Macintosh PowerPoint</Application>
  <PresentationFormat>画面に合わせる (16:10)</PresentationFormat>
  <Paragraphs>76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Yu Gothic</vt:lpstr>
      <vt:lpstr>Yu Gothic Light</vt:lpstr>
      <vt:lpstr>Arial</vt:lpstr>
      <vt:lpstr>Calibri</vt:lpstr>
      <vt:lpstr>Corbel</vt:lpstr>
      <vt:lpstr>Wingdings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张焱</dc:creator>
  <cp:lastModifiedBy>afta4800</cp:lastModifiedBy>
  <cp:revision>1083</cp:revision>
  <cp:lastPrinted>2022-06-05T23:35:29Z</cp:lastPrinted>
  <dcterms:created xsi:type="dcterms:W3CDTF">2013-03-19T07:25:13Z</dcterms:created>
  <dcterms:modified xsi:type="dcterms:W3CDTF">2022-06-05T23:52:13Z</dcterms:modified>
</cp:coreProperties>
</file>