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65" r:id="rId3"/>
    <p:sldId id="288" r:id="rId4"/>
    <p:sldId id="290" r:id="rId5"/>
    <p:sldId id="279" r:id="rId6"/>
    <p:sldId id="28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CFB8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6" autoAdjust="0"/>
    <p:restoredTop sz="89425" autoAdjust="0"/>
  </p:normalViewPr>
  <p:slideViewPr>
    <p:cSldViewPr snapToGrid="0" snapToObjects="1">
      <p:cViewPr varScale="1">
        <p:scale>
          <a:sx n="80" d="100"/>
          <a:sy n="80" d="100"/>
        </p:scale>
        <p:origin x="46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E08CD2-86A0-3E44-B851-9DF60F80F5D6}" type="datetimeFigureOut">
              <a:rPr lang="en-US" smtClean="0"/>
              <a:t>6/5/2022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77E4D2-0A77-734E-801A-8CEDE09BF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10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77E4D2-0A77-734E-801A-8CEDE09BFAF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2073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77E4D2-0A77-734E-801A-8CEDE09BFAF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430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77E4D2-0A77-734E-801A-8CEDE09BFAF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848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77E4D2-0A77-734E-801A-8CEDE09BFAF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0593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77E4D2-0A77-734E-801A-8CEDE09BFAF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16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6E6E0-EDF9-C648-8412-A44C62881723}" type="datetime1">
              <a:rPr lang="en-US" smtClean="0"/>
              <a:t>6/5/2022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AB268-5651-8449-B4FF-0C1906E4D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63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CFB87C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8FF1-13E6-3B47-A61F-45642A15657F}" type="datetime1">
              <a:rPr lang="en-US" smtClean="0"/>
              <a:t>6/5/2022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AB268-5651-8449-B4FF-0C1906E4D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54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64FB2-7432-554C-BDE9-6E8DDFF64D2B}" type="datetime1">
              <a:rPr lang="en-US" smtClean="0"/>
              <a:t>6/5/2022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AB268-5651-8449-B4FF-0C1906E4D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151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68E64-6F1C-604E-9373-A5EA8048E073}" type="datetime1">
              <a:rPr lang="en-US" smtClean="0"/>
              <a:t>6/5/2022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AB268-5651-8449-B4FF-0C1906E4D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916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39A94-8144-214E-87C2-2802AC9A6F43}" type="datetime1">
              <a:rPr lang="en-US" smtClean="0"/>
              <a:t>6/5/2022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AB268-5651-8449-B4FF-0C1906E4D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537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D7791-618A-134F-ADEB-712A3DA79901}" type="datetime1">
              <a:rPr lang="en-US" smtClean="0"/>
              <a:t>6/5/2022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AB268-5651-8449-B4FF-0C1906E4D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565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A41D6-EE9D-B84B-9078-566AB8D83D42}" type="datetime1">
              <a:rPr lang="en-US" smtClean="0"/>
              <a:t>6/5/2022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AB268-5651-8449-B4FF-0C1906E4D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160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5470C-5AE7-0249-9E9E-9E87BD5539CC}" type="datetime1">
              <a:rPr lang="en-US" smtClean="0"/>
              <a:t>6/5/2022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AB268-5651-8449-B4FF-0C1906E4D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310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ED0CF-8807-BC4A-A7F1-EFED2FA627F5}" type="datetime1">
              <a:rPr lang="en-US" smtClean="0"/>
              <a:t>6/5/2022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AB268-5651-8449-B4FF-0C1906E4D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416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A58B9-1816-4A43-8D68-2B09162E66F2}" type="datetime1">
              <a:rPr lang="en-US" smtClean="0"/>
              <a:t>6/5/2022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AB268-5651-8449-B4FF-0C1906E4D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949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55F3-696E-4F45-8A56-38220629C8EA}" type="datetime1">
              <a:rPr lang="en-US" smtClean="0"/>
              <a:t>6/5/2022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AB268-5651-8449-B4FF-0C1906E4D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049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8437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4487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569C3-49FD-3E42-B7EE-80F1D5AB12FD}" type="datetime1">
              <a:rPr lang="en-US" smtClean="0"/>
              <a:t>6/5/2022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AB268-5651-8449-B4FF-0C1906E4DCE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6145619"/>
            <a:ext cx="12192000" cy="71238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42" y="6220047"/>
            <a:ext cx="2693582" cy="538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824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989351" y="2954939"/>
            <a:ext cx="9888511" cy="1728035"/>
          </a:xfrm>
        </p:spPr>
        <p:txBody>
          <a:bodyPr>
            <a:noAutofit/>
          </a:bodyPr>
          <a:lstStyle/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1600" u="sng" dirty="0">
                <a:latin typeface="Arial" panose="020B0604020202020204" pitchFamily="34" charset="0"/>
                <a:cs typeface="Arial" panose="020B0604020202020204" pitchFamily="34" charset="0"/>
              </a:rPr>
              <a:t>Gary W.S. Sutliff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1,2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Xinzhao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Chu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1,2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Cooperative Institute for Research in Environmental Sciences</a:t>
            </a:r>
          </a:p>
          <a:p>
            <a:pPr marL="0" indent="0" algn="ctr">
              <a:buNone/>
            </a:pP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Smead Aerospace Engineering Sciences, University of Colorado Boulder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AC6BEA-98FC-BB53-777B-B9F138034B20}"/>
              </a:ext>
            </a:extLst>
          </p:cNvPr>
          <p:cNvSpPr txBox="1"/>
          <p:nvPr/>
        </p:nvSpPr>
        <p:spPr>
          <a:xfrm>
            <a:off x="3418010" y="648008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9" name="직사각형 7">
            <a:extLst>
              <a:ext uri="{FF2B5EF4-FFF2-40B4-BE49-F238E27FC236}">
                <a16:creationId xmlns:a16="http://schemas.microsoft.com/office/drawing/2014/main" id="{B126E131-590A-E658-E336-E80F362BACF1}"/>
              </a:ext>
            </a:extLst>
          </p:cNvPr>
          <p:cNvSpPr/>
          <p:nvPr/>
        </p:nvSpPr>
        <p:spPr>
          <a:xfrm>
            <a:off x="-164892" y="5058513"/>
            <a:ext cx="12501797" cy="820623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12.Measurements in the stratosphere, mesosphere and thermosphere</a:t>
            </a:r>
          </a:p>
          <a:p>
            <a:pPr algn="ctr">
              <a:lnSpc>
                <a:spcPct val="125000"/>
              </a:lnSpc>
            </a:pP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29-June-2022, 12:00 UTC</a:t>
            </a:r>
          </a:p>
          <a:p>
            <a:pPr algn="ctr">
              <a:lnSpc>
                <a:spcPct val="125000"/>
              </a:lnSpc>
            </a:pP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Wednesday_ 12_P05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5E8B98B-58AC-0617-3628-297A9A64FB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300411"/>
            <a:ext cx="12192000" cy="1960987"/>
          </a:xfrm>
        </p:spPr>
        <p:txBody>
          <a:bodyPr>
            <a:noAutofit/>
          </a:bodyPr>
          <a:lstStyle/>
          <a:p>
            <a:r>
              <a:rPr lang="en-US" sz="3200" dirty="0"/>
              <a:t>Extending the Useful Range of Florescence LIDAR Data by Applying the Layered Binning Technique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BE6CF22B-1513-73C5-3AA2-5BAEB7CF5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10" y="155306"/>
            <a:ext cx="2561980" cy="180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8178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B8A0C-B4D5-48E2-87B9-0935E8199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436" y="188860"/>
            <a:ext cx="10515600" cy="521252"/>
          </a:xfrm>
        </p:spPr>
        <p:txBody>
          <a:bodyPr>
            <a:noAutofit/>
          </a:bodyPr>
          <a:lstStyle/>
          <a:p>
            <a:r>
              <a:rPr lang="en-US" sz="3600" dirty="0"/>
              <a:t>Background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9D7095-A682-448D-976A-74F017838E1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78436" y="833759"/>
                <a:ext cx="7376410" cy="5162449"/>
              </a:xfrm>
            </p:spPr>
            <p:txBody>
              <a:bodyPr>
                <a:normAutofit/>
              </a:bodyPr>
              <a:lstStyle/>
              <a:p>
                <a:r>
                  <a:rPr lang="en-US" sz="3200" dirty="0"/>
                  <a:t>Lidar Temperature and Wind Measurements</a:t>
                </a:r>
              </a:p>
              <a:p>
                <a:pPr lvl="1"/>
                <a:r>
                  <a:rPr lang="en-US" dirty="0"/>
                  <a:t>Doppler broadening and shift</a:t>
                </a:r>
              </a:p>
              <a:p>
                <a:pPr lvl="1"/>
                <a:r>
                  <a:rPr lang="en-US" dirty="0"/>
                  <a:t>Temperature ratio / Wind ratio method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sub>
                    </m:sSub>
                    <m:r>
                      <a:rPr lang="en-US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</m:sub>
                            </m:sSub>
                            <m:r>
                              <a:rPr lang="en-US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+ ∆</m:t>
                            </m:r>
                            <m:sSub>
                              <m:sSubPr>
                                <m:ctrlPr>
                                  <a:rPr lang="en-US" i="1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US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</m:sub>
                            </m:sSub>
                            <m:r>
                              <a:rPr lang="en-US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+ ∆</m:t>
                            </m:r>
                            <m:sSub>
                              <m:sSubPr>
                                <m:ctrlPr>
                                  <a:rPr lang="en-US" i="1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</m:sub>
                            </m:sSub>
                          </m:e>
                        </m:d>
                      </m:num>
                      <m:den>
                        <m:d>
                          <m:dPr>
                            <m:ctrlPr>
                              <a:rPr lang="en-US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𝑎</m:t>
                                </m:r>
                              </m:sub>
                            </m:sSub>
                            <m:r>
                              <a:rPr lang="en-US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+ ∆</m:t>
                            </m:r>
                            <m:sSub>
                              <m:sSubPr>
                                <m:ctrlPr>
                                  <a:rPr lang="en-US" i="1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𝑎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Uncalculatable if noise leads to negative ratio</a:t>
                </a:r>
              </a:p>
              <a:p>
                <a:pPr lvl="1"/>
                <a:r>
                  <a:rPr lang="en-US" dirty="0"/>
                  <a:t>Limits rage</a:t>
                </a:r>
              </a:p>
              <a:p>
                <a:pPr lvl="1"/>
                <a:endParaRPr lang="en-US" dirty="0"/>
              </a:p>
              <a:p>
                <a:r>
                  <a:rPr lang="en-US" sz="3200" dirty="0"/>
                  <a:t>Traditional Range Extension</a:t>
                </a:r>
              </a:p>
              <a:p>
                <a:pPr lvl="1"/>
                <a:r>
                  <a:rPr lang="en-US" dirty="0"/>
                  <a:t>Larger bins (lower resolution)</a:t>
                </a:r>
              </a:p>
              <a:p>
                <a:pPr lvl="1"/>
                <a:r>
                  <a:rPr lang="en-US" dirty="0"/>
                  <a:t>Default values (skew data)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9D7095-A682-448D-976A-74F017838E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8436" y="833759"/>
                <a:ext cx="7376410" cy="5162449"/>
              </a:xfrm>
              <a:blipFill>
                <a:blip r:embed="rId3"/>
                <a:stretch>
                  <a:fillRect l="-1899" t="-2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E4BFB0-3FEC-40E3-9FEE-30B6FE05D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AB268-5651-8449-B4FF-0C1906E4DCE1}" type="slidenum">
              <a:rPr lang="en-US" smtClean="0"/>
              <a:t>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BBBA87-B549-A336-CF0E-C736636E5A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7000" y="252693"/>
            <a:ext cx="3144948" cy="29962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74E5260-4E3A-64B7-5ABF-BCD1E7E968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2778" y="3248970"/>
            <a:ext cx="3188564" cy="2903408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BA5ED5A5-D991-8FB3-4A18-3F218F3F8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9203" y="0"/>
            <a:ext cx="762000" cy="53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2410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9FCAE-C31E-432C-89DD-3828C68FD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35" y="215965"/>
            <a:ext cx="10515600" cy="550148"/>
          </a:xfrm>
        </p:spPr>
        <p:txBody>
          <a:bodyPr>
            <a:noAutofit/>
          </a:bodyPr>
          <a:lstStyle/>
          <a:p>
            <a:r>
              <a:rPr lang="en-US" sz="3600" dirty="0"/>
              <a:t>Methodology – Bin Layering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7219E-6D34-40D7-9348-73F6F49178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736" y="1004341"/>
            <a:ext cx="6190936" cy="4991867"/>
          </a:xfrm>
        </p:spPr>
        <p:txBody>
          <a:bodyPr>
            <a:normAutofit fontScale="92500" lnSpcReduction="10000"/>
          </a:bodyPr>
          <a:lstStyle/>
          <a:p>
            <a:r>
              <a:rPr lang="en-US" sz="3800" dirty="0"/>
              <a:t>Multiple “layers” calculated</a:t>
            </a:r>
          </a:p>
          <a:p>
            <a:pPr lvl="1"/>
            <a:r>
              <a:rPr lang="en-US" sz="2600" dirty="0"/>
              <a:t>Different resolution in both time and altitude axes </a:t>
            </a:r>
          </a:p>
          <a:p>
            <a:pPr lvl="1"/>
            <a:r>
              <a:rPr lang="en-US" sz="2600" dirty="0"/>
              <a:t>Largest bins should lead to calculatable temperature and wind speed up to desired altitude</a:t>
            </a:r>
          </a:p>
          <a:p>
            <a:pPr lvl="1"/>
            <a:endParaRPr lang="en-US" sz="3200" dirty="0"/>
          </a:p>
          <a:p>
            <a:r>
              <a:rPr lang="en-US" sz="3500" dirty="0"/>
              <a:t>Bin substitution</a:t>
            </a:r>
          </a:p>
          <a:p>
            <a:pPr lvl="1"/>
            <a:r>
              <a:rPr lang="en-US" sz="2600" dirty="0"/>
              <a:t>Largest bins (lowest resolution) calculated first</a:t>
            </a:r>
          </a:p>
          <a:p>
            <a:pPr lvl="1"/>
            <a:r>
              <a:rPr lang="en-US" sz="2600" dirty="0"/>
              <a:t>Smaller bins (higher resolution) that can not be calculated substitute in lower resolution value at the same altitude and time step</a:t>
            </a:r>
          </a:p>
          <a:p>
            <a:pPr marL="0" indent="0">
              <a:buNone/>
            </a:pPr>
            <a:endParaRPr lang="en-US" sz="2800" dirty="0"/>
          </a:p>
          <a:p>
            <a:endParaRPr lang="en-US" sz="3200" baseline="30000" dirty="0"/>
          </a:p>
          <a:p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4EFDA7-6DE7-4F94-856F-383704F6F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AB268-5651-8449-B4FF-0C1906E4DCE1}" type="slidenum">
              <a:rPr lang="en-US" smtClean="0"/>
              <a:t>3</a:t>
            </a:fld>
            <a:endParaRPr lang="en-US" dirty="0"/>
          </a:p>
        </p:txBody>
      </p:sp>
      <p:pic>
        <p:nvPicPr>
          <p:cNvPr id="5" name="Picture 4" descr="Shape&#10;&#10;Description automatically generated">
            <a:extLst>
              <a:ext uri="{FF2B5EF4-FFF2-40B4-BE49-F238E27FC236}">
                <a16:creationId xmlns:a16="http://schemas.microsoft.com/office/drawing/2014/main" id="{3F88AF71-AA70-F5B5-C6BF-FCFE4C9F1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0898" y="1634154"/>
            <a:ext cx="5941102" cy="3072758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9673A18F-C6E5-857A-AB08-85E9E21B21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9203" y="0"/>
            <a:ext cx="762000" cy="53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6670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9FCAE-C31E-432C-89DD-3828C68FD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35" y="215965"/>
            <a:ext cx="10515600" cy="550148"/>
          </a:xfrm>
        </p:spPr>
        <p:txBody>
          <a:bodyPr>
            <a:noAutofit/>
          </a:bodyPr>
          <a:lstStyle/>
          <a:p>
            <a:r>
              <a:rPr lang="en-US" sz="3600" dirty="0"/>
              <a:t>Methodology – Interpolation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7219E-6D34-40D7-9348-73F6F49178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736" y="1004341"/>
            <a:ext cx="6610662" cy="4991867"/>
          </a:xfrm>
        </p:spPr>
        <p:txBody>
          <a:bodyPr>
            <a:normAutofit/>
          </a:bodyPr>
          <a:lstStyle/>
          <a:p>
            <a:r>
              <a:rPr lang="en-US" dirty="0"/>
              <a:t>Higher resolution could have some additional bins within uncalculatable bin of lower resolution</a:t>
            </a:r>
          </a:p>
          <a:p>
            <a:endParaRPr lang="en-US" sz="3200" dirty="0"/>
          </a:p>
          <a:p>
            <a:r>
              <a:rPr lang="en-US" sz="3200" dirty="0"/>
              <a:t>Interpolation fills small gaps</a:t>
            </a:r>
          </a:p>
          <a:p>
            <a:pPr lvl="1"/>
            <a:r>
              <a:rPr lang="en-US" dirty="0"/>
              <a:t>At least one set of symmetrically opposed good data points needed</a:t>
            </a:r>
          </a:p>
          <a:p>
            <a:pPr lvl="1"/>
            <a:r>
              <a:rPr lang="en-US" dirty="0"/>
              <a:t>Multiple data sets used if available</a:t>
            </a:r>
          </a:p>
          <a:p>
            <a:endParaRPr lang="en-US" sz="3200" baseline="30000" dirty="0"/>
          </a:p>
          <a:p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4EFDA7-6DE7-4F94-856F-383704F6F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AB268-5651-8449-B4FF-0C1906E4DCE1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9EFF871F-603E-19D5-3794-124256DC6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4041" y="1700168"/>
            <a:ext cx="4633224" cy="3133056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8A3456E0-06A0-55A0-6CBD-036CCDFD9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9203" y="0"/>
            <a:ext cx="762000" cy="53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8933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FE4A0-47F4-4026-A168-D7BED3AD4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505" y="210088"/>
            <a:ext cx="10515600" cy="550148"/>
          </a:xfrm>
        </p:spPr>
        <p:txBody>
          <a:bodyPr>
            <a:noAutofit/>
          </a:bodyPr>
          <a:lstStyle/>
          <a:p>
            <a:r>
              <a:rPr lang="en-US" sz="3600" dirty="0"/>
              <a:t>Methodology - Iteration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E94596-339E-4DC7-93B6-E00915831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AB268-5651-8449-B4FF-0C1906E4DCE1}" type="slidenum">
              <a:rPr lang="en-US" smtClean="0"/>
              <a:t>5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279B63B-9484-4EDB-AC76-139207E35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505" y="1004567"/>
            <a:ext cx="5722495" cy="4991641"/>
          </a:xfrm>
        </p:spPr>
        <p:txBody>
          <a:bodyPr>
            <a:normAutofit/>
          </a:bodyPr>
          <a:lstStyle/>
          <a:p>
            <a:r>
              <a:rPr lang="en-US" sz="3200" dirty="0"/>
              <a:t>Multiple bin resolutions</a:t>
            </a:r>
          </a:p>
          <a:p>
            <a:pPr lvl="1"/>
            <a:r>
              <a:rPr lang="en-US" dirty="0"/>
              <a:t>Adaptable to need vs processing time </a:t>
            </a:r>
          </a:p>
          <a:p>
            <a:pPr marL="0" indent="0">
              <a:buNone/>
            </a:pPr>
            <a:endParaRPr lang="en-US" sz="3800" dirty="0"/>
          </a:p>
          <a:p>
            <a:r>
              <a:rPr lang="en-US" sz="3200" dirty="0"/>
              <a:t>Four resolutions used</a:t>
            </a:r>
          </a:p>
          <a:p>
            <a:pPr lvl="1"/>
            <a:r>
              <a:rPr lang="en-US" dirty="0"/>
              <a:t>7.68 km x 32 min</a:t>
            </a:r>
          </a:p>
          <a:p>
            <a:pPr lvl="1"/>
            <a:r>
              <a:rPr lang="en-US" dirty="0"/>
              <a:t>1.92 km x 16 min</a:t>
            </a:r>
          </a:p>
          <a:p>
            <a:pPr lvl="1"/>
            <a:r>
              <a:rPr lang="en-US" dirty="0"/>
              <a:t>480 m x 8 min</a:t>
            </a:r>
          </a:p>
          <a:p>
            <a:pPr lvl="1"/>
            <a:r>
              <a:rPr lang="en-US" dirty="0"/>
              <a:t>120 m x 4 min</a:t>
            </a:r>
          </a:p>
        </p:txBody>
      </p:sp>
      <p:pic>
        <p:nvPicPr>
          <p:cNvPr id="11" name="Picture 1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5F0581E-F276-99FB-FBE0-035AA98DE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082" y="644425"/>
            <a:ext cx="5466413" cy="5045044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A640BCF5-B06F-3F0C-8147-F08CA984B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9203" y="0"/>
            <a:ext cx="762000" cy="53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1964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FE4A0-47F4-4026-A168-D7BED3AD4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504" y="184371"/>
            <a:ext cx="10515600" cy="535158"/>
          </a:xfrm>
        </p:spPr>
        <p:txBody>
          <a:bodyPr>
            <a:noAutofit/>
          </a:bodyPr>
          <a:lstStyle/>
          <a:p>
            <a:r>
              <a:rPr lang="en-US" sz="3600" dirty="0"/>
              <a:t>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E94596-339E-4DC7-93B6-E00915831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AB268-5651-8449-B4FF-0C1906E4DCE1}" type="slidenum">
              <a:rPr lang="en-US" smtClean="0"/>
              <a:t>6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7530351-D666-4318-B0CC-7C23682FA7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504" y="767375"/>
            <a:ext cx="7871086" cy="5228833"/>
          </a:xfrm>
        </p:spPr>
        <p:txBody>
          <a:bodyPr>
            <a:normAutofit/>
          </a:bodyPr>
          <a:lstStyle/>
          <a:p>
            <a:r>
              <a:rPr lang="en-US" sz="3200" dirty="0"/>
              <a:t>Nearly 45% increase in total range</a:t>
            </a:r>
          </a:p>
          <a:p>
            <a:pPr lvl="1"/>
            <a:r>
              <a:rPr lang="en-US" dirty="0"/>
              <a:t>75 km to 120 km range without layered binning</a:t>
            </a:r>
          </a:p>
          <a:p>
            <a:pPr lvl="1"/>
            <a:r>
              <a:rPr lang="en-US" dirty="0"/>
              <a:t>75 km to 140+ km range using layered binning with the same maximum resolution</a:t>
            </a:r>
          </a:p>
          <a:p>
            <a:pPr lvl="1"/>
            <a:endParaRPr lang="en-US" dirty="0"/>
          </a:p>
          <a:p>
            <a:r>
              <a:rPr lang="en-US" sz="3200" dirty="0"/>
              <a:t>Resolution decreases at higher altitudes</a:t>
            </a:r>
          </a:p>
          <a:p>
            <a:endParaRPr lang="en-US" sz="38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940C0EF-7CA1-FF6A-8DD6-F77C2C8C7E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4589" y="523290"/>
            <a:ext cx="2984613" cy="5522928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FAFAE10E-B28E-5AA9-14FD-973E619AA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9203" y="0"/>
            <a:ext cx="762000" cy="53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721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18886</TotalTime>
  <Words>304</Words>
  <Application>Microsoft Office PowerPoint</Application>
  <PresentationFormat>Widescreen</PresentationFormat>
  <Paragraphs>62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Helvetica</vt:lpstr>
      <vt:lpstr>Office Theme</vt:lpstr>
      <vt:lpstr>Extending the Useful Range of Florescence LIDAR Data by Applying the Layered Binning Technique</vt:lpstr>
      <vt:lpstr>Background</vt:lpstr>
      <vt:lpstr>Methodology – Bin Layering</vt:lpstr>
      <vt:lpstr>Methodology – Interpolation</vt:lpstr>
      <vt:lpstr>Methodology - Iteration</vt:lpstr>
      <vt:lpstr>Results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Lewis Groswald</dc:creator>
  <cp:lastModifiedBy>Gary Sutliff</cp:lastModifiedBy>
  <cp:revision>346</cp:revision>
  <dcterms:created xsi:type="dcterms:W3CDTF">2017-08-18T02:11:48Z</dcterms:created>
  <dcterms:modified xsi:type="dcterms:W3CDTF">2022-06-05T20:55:15Z</dcterms:modified>
</cp:coreProperties>
</file>