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8" r:id="rId2"/>
    <p:sldId id="269" r:id="rId3"/>
    <p:sldId id="270" r:id="rId4"/>
    <p:sldId id="271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7"/>
    <p:restoredTop sz="96405"/>
  </p:normalViewPr>
  <p:slideViewPr>
    <p:cSldViewPr snapToGrid="0" snapToObjects="1">
      <p:cViewPr varScale="1">
        <p:scale>
          <a:sx n="117" d="100"/>
          <a:sy n="117" d="100"/>
        </p:scale>
        <p:origin x="5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7.png"/><Relationship Id="rId7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hsrl.ssec.wisc.edu/" TargetMode="External"/><Relationship Id="rId5" Type="http://schemas.openxmlformats.org/officeDocument/2006/relationships/hyperlink" Target="https://www.arm.gov/data" TargetMode="Externa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5FC478D-708D-C04C-9E6F-7885D82DC9A8}"/>
              </a:ext>
            </a:extLst>
          </p:cNvPr>
          <p:cNvSpPr/>
          <p:nvPr/>
        </p:nvSpPr>
        <p:spPr>
          <a:xfrm>
            <a:off x="168365" y="5078112"/>
            <a:ext cx="4015409" cy="1407369"/>
          </a:xfrm>
          <a:prstGeom prst="round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ECE1C9-0FDC-2132-EC98-D10B7438EECB}"/>
              </a:ext>
            </a:extLst>
          </p:cNvPr>
          <p:cNvSpPr/>
          <p:nvPr/>
        </p:nvSpPr>
        <p:spPr>
          <a:xfrm>
            <a:off x="561145" y="1180857"/>
            <a:ext cx="1106101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HSRL systems have been under development at the University of Wisconsin since the 1970’s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University of Wisconsin High-Spectral-Resolution Lidars (HSRLs) are eye-safe instruments capable of continuous, autonomous, low-maintenance operation in remote areas.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Time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the last 20-years our lidar group has constructed five instruments. Table shows </a:t>
            </a:r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systems and years built.</a:t>
            </a:r>
          </a:p>
          <a:p>
            <a:endParaRPr lang="en-US" dirty="0">
              <a:solidFill>
                <a:srgbClr val="000000"/>
              </a:solidFill>
              <a:latin typeface="Times" pitchFamily="2" charset="0"/>
            </a:endParaRPr>
          </a:p>
          <a:p>
            <a:endParaRPr lang="en-US" dirty="0">
              <a:solidFill>
                <a:srgbClr val="000000"/>
              </a:solidFill>
              <a:latin typeface="Times" pitchFamily="2" charset="0"/>
            </a:endParaRPr>
          </a:p>
          <a:p>
            <a:endParaRPr lang="en-US" dirty="0">
              <a:solidFill>
                <a:srgbClr val="000000"/>
              </a:solidFill>
              <a:latin typeface="Times" pitchFamily="2" charset="0"/>
            </a:endParaRPr>
          </a:p>
          <a:p>
            <a:endParaRPr lang="en-US" dirty="0">
              <a:solidFill>
                <a:srgbClr val="000000"/>
              </a:solidFill>
              <a:latin typeface="Times" pitchFamily="2" charset="0"/>
            </a:endParaRPr>
          </a:p>
          <a:p>
            <a:endParaRPr lang="en-US" dirty="0">
              <a:solidFill>
                <a:srgbClr val="000000"/>
              </a:solidFill>
              <a:latin typeface="Time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Four of the constructed instruments</a:t>
            </a:r>
          </a:p>
          <a:p>
            <a:r>
              <a:rPr lang="en-US" dirty="0"/>
              <a:t>     have undergone major upgrades.</a:t>
            </a:r>
          </a:p>
          <a:p>
            <a:r>
              <a:rPr lang="en-US" dirty="0"/>
              <a:t>     List of channels implemented in the HSRLs and year.</a:t>
            </a:r>
          </a:p>
          <a:p>
            <a:endParaRPr lang="en-US" dirty="0">
              <a:solidFill>
                <a:srgbClr val="000000"/>
              </a:solidFill>
              <a:latin typeface="Times" pitchFamily="2" charset="0"/>
            </a:endParaRPr>
          </a:p>
          <a:p>
            <a:r>
              <a:rPr lang="en-US" dirty="0"/>
              <a:t>			</a:t>
            </a:r>
          </a:p>
          <a:p>
            <a:r>
              <a:rPr lang="en-US" dirty="0"/>
              <a:t>			</a:t>
            </a:r>
          </a:p>
          <a:p>
            <a:r>
              <a:rPr lang="en-US" dirty="0"/>
              <a:t>			</a:t>
            </a:r>
          </a:p>
          <a:p>
            <a:r>
              <a:rPr lang="en-US" dirty="0"/>
              <a:t>			</a:t>
            </a:r>
          </a:p>
          <a:p>
            <a:r>
              <a:rPr lang="en-US" dirty="0"/>
              <a:t>			                        *Expected date, in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Time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Times" pitchFamily="2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B29FF2F-4BEB-3842-A492-4159428686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528862"/>
              </p:ext>
            </p:extLst>
          </p:nvPr>
        </p:nvGraphicFramePr>
        <p:xfrm>
          <a:off x="2348416" y="2572130"/>
          <a:ext cx="5469308" cy="11082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8348">
                  <a:extLst>
                    <a:ext uri="{9D8B030D-6E8A-4147-A177-3AD203B41FA5}">
                      <a16:colId xmlns:a16="http://schemas.microsoft.com/office/drawing/2014/main" val="2123002930"/>
                    </a:ext>
                  </a:extLst>
                </a:gridCol>
                <a:gridCol w="878348">
                  <a:extLst>
                    <a:ext uri="{9D8B030D-6E8A-4147-A177-3AD203B41FA5}">
                      <a16:colId xmlns:a16="http://schemas.microsoft.com/office/drawing/2014/main" val="3159017725"/>
                    </a:ext>
                  </a:extLst>
                </a:gridCol>
                <a:gridCol w="878348">
                  <a:extLst>
                    <a:ext uri="{9D8B030D-6E8A-4147-A177-3AD203B41FA5}">
                      <a16:colId xmlns:a16="http://schemas.microsoft.com/office/drawing/2014/main" val="3895311380"/>
                    </a:ext>
                  </a:extLst>
                </a:gridCol>
                <a:gridCol w="985831">
                  <a:extLst>
                    <a:ext uri="{9D8B030D-6E8A-4147-A177-3AD203B41FA5}">
                      <a16:colId xmlns:a16="http://schemas.microsoft.com/office/drawing/2014/main" val="4068153693"/>
                    </a:ext>
                  </a:extLst>
                </a:gridCol>
                <a:gridCol w="985831">
                  <a:extLst>
                    <a:ext uri="{9D8B030D-6E8A-4147-A177-3AD203B41FA5}">
                      <a16:colId xmlns:a16="http://schemas.microsoft.com/office/drawing/2014/main" val="243114441"/>
                    </a:ext>
                  </a:extLst>
                </a:gridCol>
                <a:gridCol w="862602">
                  <a:extLst>
                    <a:ext uri="{9D8B030D-6E8A-4147-A177-3AD203B41FA5}">
                      <a16:colId xmlns:a16="http://schemas.microsoft.com/office/drawing/2014/main" val="1070728468"/>
                    </a:ext>
                  </a:extLst>
                </a:gridCol>
              </a:tblGrid>
              <a:tr h="4666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Instrument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AHSRL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(UW)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GV -HSRL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(NCAR)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NSHSRL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(DOE ARM)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MF2HSRL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(DOE ARM)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BagoHSRL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(UW)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7542183"/>
                  </a:ext>
                </a:extLst>
              </a:tr>
              <a:tr h="2758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Year Built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2002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2008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2011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2011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2012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9863456"/>
                  </a:ext>
                </a:extLst>
              </a:tr>
              <a:tr h="2758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Year Upgraded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2015, 2018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Undergoing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2014,2018, 2019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0546075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F3B9DE3C-191B-E841-87F4-E85C0B117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764315"/>
              </p:ext>
            </p:extLst>
          </p:nvPr>
        </p:nvGraphicFramePr>
        <p:xfrm>
          <a:off x="6091649" y="3723048"/>
          <a:ext cx="5842918" cy="28198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9191">
                  <a:extLst>
                    <a:ext uri="{9D8B030D-6E8A-4147-A177-3AD203B41FA5}">
                      <a16:colId xmlns:a16="http://schemas.microsoft.com/office/drawing/2014/main" val="1845527416"/>
                    </a:ext>
                  </a:extLst>
                </a:gridCol>
                <a:gridCol w="681170">
                  <a:extLst>
                    <a:ext uri="{9D8B030D-6E8A-4147-A177-3AD203B41FA5}">
                      <a16:colId xmlns:a16="http://schemas.microsoft.com/office/drawing/2014/main" val="1551642651"/>
                    </a:ext>
                  </a:extLst>
                </a:gridCol>
                <a:gridCol w="681170">
                  <a:extLst>
                    <a:ext uri="{9D8B030D-6E8A-4147-A177-3AD203B41FA5}">
                      <a16:colId xmlns:a16="http://schemas.microsoft.com/office/drawing/2014/main" val="4139199040"/>
                    </a:ext>
                  </a:extLst>
                </a:gridCol>
                <a:gridCol w="908224">
                  <a:extLst>
                    <a:ext uri="{9D8B030D-6E8A-4147-A177-3AD203B41FA5}">
                      <a16:colId xmlns:a16="http://schemas.microsoft.com/office/drawing/2014/main" val="3308988007"/>
                    </a:ext>
                  </a:extLst>
                </a:gridCol>
                <a:gridCol w="681170">
                  <a:extLst>
                    <a:ext uri="{9D8B030D-6E8A-4147-A177-3AD203B41FA5}">
                      <a16:colId xmlns:a16="http://schemas.microsoft.com/office/drawing/2014/main" val="728296148"/>
                    </a:ext>
                  </a:extLst>
                </a:gridCol>
                <a:gridCol w="771993">
                  <a:extLst>
                    <a:ext uri="{9D8B030D-6E8A-4147-A177-3AD203B41FA5}">
                      <a16:colId xmlns:a16="http://schemas.microsoft.com/office/drawing/2014/main" val="325325491"/>
                    </a:ext>
                  </a:extLst>
                </a:gridCol>
              </a:tblGrid>
              <a:tr h="534197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Channel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AHSRL</a:t>
                      </a:r>
                    </a:p>
                    <a:p>
                      <a:pPr marL="0" marR="0" indent="0" algn="l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(U W)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GV-HSRL</a:t>
                      </a:r>
                    </a:p>
                    <a:p>
                      <a:pPr marL="0" marR="0" indent="0" algn="l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(NCAR)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just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BagoHSRL</a:t>
                      </a:r>
                    </a:p>
                    <a:p>
                      <a:pPr marL="0" marR="0" indent="0" algn="just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(U W)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just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NSHSRL</a:t>
                      </a:r>
                    </a:p>
                    <a:p>
                      <a:pPr marL="0" marR="0" indent="0" algn="just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(DOE)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25400" algn="just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MF2HSRL</a:t>
                      </a:r>
                    </a:p>
                    <a:p>
                      <a:pPr marL="0" marR="0" indent="-25400" algn="just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(DOE)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549982387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Molecular NFOV@532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2002/06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2008/06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2012/02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2011/03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2540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2010/11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496558984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Combined High gain NFOV@532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2002/06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2008/06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2012/02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2011/03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2540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2010/11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957180541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Combined Low gain NFOV@532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2005/06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2008/06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2012/02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2011/03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2540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2010/11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29412922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Cross-pol NFOV@532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2002/06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2008/06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2012/02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2011/03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2540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2010/11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011059578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indent="0" algn="just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Temperature NFOV@532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2012/11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2540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275719159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indent="0" algn="just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Molecular WFOV@532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2015/02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2014/04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2020/01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2540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2022/07*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283799590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indent="0" algn="just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Combined WFOV@532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2018/10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2019/07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2020/01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2540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2022/07*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309709259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indent="0" algn="just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Combined NFOV@1064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2015/02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2014/05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2020/01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2540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2022/07*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635853280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indent="0" algn="just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Cross-pol NFOV@1064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2018/10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2018/02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2020/01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2540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2022/07*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839233064"/>
                  </a:ext>
                </a:extLst>
              </a:tr>
              <a:tr h="352704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Molecular NFOV@1064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9525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-25400" algn="ctr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 progress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639267496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DE92A99C-085F-6A42-9EF0-073E84856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5" y="-12956"/>
            <a:ext cx="11926969" cy="11871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498DD69-CE4D-B043-9BC2-54EEB1B944C0}"/>
              </a:ext>
            </a:extLst>
          </p:cNvPr>
          <p:cNvSpPr/>
          <p:nvPr/>
        </p:nvSpPr>
        <p:spPr>
          <a:xfrm>
            <a:off x="248734" y="5024595"/>
            <a:ext cx="3854673" cy="1454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solidFill>
                  <a:srgbClr val="FF0000"/>
                </a:solidFill>
                <a:latin typeface="Helvetica" pitchFamily="2" charset="0"/>
              </a:rPr>
              <a:t>02. Emerging lidar techniques,</a:t>
            </a:r>
          </a:p>
          <a:p>
            <a:pPr>
              <a:lnSpc>
                <a:spcPct val="125000"/>
              </a:lnSpc>
            </a:pPr>
            <a:r>
              <a:rPr lang="en-US" dirty="0">
                <a:solidFill>
                  <a:srgbClr val="FF0000"/>
                </a:solidFill>
                <a:latin typeface="Helvetica" pitchFamily="2" charset="0"/>
              </a:rPr>
              <a:t>       methodologies, and discoveries</a:t>
            </a:r>
            <a:endParaRPr lang="en-US" altLang="ko-K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2" charset="0"/>
              <a:ea typeface="Arial Unicode MS" panose="020B0604020202020204" pitchFamily="50" charset="-127"/>
            </a:endParaRPr>
          </a:p>
          <a:p>
            <a:pPr>
              <a:lnSpc>
                <a:spcPct val="125000"/>
              </a:lnSpc>
            </a:pPr>
            <a:r>
              <a:rPr lang="en-US" altLang="ko-K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27 June, 14:15</a:t>
            </a:r>
          </a:p>
          <a:p>
            <a:pPr>
              <a:lnSpc>
                <a:spcPct val="125000"/>
              </a:lnSpc>
            </a:pPr>
            <a:r>
              <a:rPr lang="en-US" altLang="ko-K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228</a:t>
            </a:r>
          </a:p>
        </p:txBody>
      </p:sp>
    </p:spTree>
    <p:extLst>
      <p:ext uri="{BB962C8B-B14F-4D97-AF65-F5344CB8AC3E}">
        <p14:creationId xmlns:p14="http://schemas.microsoft.com/office/powerpoint/2010/main" val="787618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High Spectral Resolution Lidars at the University of Wisconsin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07C784-A349-C949-994B-79444F920921}"/>
              </a:ext>
            </a:extLst>
          </p:cNvPr>
          <p:cNvSpPr/>
          <p:nvPr/>
        </p:nvSpPr>
        <p:spPr>
          <a:xfrm>
            <a:off x="1110482" y="902567"/>
            <a:ext cx="58866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CAD models of the NSHSRL instrument upgraded in 2020</a:t>
            </a: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EC50C75A-8D9B-914E-8A25-110A08828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824" y="1712989"/>
            <a:ext cx="3370028" cy="379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733EB7-74BF-8E40-B4E5-70BF546BDC46}"/>
              </a:ext>
            </a:extLst>
          </p:cNvPr>
          <p:cNvSpPr/>
          <p:nvPr/>
        </p:nvSpPr>
        <p:spPr>
          <a:xfrm>
            <a:off x="6096000" y="1752431"/>
            <a:ext cx="36529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laser was modified to operate at 532 and 1064 nm wavelengths.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Added Combined and molecular wide-field-of-view channels operating at 532nm, with 1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mrad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field-of-view (7.5 cm diameter refractive telescope).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instrument received two elastic scattering channels (co-pol and cross-pol) at 1064nm.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telescope was mounted on a servo motor and the instrument can scan near zenith angles to detect oriented ice crystals.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Fiber scrambler to reduce range dependence in lidar returns.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F80A58-66BA-4C48-BAA2-A5C8040A8E73}"/>
              </a:ext>
            </a:extLst>
          </p:cNvPr>
          <p:cNvSpPr/>
          <p:nvPr/>
        </p:nvSpPr>
        <p:spPr>
          <a:xfrm>
            <a:off x="6740119" y="1366804"/>
            <a:ext cx="2364750" cy="290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hangingPunct="0">
              <a:lnSpc>
                <a:spcPts val="1500"/>
              </a:lnSpc>
              <a:spcBef>
                <a:spcPts val="1800"/>
              </a:spcBef>
              <a:spcAft>
                <a:spcPts val="1200"/>
              </a:spcAft>
              <a:tabLst>
                <a:tab pos="360045" algn="l"/>
              </a:tabLst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Upgrades of NSHSRL</a:t>
            </a:r>
          </a:p>
        </p:txBody>
      </p:sp>
    </p:spTree>
    <p:extLst>
      <p:ext uri="{BB962C8B-B14F-4D97-AF65-F5344CB8AC3E}">
        <p14:creationId xmlns:p14="http://schemas.microsoft.com/office/powerpoint/2010/main" val="3638348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High Spectral Resolution Lidars at the University of Wisconsin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07C784-A349-C949-994B-79444F920921}"/>
              </a:ext>
            </a:extLst>
          </p:cNvPr>
          <p:cNvSpPr/>
          <p:nvPr/>
        </p:nvSpPr>
        <p:spPr>
          <a:xfrm>
            <a:off x="479255" y="945902"/>
            <a:ext cx="48454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CAD model of the</a:t>
            </a:r>
            <a:r>
              <a:rPr lang="en-US" b="0" i="0" dirty="0">
                <a:solidFill>
                  <a:srgbClr val="000000"/>
                </a:solidFill>
                <a:effectLst/>
                <a:latin typeface="Times" pitchFamily="2" charset="0"/>
              </a:rPr>
              <a:t> MF2HSRL instrument undergoing upgrade</a:t>
            </a:r>
            <a:endParaRPr lang="en-US" dirty="0">
              <a:solidFill>
                <a:srgbClr val="000000"/>
              </a:solidFill>
              <a:latin typeface="Times" pitchFamily="2" charset="0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EF4A8BE9-5A24-2E44-8343-1485E0866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33" y="1548169"/>
            <a:ext cx="4877221" cy="407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733EB7-74BF-8E40-B4E5-70BF546BDC46}"/>
              </a:ext>
            </a:extLst>
          </p:cNvPr>
          <p:cNvSpPr/>
          <p:nvPr/>
        </p:nvSpPr>
        <p:spPr>
          <a:xfrm>
            <a:off x="5138502" y="1403027"/>
            <a:ext cx="31441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MF2HSRL will receive all the upgrades the NSHSRL received with additional features.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Interferometer Cavity Length Controller for accurate frequency locking (+-15 MHz at 532 nm)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Molecular channel @ 1064 nm based on Field Widened Michelson Interferometer.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spectrometer will be tuned by pressure (air density). The proposed FSR is 1.5 GHz. 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F80A58-66BA-4C48-BAA2-A5C8040A8E73}"/>
              </a:ext>
            </a:extLst>
          </p:cNvPr>
          <p:cNvSpPr/>
          <p:nvPr/>
        </p:nvSpPr>
        <p:spPr>
          <a:xfrm>
            <a:off x="5324721" y="1024147"/>
            <a:ext cx="2544286" cy="290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hangingPunct="0">
              <a:lnSpc>
                <a:spcPts val="1500"/>
              </a:lnSpc>
              <a:spcBef>
                <a:spcPts val="1800"/>
              </a:spcBef>
              <a:spcAft>
                <a:spcPts val="1200"/>
              </a:spcAft>
              <a:tabLst>
                <a:tab pos="360045" algn="l"/>
              </a:tabLst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Upgrades of MF2HSRL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555696-5554-DB45-851D-3D9992D5A7B0}"/>
              </a:ext>
            </a:extLst>
          </p:cNvPr>
          <p:cNvSpPr/>
          <p:nvPr/>
        </p:nvSpPr>
        <p:spPr>
          <a:xfrm>
            <a:off x="8804849" y="822491"/>
            <a:ext cx="2730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MF2HSRL parameters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9F207E3-EBDA-9441-A30A-5F085E23A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261513"/>
              </p:ext>
            </p:extLst>
          </p:nvPr>
        </p:nvGraphicFramePr>
        <p:xfrm>
          <a:off x="8407774" y="1275977"/>
          <a:ext cx="3583429" cy="4935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5958">
                  <a:extLst>
                    <a:ext uri="{9D8B030D-6E8A-4147-A177-3AD203B41FA5}">
                      <a16:colId xmlns:a16="http://schemas.microsoft.com/office/drawing/2014/main" val="2308697281"/>
                    </a:ext>
                  </a:extLst>
                </a:gridCol>
                <a:gridCol w="1497471">
                  <a:extLst>
                    <a:ext uri="{9D8B030D-6E8A-4147-A177-3AD203B41FA5}">
                      <a16:colId xmlns:a16="http://schemas.microsoft.com/office/drawing/2014/main" val="2986534663"/>
                    </a:ext>
                  </a:extLst>
                </a:gridCol>
              </a:tblGrid>
              <a:tr h="24517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Transmitter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721454390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Laser Photonics Ind. Inc.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DS10-532/1064 SLM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737533696"/>
                  </a:ext>
                </a:extLst>
              </a:tr>
              <a:tr h="53491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Transmitted eye-safe power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41859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00.2 Watt@532nm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0.6 Watt@1064nm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367443155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Laser Spectral width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&lt;50MHz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286471126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Spectral purity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&lt;1:5000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899544567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Locking accuracy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 MHz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076207025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Pulse repetition rate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 kHz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925406885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Telescope Aperture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40cm shared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049811887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Transmitter divergence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~2 µrad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22039524"/>
                  </a:ext>
                </a:extLst>
              </a:tr>
              <a:tr h="24517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Receiver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908262775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Scanning telescope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40cm Dall-Kirkham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707972913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Narrow field-of-view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 µrad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154757090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Wide field-of-view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 </a:t>
                      </a:r>
                      <a:r>
                        <a:rPr lang="en-US" sz="1200" dirty="0" err="1">
                          <a:effectLst/>
                        </a:rPr>
                        <a:t>mrad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872314712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Spectral bandwidth 532 nm/Fe/</a:t>
                      </a:r>
                      <a:r>
                        <a:rPr lang="en-US" sz="1200" dirty="0" err="1">
                          <a:effectLst/>
                        </a:rPr>
                        <a:t>T</a:t>
                      </a:r>
                      <a:r>
                        <a:rPr lang="en-US" sz="1200" baseline="-25000" dirty="0" err="1">
                          <a:effectLst/>
                        </a:rPr>
                        <a:t>peak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7.5 GHz/49/76%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14313675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Spectral bandwidth 1064 nm/Fe/</a:t>
                      </a:r>
                      <a:r>
                        <a:rPr lang="en-US" sz="1200" dirty="0" err="1">
                          <a:effectLst/>
                        </a:rPr>
                        <a:t>T</a:t>
                      </a:r>
                      <a:r>
                        <a:rPr lang="en-US" sz="1200" baseline="-25000" dirty="0" err="1">
                          <a:effectLst/>
                        </a:rPr>
                        <a:t>peak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 GHz/28/94%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526650665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Iodine filters (line #1109)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1.8 GHz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661321568"/>
                  </a:ext>
                </a:extLst>
              </a:tr>
              <a:tr h="263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Detectors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SPCM-AQRH-12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966469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350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High Spectral Resolution Lidars at the University of Wisconsin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7BC2DF-D6AA-E34D-8F2D-27FCC2E7932E}"/>
              </a:ext>
            </a:extLst>
          </p:cNvPr>
          <p:cNvSpPr/>
          <p:nvPr/>
        </p:nvSpPr>
        <p:spPr>
          <a:xfrm>
            <a:off x="257433" y="916956"/>
            <a:ext cx="5322932" cy="290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hangingPunct="0">
              <a:lnSpc>
                <a:spcPts val="1500"/>
              </a:lnSpc>
              <a:spcBef>
                <a:spcPts val="1800"/>
              </a:spcBef>
              <a:spcAft>
                <a:spcPts val="1200"/>
              </a:spcAft>
              <a:tabLst>
                <a:tab pos="360045" algn="l"/>
              </a:tabLst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MF2 High Spectral Resolution Lidar Optical Design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07C784-A349-C949-994B-79444F920921}"/>
              </a:ext>
            </a:extLst>
          </p:cNvPr>
          <p:cNvSpPr/>
          <p:nvPr/>
        </p:nvSpPr>
        <p:spPr>
          <a:xfrm>
            <a:off x="257432" y="1506660"/>
            <a:ext cx="11374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Optical layout for MF2HSRL: </a:t>
            </a:r>
            <a:r>
              <a:rPr lang="en-US" b="1" i="1" dirty="0"/>
              <a:t>a)</a:t>
            </a:r>
            <a:r>
              <a:rPr lang="en-US" dirty="0"/>
              <a:t> Receiver, top view of the breadboard, </a:t>
            </a:r>
            <a:r>
              <a:rPr lang="en-US" b="1" i="1" dirty="0"/>
              <a:t>b)</a:t>
            </a:r>
            <a:r>
              <a:rPr lang="en-US" dirty="0"/>
              <a:t> Transmitter, bottom view of the breadboard.</a:t>
            </a:r>
            <a:endParaRPr lang="en-US" dirty="0">
              <a:solidFill>
                <a:srgbClr val="000000"/>
              </a:solidFill>
              <a:latin typeface="Times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6BAB384-B8C0-8546-97D5-1A979AC9D70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32" y="2353070"/>
            <a:ext cx="6501177" cy="33188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E1F3BB-C02A-5544-BAA0-09ED662CC3D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10" y="2763401"/>
            <a:ext cx="5311984" cy="268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77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High Spectral Resolution Lidars at the University of Wisconsin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DF9495-5E02-B04C-A884-983F5F27F533}"/>
              </a:ext>
            </a:extLst>
          </p:cNvPr>
          <p:cNvSpPr/>
          <p:nvPr/>
        </p:nvSpPr>
        <p:spPr>
          <a:xfrm>
            <a:off x="1222048" y="605481"/>
            <a:ext cx="10622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example of HSRL data demonstrates a capability of the dual-wavelength instrument to discriminate between different types of aerosols</a:t>
            </a:r>
            <a:endParaRPr lang="en-US" dirty="0">
              <a:solidFill>
                <a:srgbClr val="000000"/>
              </a:solidFill>
              <a:latin typeface="Times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35B5B7-F6CC-5142-8D6C-3725CCE9F0F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7" y="1197149"/>
            <a:ext cx="4960195" cy="27033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A7901D-2DA0-0E45-A385-25B741DF7AB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322" y="1784571"/>
            <a:ext cx="1166191" cy="18091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F4F08D-6895-3943-8C9B-4A3C98FA4B57}"/>
              </a:ext>
            </a:extLst>
          </p:cNvPr>
          <p:cNvSpPr/>
          <p:nvPr/>
        </p:nvSpPr>
        <p:spPr>
          <a:xfrm>
            <a:off x="685788" y="3992831"/>
            <a:ext cx="36123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erosol classification measured with </a:t>
            </a:r>
            <a:r>
              <a:rPr lang="en-US" sz="14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BagoHSRL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on April 12</a:t>
            </a:r>
            <a:r>
              <a:rPr lang="en-US" sz="1400" baseline="30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 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2022 from 6:00 to 21:00 UTC Madison, WI.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BCE365-80AD-FE41-98F7-F3A0BE1454AD}"/>
              </a:ext>
            </a:extLst>
          </p:cNvPr>
          <p:cNvSpPr/>
          <p:nvPr/>
        </p:nvSpPr>
        <p:spPr>
          <a:xfrm>
            <a:off x="81223" y="4873880"/>
            <a:ext cx="5918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of the data acquired by the Department of Energy HSRL systems are available from: </a:t>
            </a:r>
            <a:r>
              <a:rPr lang="en-US" dirty="0">
                <a:hlinkClick r:id="rId5"/>
              </a:rPr>
              <a:t>https://www.arm.gov/data</a:t>
            </a:r>
            <a:r>
              <a:rPr lang="en-US" dirty="0"/>
              <a:t>. Data from UW, NCAR and DOE systems can also be found at: </a:t>
            </a:r>
            <a:r>
              <a:rPr lang="en-US" dirty="0">
                <a:hlinkClick r:id="rId6"/>
              </a:rPr>
              <a:t>http://hsrl.ssec.wisc.edu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EBD14D-18E9-F349-8A17-6F27DFAD75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2243" y="1182237"/>
            <a:ext cx="6009757" cy="27878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4B7801-4CB1-6946-A372-90AE969279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1365" y="3900498"/>
            <a:ext cx="5749838" cy="260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90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3009</TotalTime>
  <Words>730</Words>
  <Application>Microsoft Macintosh PowerPoint</Application>
  <PresentationFormat>Widescreen</PresentationFormat>
  <Paragraphs>185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 Unicode MS</vt:lpstr>
      <vt:lpstr>Arial</vt:lpstr>
      <vt:lpstr>Calibri</vt:lpstr>
      <vt:lpstr>Calibri Light</vt:lpstr>
      <vt:lpstr>Helvetica</vt:lpstr>
      <vt:lpstr>Times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ILYA I RAZENKOV</cp:lastModifiedBy>
  <cp:revision>41</cp:revision>
  <dcterms:created xsi:type="dcterms:W3CDTF">2022-05-05T15:41:37Z</dcterms:created>
  <dcterms:modified xsi:type="dcterms:W3CDTF">2022-06-05T21:15:03Z</dcterms:modified>
</cp:coreProperties>
</file>