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7" r:id="rId2"/>
    <p:sldId id="256" r:id="rId3"/>
    <p:sldId id="262" r:id="rId4"/>
    <p:sldId id="261" r:id="rId5"/>
    <p:sldId id="263" r:id="rId6"/>
    <p:sldId id="264"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2B8C"/>
    <a:srgbClr val="00FF00"/>
    <a:srgbClr val="0033CC"/>
    <a:srgbClr val="74350A"/>
    <a:srgbClr val="8E410C"/>
    <a:srgbClr val="A214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5078" autoAdjust="0"/>
  </p:normalViewPr>
  <p:slideViewPr>
    <p:cSldViewPr snapToGrid="0">
      <p:cViewPr varScale="1">
        <p:scale>
          <a:sx n="80" d="100"/>
          <a:sy n="80" d="100"/>
        </p:scale>
        <p:origin x="557"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59920B-2F37-4A70-A686-520D59121BAF}" type="datetimeFigureOut">
              <a:rPr lang="en-US" smtClean="0"/>
              <a:t>6/2/2022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743163-8C47-4672-9A5C-6A90D96BA4EE}" type="slidenum">
              <a:rPr lang="en-US" smtClean="0"/>
              <a:t>‹#›</a:t>
            </a:fld>
            <a:endParaRPr lang="en-US"/>
          </a:p>
        </p:txBody>
      </p:sp>
    </p:spTree>
    <p:extLst>
      <p:ext uri="{BB962C8B-B14F-4D97-AF65-F5344CB8AC3E}">
        <p14:creationId xmlns:p14="http://schemas.microsoft.com/office/powerpoint/2010/main" val="4106925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i.org/10.1109/LGRS.2004.829613"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ea typeface="Times New Roman" panose="02020603050405020304" pitchFamily="18" charset="0"/>
              </a:rPr>
              <a:t>Liu, Z., M. J. McGill, Y. Hu, C. A. Hostetler, M. Vaughan, and D. Winker, 2004: Validating lidar depolarization calibration using solar radiation scattered by ice clouds, </a:t>
            </a:r>
            <a:r>
              <a:rPr lang="en-US" sz="1200" i="1" dirty="0">
                <a:effectLst/>
                <a:ea typeface="Times New Roman" panose="02020603050405020304" pitchFamily="18" charset="0"/>
              </a:rPr>
              <a:t>IEEE </a:t>
            </a:r>
            <a:r>
              <a:rPr lang="en-US" sz="1200" i="1" dirty="0" err="1">
                <a:effectLst/>
                <a:ea typeface="Times New Roman" panose="02020603050405020304" pitchFamily="18" charset="0"/>
              </a:rPr>
              <a:t>Geosci</a:t>
            </a:r>
            <a:r>
              <a:rPr lang="en-US" sz="1200" i="1" dirty="0">
                <a:effectLst/>
                <a:ea typeface="Times New Roman" panose="02020603050405020304" pitchFamily="18" charset="0"/>
              </a:rPr>
              <a:t>. Remote Sens. Lett.</a:t>
            </a:r>
            <a:r>
              <a:rPr lang="en-US" sz="1200" dirty="0">
                <a:effectLst/>
                <a:ea typeface="Times New Roman" panose="02020603050405020304" pitchFamily="18" charset="0"/>
              </a:rPr>
              <a:t>, </a:t>
            </a:r>
            <a:r>
              <a:rPr lang="en-US" sz="1200" b="1" dirty="0">
                <a:effectLst/>
                <a:ea typeface="Times New Roman" panose="02020603050405020304" pitchFamily="18" charset="0"/>
              </a:rPr>
              <a:t>1</a:t>
            </a:r>
            <a:r>
              <a:rPr lang="en-US" sz="1200" dirty="0">
                <a:effectLst/>
                <a:ea typeface="Times New Roman" panose="02020603050405020304" pitchFamily="18" charset="0"/>
              </a:rPr>
              <a:t>, 157–161, </a:t>
            </a:r>
            <a:r>
              <a:rPr lang="en-US" sz="1200" u="sng" dirty="0">
                <a:solidFill>
                  <a:srgbClr val="0000FF"/>
                </a:solidFill>
                <a:effectLst/>
                <a:ea typeface="Times New Roman" panose="02020603050405020304" pitchFamily="18" charset="0"/>
                <a:hlinkClick r:id="rId3"/>
              </a:rPr>
              <a:t>https://doi.org/10.1109/LGRS.2004.829613</a:t>
            </a:r>
            <a:r>
              <a:rPr lang="en-US" sz="1200" dirty="0">
                <a:effectLst/>
                <a:ea typeface="Times New Roman" panose="02020603050405020304" pitchFamily="18" charset="0"/>
              </a:rPr>
              <a:t>.</a:t>
            </a:r>
            <a:endParaRPr lang="en-US" dirty="0"/>
          </a:p>
        </p:txBody>
      </p:sp>
      <p:sp>
        <p:nvSpPr>
          <p:cNvPr id="4" name="Slide Number Placeholder 3"/>
          <p:cNvSpPr>
            <a:spLocks noGrp="1"/>
          </p:cNvSpPr>
          <p:nvPr>
            <p:ph type="sldNum" sz="quarter" idx="5"/>
          </p:nvPr>
        </p:nvSpPr>
        <p:spPr/>
        <p:txBody>
          <a:bodyPr/>
          <a:lstStyle/>
          <a:p>
            <a:fld id="{94743163-8C47-4672-9A5C-6A90D96BA4EE}" type="slidenum">
              <a:rPr lang="en-US" smtClean="0"/>
              <a:t>4</a:t>
            </a:fld>
            <a:endParaRPr lang="en-US"/>
          </a:p>
        </p:txBody>
      </p:sp>
    </p:spTree>
    <p:extLst>
      <p:ext uri="{BB962C8B-B14F-4D97-AF65-F5344CB8AC3E}">
        <p14:creationId xmlns:p14="http://schemas.microsoft.com/office/powerpoint/2010/main" val="1225137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670BCFB-59C4-494C-BB99-40BEBC856AD1}" type="datetimeFigureOut">
              <a:rPr lang="en-US" smtClean="0"/>
              <a:t>6/2/2022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D07021-0AE4-4786-88C9-6BFAD40F1FC4}" type="slidenum">
              <a:rPr lang="en-US" smtClean="0"/>
              <a:t>‹#›</a:t>
            </a:fld>
            <a:endParaRPr lang="en-US"/>
          </a:p>
        </p:txBody>
      </p:sp>
    </p:spTree>
    <p:extLst>
      <p:ext uri="{BB962C8B-B14F-4D97-AF65-F5344CB8AC3E}">
        <p14:creationId xmlns:p14="http://schemas.microsoft.com/office/powerpoint/2010/main" val="2470448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70BCFB-59C4-494C-BB99-40BEBC856AD1}" type="datetimeFigureOut">
              <a:rPr lang="en-US" smtClean="0"/>
              <a:t>6/2/2022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D07021-0AE4-4786-88C9-6BFAD40F1FC4}" type="slidenum">
              <a:rPr lang="en-US" smtClean="0"/>
              <a:t>‹#›</a:t>
            </a:fld>
            <a:endParaRPr lang="en-US"/>
          </a:p>
        </p:txBody>
      </p:sp>
    </p:spTree>
    <p:extLst>
      <p:ext uri="{BB962C8B-B14F-4D97-AF65-F5344CB8AC3E}">
        <p14:creationId xmlns:p14="http://schemas.microsoft.com/office/powerpoint/2010/main" val="3175757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70BCFB-59C4-494C-BB99-40BEBC856AD1}" type="datetimeFigureOut">
              <a:rPr lang="en-US" smtClean="0"/>
              <a:t>6/2/2022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D07021-0AE4-4786-88C9-6BFAD40F1FC4}" type="slidenum">
              <a:rPr lang="en-US" smtClean="0"/>
              <a:t>‹#›</a:t>
            </a:fld>
            <a:endParaRPr lang="en-US"/>
          </a:p>
        </p:txBody>
      </p:sp>
    </p:spTree>
    <p:extLst>
      <p:ext uri="{BB962C8B-B14F-4D97-AF65-F5344CB8AC3E}">
        <p14:creationId xmlns:p14="http://schemas.microsoft.com/office/powerpoint/2010/main" val="673887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670BCFB-59C4-494C-BB99-40BEBC856AD1}" type="datetimeFigureOut">
              <a:rPr lang="en-US" smtClean="0"/>
              <a:t>6/2/2022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D07021-0AE4-4786-88C9-6BFAD40F1FC4}" type="slidenum">
              <a:rPr lang="en-US" smtClean="0"/>
              <a:t>‹#›</a:t>
            </a:fld>
            <a:endParaRPr lang="en-US"/>
          </a:p>
        </p:txBody>
      </p:sp>
    </p:spTree>
    <p:extLst>
      <p:ext uri="{BB962C8B-B14F-4D97-AF65-F5344CB8AC3E}">
        <p14:creationId xmlns:p14="http://schemas.microsoft.com/office/powerpoint/2010/main" val="1850611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670BCFB-59C4-494C-BB99-40BEBC856AD1}" type="datetimeFigureOut">
              <a:rPr lang="en-US" smtClean="0"/>
              <a:t>6/2/2022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D07021-0AE4-4786-88C9-6BFAD40F1FC4}" type="slidenum">
              <a:rPr lang="en-US" smtClean="0"/>
              <a:t>‹#›</a:t>
            </a:fld>
            <a:endParaRPr lang="en-US"/>
          </a:p>
        </p:txBody>
      </p:sp>
    </p:spTree>
    <p:extLst>
      <p:ext uri="{BB962C8B-B14F-4D97-AF65-F5344CB8AC3E}">
        <p14:creationId xmlns:p14="http://schemas.microsoft.com/office/powerpoint/2010/main" val="787566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670BCFB-59C4-494C-BB99-40BEBC856AD1}" type="datetimeFigureOut">
              <a:rPr lang="en-US" smtClean="0"/>
              <a:t>6/2/2022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D07021-0AE4-4786-88C9-6BFAD40F1FC4}" type="slidenum">
              <a:rPr lang="en-US" smtClean="0"/>
              <a:t>‹#›</a:t>
            </a:fld>
            <a:endParaRPr lang="en-US"/>
          </a:p>
        </p:txBody>
      </p:sp>
    </p:spTree>
    <p:extLst>
      <p:ext uri="{BB962C8B-B14F-4D97-AF65-F5344CB8AC3E}">
        <p14:creationId xmlns:p14="http://schemas.microsoft.com/office/powerpoint/2010/main" val="3138417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0BCFB-59C4-494C-BB99-40BEBC856AD1}" type="datetimeFigureOut">
              <a:rPr lang="en-US" smtClean="0"/>
              <a:t>6/2/2022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D07021-0AE4-4786-88C9-6BFAD40F1FC4}" type="slidenum">
              <a:rPr lang="en-US" smtClean="0"/>
              <a:t>‹#›</a:t>
            </a:fld>
            <a:endParaRPr lang="en-US"/>
          </a:p>
        </p:txBody>
      </p:sp>
    </p:spTree>
    <p:extLst>
      <p:ext uri="{BB962C8B-B14F-4D97-AF65-F5344CB8AC3E}">
        <p14:creationId xmlns:p14="http://schemas.microsoft.com/office/powerpoint/2010/main" val="313810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670BCFB-59C4-494C-BB99-40BEBC856AD1}" type="datetimeFigureOut">
              <a:rPr lang="en-US" smtClean="0"/>
              <a:t>6/2/2022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D07021-0AE4-4786-88C9-6BFAD40F1FC4}" type="slidenum">
              <a:rPr lang="en-US" smtClean="0"/>
              <a:t>‹#›</a:t>
            </a:fld>
            <a:endParaRPr lang="en-US"/>
          </a:p>
        </p:txBody>
      </p:sp>
    </p:spTree>
    <p:extLst>
      <p:ext uri="{BB962C8B-B14F-4D97-AF65-F5344CB8AC3E}">
        <p14:creationId xmlns:p14="http://schemas.microsoft.com/office/powerpoint/2010/main" val="3498131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670BCFB-59C4-494C-BB99-40BEBC856AD1}" type="datetimeFigureOut">
              <a:rPr lang="en-US" smtClean="0"/>
              <a:t>6/2/2022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D07021-0AE4-4786-88C9-6BFAD40F1FC4}" type="slidenum">
              <a:rPr lang="en-US" smtClean="0"/>
              <a:t>‹#›</a:t>
            </a:fld>
            <a:endParaRPr lang="en-US"/>
          </a:p>
        </p:txBody>
      </p:sp>
    </p:spTree>
    <p:extLst>
      <p:ext uri="{BB962C8B-B14F-4D97-AF65-F5344CB8AC3E}">
        <p14:creationId xmlns:p14="http://schemas.microsoft.com/office/powerpoint/2010/main" val="855172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70BCFB-59C4-494C-BB99-40BEBC856AD1}" type="datetimeFigureOut">
              <a:rPr lang="en-US" smtClean="0"/>
              <a:t>6/2/2022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D07021-0AE4-4786-88C9-6BFAD40F1FC4}" type="slidenum">
              <a:rPr lang="en-US" smtClean="0"/>
              <a:t>‹#›</a:t>
            </a:fld>
            <a:endParaRPr lang="en-US"/>
          </a:p>
        </p:txBody>
      </p:sp>
    </p:spTree>
    <p:extLst>
      <p:ext uri="{BB962C8B-B14F-4D97-AF65-F5344CB8AC3E}">
        <p14:creationId xmlns:p14="http://schemas.microsoft.com/office/powerpoint/2010/main" val="4243230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70BCFB-59C4-494C-BB99-40BEBC856AD1}" type="datetimeFigureOut">
              <a:rPr lang="en-US" smtClean="0"/>
              <a:t>6/2/2022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D07021-0AE4-4786-88C9-6BFAD40F1FC4}" type="slidenum">
              <a:rPr lang="en-US" smtClean="0"/>
              <a:t>‹#›</a:t>
            </a:fld>
            <a:endParaRPr lang="en-US"/>
          </a:p>
        </p:txBody>
      </p:sp>
    </p:spTree>
    <p:extLst>
      <p:ext uri="{BB962C8B-B14F-4D97-AF65-F5344CB8AC3E}">
        <p14:creationId xmlns:p14="http://schemas.microsoft.com/office/powerpoint/2010/main" val="1407843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70BCFB-59C4-494C-BB99-40BEBC856AD1}" type="datetimeFigureOut">
              <a:rPr lang="en-US" smtClean="0"/>
              <a:t>6/2/2022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D07021-0AE4-4786-88C9-6BFAD40F1FC4}" type="slidenum">
              <a:rPr lang="en-US" smtClean="0"/>
              <a:t>‹#›</a:t>
            </a:fld>
            <a:endParaRPr lang="en-US"/>
          </a:p>
        </p:txBody>
      </p:sp>
    </p:spTree>
    <p:extLst>
      <p:ext uri="{BB962C8B-B14F-4D97-AF65-F5344CB8AC3E}">
        <p14:creationId xmlns:p14="http://schemas.microsoft.com/office/powerpoint/2010/main" val="4492236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www-calipso.larc.nasa.gov/resources/pdfs/PC-SCI-201v1.0.pdf"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jp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doi.org/10.1016/j.jqsrt.2009.12.005" TargetMode="External"/><Relationship Id="rId5" Type="http://schemas.openxmlformats.org/officeDocument/2006/relationships/image" Target="../media/image11.png"/><Relationship Id="rId4" Type="http://schemas.openxmlformats.org/officeDocument/2006/relationships/hyperlink" Target="https://doi.org/10.1109/LGRS.2004.829613" TargetMode="External"/><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oleObject" Target="../embeddings/oleObject1.bin"/><Relationship Id="rId7"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view of the earth from space&#10;&#10;Description automatically generated with medium confidence">
            <a:extLst>
              <a:ext uri="{FF2B5EF4-FFF2-40B4-BE49-F238E27FC236}">
                <a16:creationId xmlns:a16="http://schemas.microsoft.com/office/drawing/2014/main" id="{4E93D6F9-0BB7-4D53-B1CF-545F13F3F6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79822"/>
          </a:xfrm>
          <a:prstGeom prst="rect">
            <a:avLst/>
          </a:prstGeom>
        </p:spPr>
      </p:pic>
      <p:sp>
        <p:nvSpPr>
          <p:cNvPr id="3" name="TextBox 2">
            <a:extLst>
              <a:ext uri="{FF2B5EF4-FFF2-40B4-BE49-F238E27FC236}">
                <a16:creationId xmlns:a16="http://schemas.microsoft.com/office/drawing/2014/main" id="{D9FAEFE4-7EA7-4B9B-9845-0953FCC18F16}"/>
              </a:ext>
            </a:extLst>
          </p:cNvPr>
          <p:cNvSpPr txBox="1"/>
          <p:nvPr/>
        </p:nvSpPr>
        <p:spPr>
          <a:xfrm>
            <a:off x="-1" y="6496050"/>
            <a:ext cx="12192001" cy="338554"/>
          </a:xfrm>
          <a:prstGeom prst="rect">
            <a:avLst/>
          </a:prstGeom>
          <a:noFill/>
        </p:spPr>
        <p:txBody>
          <a:bodyPr wrap="square" rtlCol="0">
            <a:spAutoFit/>
          </a:bodyPr>
          <a:lstStyle/>
          <a:p>
            <a:pPr algn="ctr"/>
            <a:r>
              <a:rPr lang="en-US" sz="1600" dirty="0">
                <a:solidFill>
                  <a:schemeClr val="bg1"/>
                </a:solidFill>
                <a:effectLst>
                  <a:outerShdw blurRad="38100" dist="38100" dir="2700000" algn="tl">
                    <a:srgbClr val="000000">
                      <a:alpha val="43137"/>
                    </a:srgbClr>
                  </a:outerShdw>
                </a:effectLst>
              </a:rPr>
              <a:t>image credit: NASA; see https://www.nasa.gov/mission_pages/station/multimedia/gallery/iss034e016601.html</a:t>
            </a:r>
          </a:p>
        </p:txBody>
      </p:sp>
      <p:pic>
        <p:nvPicPr>
          <p:cNvPr id="4" name="Picture 3" descr="A close-up of a satellite&#10;&#10;Description automatically generated with low confidence">
            <a:extLst>
              <a:ext uri="{FF2B5EF4-FFF2-40B4-BE49-F238E27FC236}">
                <a16:creationId xmlns:a16="http://schemas.microsoft.com/office/drawing/2014/main" id="{697826F6-F8B4-41AA-A30D-FE9DA21DF0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80000" flipH="1">
            <a:off x="8733997" y="52038"/>
            <a:ext cx="1936811" cy="1343558"/>
          </a:xfrm>
          <a:prstGeom prst="rect">
            <a:avLst/>
          </a:prstGeom>
        </p:spPr>
      </p:pic>
      <p:cxnSp>
        <p:nvCxnSpPr>
          <p:cNvPr id="5" name="Straight Connector 4">
            <a:extLst>
              <a:ext uri="{FF2B5EF4-FFF2-40B4-BE49-F238E27FC236}">
                <a16:creationId xmlns:a16="http://schemas.microsoft.com/office/drawing/2014/main" id="{29CEE6F6-EA4D-4F10-8DB0-69E53388F6D0}"/>
              </a:ext>
            </a:extLst>
          </p:cNvPr>
          <p:cNvCxnSpPr>
            <a:cxnSpLocks/>
          </p:cNvCxnSpPr>
          <p:nvPr/>
        </p:nvCxnSpPr>
        <p:spPr>
          <a:xfrm flipH="1">
            <a:off x="8582025" y="733425"/>
            <a:ext cx="1657351" cy="548640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F0B8F88-FB56-40AC-ACF4-DA68CB6BF5FB}"/>
              </a:ext>
            </a:extLst>
          </p:cNvPr>
          <p:cNvSpPr txBox="1"/>
          <p:nvPr/>
        </p:nvSpPr>
        <p:spPr>
          <a:xfrm>
            <a:off x="0" y="1133475"/>
            <a:ext cx="12192000" cy="1754326"/>
          </a:xfrm>
          <a:prstGeom prst="rect">
            <a:avLst/>
          </a:prstGeom>
          <a:noFill/>
        </p:spPr>
        <p:txBody>
          <a:bodyPr wrap="square" rtlCol="0">
            <a:spAutoFit/>
          </a:bodyPr>
          <a:lstStyle/>
          <a:p>
            <a:pPr algn="ctr"/>
            <a:r>
              <a:rPr lang="en-US" sz="5400" dirty="0">
                <a:solidFill>
                  <a:schemeClr val="bg1"/>
                </a:solidFill>
                <a:effectLst>
                  <a:outerShdw blurRad="38100" dist="38100" dir="2700000" algn="tl">
                    <a:srgbClr val="000000">
                      <a:alpha val="43137"/>
                    </a:srgbClr>
                  </a:outerShdw>
                </a:effectLst>
              </a:rPr>
              <a:t>Correcting CALIOP Polarization</a:t>
            </a:r>
          </a:p>
          <a:p>
            <a:pPr algn="ctr"/>
            <a:r>
              <a:rPr lang="en-US" sz="5400" dirty="0">
                <a:solidFill>
                  <a:schemeClr val="bg1"/>
                </a:solidFill>
                <a:effectLst>
                  <a:outerShdw blurRad="38100" dist="38100" dir="2700000" algn="tl">
                    <a:srgbClr val="000000">
                      <a:alpha val="43137"/>
                    </a:srgbClr>
                  </a:outerShdw>
                </a:effectLst>
              </a:rPr>
              <a:t>Gain Ratios for Diurnal Variations</a:t>
            </a:r>
          </a:p>
        </p:txBody>
      </p:sp>
      <p:sp>
        <p:nvSpPr>
          <p:cNvPr id="7" name="TextBox 6">
            <a:extLst>
              <a:ext uri="{FF2B5EF4-FFF2-40B4-BE49-F238E27FC236}">
                <a16:creationId xmlns:a16="http://schemas.microsoft.com/office/drawing/2014/main" id="{D7D2FD26-03BA-4B19-813C-196DEC25A1FF}"/>
              </a:ext>
            </a:extLst>
          </p:cNvPr>
          <p:cNvSpPr txBox="1"/>
          <p:nvPr/>
        </p:nvSpPr>
        <p:spPr>
          <a:xfrm>
            <a:off x="0" y="3439090"/>
            <a:ext cx="12192000" cy="1031051"/>
          </a:xfrm>
          <a:prstGeom prst="rect">
            <a:avLst/>
          </a:prstGeom>
          <a:noFill/>
        </p:spPr>
        <p:txBody>
          <a:bodyPr wrap="square" rtlCol="0">
            <a:spAutoFit/>
          </a:bodyPr>
          <a:lstStyle/>
          <a:p>
            <a:pPr algn="ctr">
              <a:spcAft>
                <a:spcPts val="600"/>
              </a:spcAft>
            </a:pPr>
            <a:r>
              <a:rPr lang="en-US" sz="2800" dirty="0">
                <a:solidFill>
                  <a:schemeClr val="bg1"/>
                </a:solidFill>
                <a:effectLst>
                  <a:outerShdw blurRad="38100" dist="38100" dir="2700000" algn="tl">
                    <a:srgbClr val="000000">
                      <a:alpha val="43137"/>
                    </a:srgbClr>
                  </a:outerShdw>
                </a:effectLst>
              </a:rPr>
              <a:t>Mark Vaughan</a:t>
            </a:r>
            <a:r>
              <a:rPr lang="en-US" sz="2800" baseline="30000" dirty="0">
                <a:solidFill>
                  <a:schemeClr val="bg1"/>
                </a:solidFill>
                <a:effectLst>
                  <a:outerShdw blurRad="38100" dist="38100" dir="2700000" algn="tl">
                    <a:srgbClr val="000000">
                      <a:alpha val="43137"/>
                    </a:srgbClr>
                  </a:outerShdw>
                </a:effectLst>
              </a:rPr>
              <a:t>1a</a:t>
            </a:r>
            <a:r>
              <a:rPr lang="en-US" sz="2800" dirty="0">
                <a:solidFill>
                  <a:schemeClr val="bg1"/>
                </a:solidFill>
                <a:effectLst>
                  <a:outerShdw blurRad="38100" dist="38100" dir="2700000" algn="tl">
                    <a:srgbClr val="000000">
                      <a:alpha val="43137"/>
                    </a:srgbClr>
                  </a:outerShdw>
                </a:effectLst>
              </a:rPr>
              <a:t>, Sharon Rodier</a:t>
            </a:r>
            <a:r>
              <a:rPr lang="en-US" sz="2800" baseline="30000" dirty="0">
                <a:solidFill>
                  <a:schemeClr val="bg1"/>
                </a:solidFill>
                <a:effectLst>
                  <a:outerShdw blurRad="38100" dist="38100" dir="2700000" algn="tl">
                    <a:srgbClr val="000000">
                      <a:alpha val="43137"/>
                    </a:srgbClr>
                  </a:outerShdw>
                </a:effectLst>
              </a:rPr>
              <a:t>1,2</a:t>
            </a:r>
            <a:r>
              <a:rPr lang="en-US" sz="2800" dirty="0">
                <a:solidFill>
                  <a:schemeClr val="bg1"/>
                </a:solidFill>
                <a:effectLst>
                  <a:outerShdw blurRad="38100" dist="38100" dir="2700000" algn="tl">
                    <a:srgbClr val="000000">
                      <a:alpha val="43137"/>
                    </a:srgbClr>
                  </a:outerShdw>
                </a:effectLst>
              </a:rPr>
              <a:t>, Zhaoyan Liu</a:t>
            </a:r>
            <a:r>
              <a:rPr lang="en-US" sz="2800" baseline="30000" dirty="0">
                <a:solidFill>
                  <a:schemeClr val="bg1"/>
                </a:solidFill>
                <a:effectLst>
                  <a:outerShdw blurRad="38100" dist="38100" dir="2700000" algn="tl">
                    <a:srgbClr val="000000">
                      <a:alpha val="43137"/>
                    </a:srgbClr>
                  </a:outerShdw>
                </a:effectLst>
              </a:rPr>
              <a:t>1</a:t>
            </a:r>
            <a:r>
              <a:rPr lang="en-US" sz="2800" dirty="0">
                <a:solidFill>
                  <a:schemeClr val="bg1"/>
                </a:solidFill>
                <a:effectLst>
                  <a:outerShdw blurRad="38100" dist="38100" dir="2700000" algn="tl">
                    <a:srgbClr val="000000">
                      <a:alpha val="43137"/>
                    </a:srgbClr>
                  </a:outerShdw>
                </a:effectLst>
              </a:rPr>
              <a:t>, Anne Garnier</a:t>
            </a:r>
            <a:r>
              <a:rPr lang="en-US" sz="2800" baseline="30000" dirty="0">
                <a:solidFill>
                  <a:schemeClr val="bg1"/>
                </a:solidFill>
                <a:effectLst>
                  <a:outerShdw blurRad="38100" dist="38100" dir="2700000" algn="tl">
                    <a:srgbClr val="000000">
                      <a:alpha val="43137"/>
                    </a:srgbClr>
                  </a:outerShdw>
                </a:effectLst>
              </a:rPr>
              <a:t>1,2</a:t>
            </a:r>
            <a:r>
              <a:rPr lang="en-US" sz="2800" dirty="0">
                <a:solidFill>
                  <a:schemeClr val="bg1"/>
                </a:solidFill>
                <a:effectLst>
                  <a:outerShdw blurRad="38100" dist="38100" dir="2700000" algn="tl">
                    <a:srgbClr val="000000">
                      <a:alpha val="43137"/>
                    </a:srgbClr>
                  </a:outerShdw>
                </a:effectLst>
              </a:rPr>
              <a:t>,</a:t>
            </a:r>
          </a:p>
          <a:p>
            <a:pPr algn="ctr">
              <a:spcAft>
                <a:spcPts val="600"/>
              </a:spcAft>
            </a:pPr>
            <a:r>
              <a:rPr lang="en-US" sz="2800" dirty="0">
                <a:solidFill>
                  <a:schemeClr val="bg1"/>
                </a:solidFill>
                <a:effectLst>
                  <a:outerShdw blurRad="38100" dist="38100" dir="2700000" algn="tl">
                    <a:srgbClr val="000000">
                      <a:alpha val="43137"/>
                    </a:srgbClr>
                  </a:outerShdw>
                </a:effectLst>
              </a:rPr>
              <a:t>Kam-Pui Lee</a:t>
            </a:r>
            <a:r>
              <a:rPr lang="en-US" sz="2800" baseline="30000" dirty="0">
                <a:solidFill>
                  <a:schemeClr val="bg1"/>
                </a:solidFill>
                <a:effectLst>
                  <a:outerShdw blurRad="38100" dist="38100" dir="2700000" algn="tl">
                    <a:srgbClr val="000000">
                      <a:alpha val="43137"/>
                    </a:srgbClr>
                  </a:outerShdw>
                </a:effectLst>
              </a:rPr>
              <a:t>1,2</a:t>
            </a:r>
            <a:r>
              <a:rPr lang="en-US" sz="2800" dirty="0">
                <a:solidFill>
                  <a:schemeClr val="bg1"/>
                </a:solidFill>
                <a:effectLst>
                  <a:outerShdw blurRad="38100" dist="38100" dir="2700000" algn="tl">
                    <a:srgbClr val="000000">
                      <a:alpha val="43137"/>
                    </a:srgbClr>
                  </a:outerShdw>
                </a:effectLst>
              </a:rPr>
              <a:t>, Brian Getzewich</a:t>
            </a:r>
            <a:r>
              <a:rPr lang="en-US" sz="2800" baseline="30000" dirty="0">
                <a:solidFill>
                  <a:schemeClr val="bg1"/>
                </a:solidFill>
                <a:effectLst>
                  <a:outerShdw blurRad="38100" dist="38100" dir="2700000" algn="tl">
                    <a:srgbClr val="000000">
                      <a:alpha val="43137"/>
                    </a:srgbClr>
                  </a:outerShdw>
                </a:effectLst>
              </a:rPr>
              <a:t>1</a:t>
            </a:r>
            <a:r>
              <a:rPr lang="en-US" sz="2800" dirty="0">
                <a:solidFill>
                  <a:schemeClr val="bg1"/>
                </a:solidFill>
                <a:effectLst>
                  <a:outerShdw blurRad="38100" dist="38100" dir="2700000" algn="tl">
                    <a:srgbClr val="000000">
                      <a:alpha val="43137"/>
                    </a:srgbClr>
                  </a:outerShdw>
                </a:effectLst>
              </a:rPr>
              <a:t>, Shan Zeng</a:t>
            </a:r>
            <a:r>
              <a:rPr lang="en-US" sz="2800" baseline="30000" dirty="0">
                <a:solidFill>
                  <a:schemeClr val="bg1"/>
                </a:solidFill>
                <a:effectLst>
                  <a:outerShdw blurRad="38100" dist="38100" dir="2700000" algn="tl">
                    <a:srgbClr val="000000">
                      <a:alpha val="43137"/>
                    </a:srgbClr>
                  </a:outerShdw>
                </a:effectLst>
              </a:rPr>
              <a:t>1,2</a:t>
            </a:r>
            <a:endParaRPr lang="en-US" sz="2800" dirty="0">
              <a:solidFill>
                <a:schemeClr val="bg1"/>
              </a:solidFill>
              <a:effectLst>
                <a:outerShdw blurRad="38100" dist="38100" dir="2700000" algn="tl">
                  <a:srgbClr val="000000">
                    <a:alpha val="43137"/>
                  </a:srgbClr>
                </a:outerShdw>
              </a:effectLst>
            </a:endParaRPr>
          </a:p>
        </p:txBody>
      </p:sp>
      <p:sp>
        <p:nvSpPr>
          <p:cNvPr id="8" name="TextBox 7">
            <a:extLst>
              <a:ext uri="{FF2B5EF4-FFF2-40B4-BE49-F238E27FC236}">
                <a16:creationId xmlns:a16="http://schemas.microsoft.com/office/drawing/2014/main" id="{9C8D447F-7CDB-4077-AE90-21098A0F76CF}"/>
              </a:ext>
            </a:extLst>
          </p:cNvPr>
          <p:cNvSpPr txBox="1"/>
          <p:nvPr/>
        </p:nvSpPr>
        <p:spPr>
          <a:xfrm>
            <a:off x="0" y="5021430"/>
            <a:ext cx="12192000" cy="923330"/>
          </a:xfrm>
          <a:prstGeom prst="rect">
            <a:avLst/>
          </a:prstGeom>
          <a:noFill/>
        </p:spPr>
        <p:txBody>
          <a:bodyPr wrap="square" rtlCol="0">
            <a:spAutoFit/>
          </a:bodyPr>
          <a:lstStyle/>
          <a:p>
            <a:pPr algn="ctr"/>
            <a:r>
              <a:rPr lang="en-US" sz="2000" baseline="30000" dirty="0">
                <a:solidFill>
                  <a:schemeClr val="bg1"/>
                </a:solidFill>
                <a:effectLst>
                  <a:outerShdw blurRad="38100" dist="38100" dir="2700000" algn="tl">
                    <a:srgbClr val="000000">
                      <a:alpha val="43137"/>
                    </a:srgbClr>
                  </a:outerShdw>
                </a:effectLst>
              </a:rPr>
              <a:t>1 </a:t>
            </a:r>
            <a:r>
              <a:rPr lang="en-US" dirty="0">
                <a:solidFill>
                  <a:schemeClr val="bg1"/>
                </a:solidFill>
                <a:effectLst>
                  <a:outerShdw blurRad="38100" dist="38100" dir="2700000" algn="tl">
                    <a:srgbClr val="000000">
                      <a:alpha val="43137"/>
                    </a:srgbClr>
                  </a:outerShdw>
                </a:effectLst>
              </a:rPr>
              <a:t>NASA Langley Research Center, Hampton VA USA</a:t>
            </a:r>
          </a:p>
          <a:p>
            <a:pPr algn="ctr"/>
            <a:r>
              <a:rPr lang="en-US" sz="2000" baseline="30000" dirty="0">
                <a:solidFill>
                  <a:schemeClr val="bg1"/>
                </a:solidFill>
                <a:effectLst>
                  <a:outerShdw blurRad="38100" dist="38100" dir="2700000" algn="tl">
                    <a:srgbClr val="000000">
                      <a:alpha val="43137"/>
                    </a:srgbClr>
                  </a:outerShdw>
                </a:effectLst>
              </a:rPr>
              <a:t>2 </a:t>
            </a:r>
            <a:r>
              <a:rPr lang="en-US" dirty="0">
                <a:solidFill>
                  <a:schemeClr val="bg1"/>
                </a:solidFill>
                <a:effectLst>
                  <a:outerShdw blurRad="38100" dist="38100" dir="2700000" algn="tl">
                    <a:srgbClr val="000000">
                      <a:alpha val="43137"/>
                    </a:srgbClr>
                  </a:outerShdw>
                </a:effectLst>
              </a:rPr>
              <a:t>Science Systems and Applications Inc. , Hampton VA USA</a:t>
            </a:r>
          </a:p>
          <a:p>
            <a:pPr algn="ctr"/>
            <a:r>
              <a:rPr lang="en-US" sz="2000" baseline="30000" dirty="0">
                <a:solidFill>
                  <a:schemeClr val="bg1"/>
                </a:solidFill>
                <a:effectLst>
                  <a:outerShdw blurRad="38100" dist="38100" dir="2700000" algn="tl">
                    <a:srgbClr val="000000">
                      <a:alpha val="43137"/>
                    </a:srgbClr>
                  </a:outerShdw>
                </a:effectLst>
              </a:rPr>
              <a:t>a </a:t>
            </a:r>
            <a:r>
              <a:rPr lang="en-US" dirty="0">
                <a:solidFill>
                  <a:schemeClr val="bg1"/>
                </a:solidFill>
                <a:effectLst>
                  <a:outerShdw blurRad="38100" dist="38100" dir="2700000" algn="tl">
                    <a:srgbClr val="000000">
                      <a:alpha val="43137"/>
                    </a:srgbClr>
                  </a:outerShdw>
                </a:effectLst>
              </a:rPr>
              <a:t>corresponding author: mark.a.vaughan@nasa.gov</a:t>
            </a:r>
          </a:p>
        </p:txBody>
      </p:sp>
    </p:spTree>
    <p:extLst>
      <p:ext uri="{BB962C8B-B14F-4D97-AF65-F5344CB8AC3E}">
        <p14:creationId xmlns:p14="http://schemas.microsoft.com/office/powerpoint/2010/main" val="2770483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iagram&#10;&#10;Description automatically generated">
            <a:extLst>
              <a:ext uri="{FF2B5EF4-FFF2-40B4-BE49-F238E27FC236}">
                <a16:creationId xmlns:a16="http://schemas.microsoft.com/office/drawing/2014/main" id="{9CF6FF65-3398-4E63-B81E-85C90130BB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9977" y="180975"/>
            <a:ext cx="5960142" cy="5669280"/>
          </a:xfrm>
          <a:prstGeom prst="rect">
            <a:avLst/>
          </a:prstGeom>
        </p:spPr>
      </p:pic>
      <p:sp>
        <p:nvSpPr>
          <p:cNvPr id="8" name="TextBox 7">
            <a:extLst>
              <a:ext uri="{FF2B5EF4-FFF2-40B4-BE49-F238E27FC236}">
                <a16:creationId xmlns:a16="http://schemas.microsoft.com/office/drawing/2014/main" id="{EE8DB089-14FE-4515-B513-CC2D3D38DD9E}"/>
              </a:ext>
            </a:extLst>
          </p:cNvPr>
          <p:cNvSpPr txBox="1"/>
          <p:nvPr/>
        </p:nvSpPr>
        <p:spPr>
          <a:xfrm>
            <a:off x="433388" y="1695450"/>
            <a:ext cx="5381625" cy="3416320"/>
          </a:xfrm>
          <a:prstGeom prst="rect">
            <a:avLst/>
          </a:prstGeom>
          <a:noFill/>
        </p:spPr>
        <p:txBody>
          <a:bodyPr wrap="square" rtlCol="0">
            <a:spAutoFit/>
          </a:bodyPr>
          <a:lstStyle/>
          <a:p>
            <a:pPr algn="just">
              <a:spcAft>
                <a:spcPts val="600"/>
              </a:spcAft>
            </a:pPr>
            <a:r>
              <a:rPr lang="en-US" dirty="0"/>
              <a:t>A</a:t>
            </a:r>
            <a:r>
              <a:rPr lang="en-US" sz="1800" b="0" i="0" u="none" strike="noStrike" baseline="0" dirty="0"/>
              <a:t> spatial </a:t>
            </a:r>
            <a:r>
              <a:rPr lang="en-US" sz="1800" b="1" i="0" u="none" strike="noStrike" baseline="0" dirty="0"/>
              <a:t>pseudo-depolarizer</a:t>
            </a:r>
            <a:r>
              <a:rPr lang="en-US" sz="1800" b="0" i="0" u="none" strike="noStrike" baseline="0" dirty="0"/>
              <a:t> is inserted into the 532 nm optical path upstream of the polarization beam splitter (Figure 5.1).  Insertion of this device results in a randomly polarized backscatter signal, and thus nominally equal optical power is directed into the detectors for the two orthogonal polarization orientations, regardless of the target being measured. Inserting the pseudo-depolarizer allows the relative sensitivity of the two 532 nm receiver channels to be determined. The ratio of </a:t>
            </a:r>
            <a:r>
              <a:rPr lang="en-US" i="0" u="none" strike="noStrike" baseline="0" dirty="0"/>
              <a:t>the two detection channel signals is called the </a:t>
            </a:r>
            <a:r>
              <a:rPr lang="en-US" b="1" i="0" u="none" strike="noStrike" baseline="0" dirty="0"/>
              <a:t>Polarization Gain Ratio (PGR)</a:t>
            </a:r>
            <a:endParaRPr lang="en-US" b="1" dirty="0"/>
          </a:p>
        </p:txBody>
      </p:sp>
      <p:sp>
        <p:nvSpPr>
          <p:cNvPr id="11" name="TextBox 10">
            <a:extLst>
              <a:ext uri="{FF2B5EF4-FFF2-40B4-BE49-F238E27FC236}">
                <a16:creationId xmlns:a16="http://schemas.microsoft.com/office/drawing/2014/main" id="{56286F8E-FB46-44F7-A0D8-67DEB6D5CE86}"/>
              </a:ext>
            </a:extLst>
          </p:cNvPr>
          <p:cNvSpPr txBox="1"/>
          <p:nvPr/>
        </p:nvSpPr>
        <p:spPr>
          <a:xfrm>
            <a:off x="6163048" y="5991225"/>
            <a:ext cx="5410200" cy="369332"/>
          </a:xfrm>
          <a:prstGeom prst="rect">
            <a:avLst/>
          </a:prstGeom>
          <a:noFill/>
        </p:spPr>
        <p:txBody>
          <a:bodyPr wrap="square" rtlCol="0">
            <a:spAutoFit/>
          </a:bodyPr>
          <a:lstStyle/>
          <a:p>
            <a:pPr algn="ctr"/>
            <a:r>
              <a:rPr lang="en-US" dirty="0"/>
              <a:t>Figure 2.2 Functional block diagram of CALIOP</a:t>
            </a:r>
          </a:p>
        </p:txBody>
      </p:sp>
      <p:sp>
        <p:nvSpPr>
          <p:cNvPr id="13" name="Freeform: Shape 12">
            <a:extLst>
              <a:ext uri="{FF2B5EF4-FFF2-40B4-BE49-F238E27FC236}">
                <a16:creationId xmlns:a16="http://schemas.microsoft.com/office/drawing/2014/main" id="{5CA9E77F-535C-4782-9ABB-E55B083E5064}"/>
              </a:ext>
            </a:extLst>
          </p:cNvPr>
          <p:cNvSpPr/>
          <p:nvPr/>
        </p:nvSpPr>
        <p:spPr>
          <a:xfrm>
            <a:off x="2133600" y="615519"/>
            <a:ext cx="5819775" cy="2070531"/>
          </a:xfrm>
          <a:custGeom>
            <a:avLst/>
            <a:gdLst>
              <a:gd name="connsiteX0" fmla="*/ 0 w 5819775"/>
              <a:gd name="connsiteY0" fmla="*/ 1156131 h 2070531"/>
              <a:gd name="connsiteX1" fmla="*/ 1276350 w 5819775"/>
              <a:gd name="connsiteY1" fmla="*/ 22656 h 2070531"/>
              <a:gd name="connsiteX2" fmla="*/ 5819775 w 5819775"/>
              <a:gd name="connsiteY2" fmla="*/ 2070531 h 2070531"/>
            </a:gdLst>
            <a:ahLst/>
            <a:cxnLst>
              <a:cxn ang="0">
                <a:pos x="connsiteX0" y="connsiteY0"/>
              </a:cxn>
              <a:cxn ang="0">
                <a:pos x="connsiteX1" y="connsiteY1"/>
              </a:cxn>
              <a:cxn ang="0">
                <a:pos x="connsiteX2" y="connsiteY2"/>
              </a:cxn>
            </a:cxnLst>
            <a:rect l="l" t="t" r="r" b="b"/>
            <a:pathLst>
              <a:path w="5819775" h="2070531">
                <a:moveTo>
                  <a:pt x="0" y="1156131"/>
                </a:moveTo>
                <a:cubicBezTo>
                  <a:pt x="153194" y="513193"/>
                  <a:pt x="306388" y="-129744"/>
                  <a:pt x="1276350" y="22656"/>
                </a:cubicBezTo>
                <a:cubicBezTo>
                  <a:pt x="2246312" y="175056"/>
                  <a:pt x="4033043" y="1122793"/>
                  <a:pt x="5819775" y="2070531"/>
                </a:cubicBezTo>
              </a:path>
            </a:pathLst>
          </a:custGeom>
          <a:noFill/>
          <a:ln>
            <a:solidFill>
              <a:schemeClr val="bg2">
                <a:lumMod val="75000"/>
              </a:schemeClr>
            </a:solidFill>
            <a:headEnd type="triangle" w="lg" len="lg"/>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9E65980-1E5F-47EE-9DFA-95B4AFBFB743}"/>
              </a:ext>
            </a:extLst>
          </p:cNvPr>
          <p:cNvSpPr txBox="1"/>
          <p:nvPr/>
        </p:nvSpPr>
        <p:spPr>
          <a:xfrm>
            <a:off x="0" y="6450330"/>
            <a:ext cx="12192000" cy="369332"/>
          </a:xfrm>
          <a:prstGeom prst="rect">
            <a:avLst/>
          </a:prstGeom>
          <a:noFill/>
        </p:spPr>
        <p:txBody>
          <a:bodyPr wrap="square" rtlCol="0">
            <a:spAutoFit/>
          </a:bodyPr>
          <a:lstStyle/>
          <a:p>
            <a:pPr algn="ctr"/>
            <a:r>
              <a:rPr lang="en-US" dirty="0">
                <a:hlinkClick r:id="rId3"/>
              </a:rPr>
              <a:t>https://www-calipso.larc.nasa.gov/resources/pdfs/PC-SCI-201v1.0.pdf</a:t>
            </a:r>
            <a:endParaRPr lang="en-US" dirty="0"/>
          </a:p>
        </p:txBody>
      </p:sp>
      <p:sp>
        <p:nvSpPr>
          <p:cNvPr id="15" name="TextBox 14">
            <a:extLst>
              <a:ext uri="{FF2B5EF4-FFF2-40B4-BE49-F238E27FC236}">
                <a16:creationId xmlns:a16="http://schemas.microsoft.com/office/drawing/2014/main" id="{6F089248-D78B-42DA-9075-62389863D8DD}"/>
              </a:ext>
            </a:extLst>
          </p:cNvPr>
          <p:cNvSpPr txBox="1"/>
          <p:nvPr/>
        </p:nvSpPr>
        <p:spPr>
          <a:xfrm>
            <a:off x="214313" y="885825"/>
            <a:ext cx="5819775" cy="769441"/>
          </a:xfrm>
          <a:prstGeom prst="rect">
            <a:avLst/>
          </a:prstGeom>
          <a:noFill/>
        </p:spPr>
        <p:txBody>
          <a:bodyPr wrap="square" rtlCol="0">
            <a:spAutoFit/>
          </a:bodyPr>
          <a:lstStyle/>
          <a:p>
            <a:pPr algn="ctr"/>
            <a:r>
              <a:rPr lang="en-US" sz="2200" dirty="0">
                <a:solidFill>
                  <a:srgbClr val="0033CC"/>
                </a:solidFill>
                <a:effectLst>
                  <a:outerShdw blurRad="38100" dist="38100" dir="2700000" algn="tl">
                    <a:srgbClr val="000000">
                      <a:alpha val="43137"/>
                    </a:srgbClr>
                  </a:outerShdw>
                </a:effectLst>
              </a:rPr>
              <a:t>Hostetler et al., 2005: CALIPSO Lidar Level 1 Algorithm Theoretical Basis Document</a:t>
            </a:r>
          </a:p>
        </p:txBody>
      </p:sp>
      <p:pic>
        <p:nvPicPr>
          <p:cNvPr id="17" name="Picture 16" descr="Icon&#10;&#10;Description automatically generated with low confidence">
            <a:extLst>
              <a:ext uri="{FF2B5EF4-FFF2-40B4-BE49-F238E27FC236}">
                <a16:creationId xmlns:a16="http://schemas.microsoft.com/office/drawing/2014/main" id="{B98916CA-E75A-48F1-A4CF-F8AD837832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2941" y="5224234"/>
            <a:ext cx="2162519" cy="1097280"/>
          </a:xfrm>
          <a:prstGeom prst="rect">
            <a:avLst/>
          </a:prstGeom>
        </p:spPr>
      </p:pic>
      <p:sp>
        <p:nvSpPr>
          <p:cNvPr id="2" name="TextBox 1">
            <a:extLst>
              <a:ext uri="{FF2B5EF4-FFF2-40B4-BE49-F238E27FC236}">
                <a16:creationId xmlns:a16="http://schemas.microsoft.com/office/drawing/2014/main" id="{9700A239-B583-4163-B72A-F3951E4D4239}"/>
              </a:ext>
            </a:extLst>
          </p:cNvPr>
          <p:cNvSpPr txBox="1"/>
          <p:nvPr/>
        </p:nvSpPr>
        <p:spPr>
          <a:xfrm>
            <a:off x="76200" y="180975"/>
            <a:ext cx="6096000" cy="584775"/>
          </a:xfrm>
          <a:prstGeom prst="rect">
            <a:avLst/>
          </a:prstGeom>
          <a:noFill/>
        </p:spPr>
        <p:txBody>
          <a:bodyPr wrap="square" rtlCol="0">
            <a:spAutoFit/>
          </a:bodyPr>
          <a:lstStyle/>
          <a:p>
            <a:pPr algn="ctr"/>
            <a:r>
              <a:rPr lang="en-US" sz="3200" dirty="0">
                <a:solidFill>
                  <a:schemeClr val="accent6"/>
                </a:solidFill>
                <a:effectLst>
                  <a:outerShdw blurRad="38100" dist="38100" dir="2700000" algn="tl">
                    <a:srgbClr val="000000">
                      <a:alpha val="43137"/>
                    </a:srgbClr>
                  </a:outerShdw>
                </a:effectLst>
              </a:rPr>
              <a:t>Polarization Gain Ratio (PGR)</a:t>
            </a:r>
          </a:p>
        </p:txBody>
      </p:sp>
    </p:spTree>
    <p:extLst>
      <p:ext uri="{BB962C8B-B14F-4D97-AF65-F5344CB8AC3E}">
        <p14:creationId xmlns:p14="http://schemas.microsoft.com/office/powerpoint/2010/main" val="3724709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Chart, line chart&#10;&#10;Description automatically generated">
            <a:extLst>
              <a:ext uri="{FF2B5EF4-FFF2-40B4-BE49-F238E27FC236}">
                <a16:creationId xmlns:a16="http://schemas.microsoft.com/office/drawing/2014/main" id="{5689BCF0-2BE8-45A6-8B85-374896F541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5008" y="969264"/>
            <a:ext cx="4114800" cy="2749990"/>
          </a:xfrm>
          <a:prstGeom prst="rect">
            <a:avLst/>
          </a:prstGeom>
        </p:spPr>
      </p:pic>
      <p:pic>
        <p:nvPicPr>
          <p:cNvPr id="21" name="Picture 20" descr="Chart, line chart&#10;&#10;Description automatically generated">
            <a:extLst>
              <a:ext uri="{FF2B5EF4-FFF2-40B4-BE49-F238E27FC236}">
                <a16:creationId xmlns:a16="http://schemas.microsoft.com/office/drawing/2014/main" id="{4B2D3A72-5828-42FB-B8B8-FD0FFEAFC5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5008" y="3785616"/>
            <a:ext cx="4114800" cy="2749990"/>
          </a:xfrm>
          <a:prstGeom prst="rect">
            <a:avLst/>
          </a:prstGeom>
        </p:spPr>
      </p:pic>
      <p:pic>
        <p:nvPicPr>
          <p:cNvPr id="20" name="Picture 19" descr="Chart, line chart&#10;&#10;Description automatically generated">
            <a:extLst>
              <a:ext uri="{FF2B5EF4-FFF2-40B4-BE49-F238E27FC236}">
                <a16:creationId xmlns:a16="http://schemas.microsoft.com/office/drawing/2014/main" id="{00ABCBD5-D047-4B9E-A31B-3D1EAA210F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504" y="3785616"/>
            <a:ext cx="4114800" cy="2749990"/>
          </a:xfrm>
          <a:prstGeom prst="rect">
            <a:avLst/>
          </a:prstGeom>
        </p:spPr>
      </p:pic>
      <p:pic>
        <p:nvPicPr>
          <p:cNvPr id="19" name="Picture 18" descr="Chart, line chart&#10;&#10;Description automatically generated">
            <a:extLst>
              <a:ext uri="{FF2B5EF4-FFF2-40B4-BE49-F238E27FC236}">
                <a16:creationId xmlns:a16="http://schemas.microsoft.com/office/drawing/2014/main" id="{A3FBB0BE-697D-44AE-8AE7-2F0FD80834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 y="3785616"/>
            <a:ext cx="4114800" cy="2749990"/>
          </a:xfrm>
          <a:prstGeom prst="rect">
            <a:avLst/>
          </a:prstGeom>
        </p:spPr>
      </p:pic>
      <p:pic>
        <p:nvPicPr>
          <p:cNvPr id="18" name="Picture 17" descr="Chart, line chart&#10;&#10;Description automatically generated">
            <a:extLst>
              <a:ext uri="{FF2B5EF4-FFF2-40B4-BE49-F238E27FC236}">
                <a16:creationId xmlns:a16="http://schemas.microsoft.com/office/drawing/2014/main" id="{920D0BB2-11C4-4122-9087-65AED49CCC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44" y="969264"/>
            <a:ext cx="4114800" cy="2749990"/>
          </a:xfrm>
          <a:prstGeom prst="rect">
            <a:avLst/>
          </a:prstGeom>
        </p:spPr>
      </p:pic>
      <p:sp>
        <p:nvSpPr>
          <p:cNvPr id="12" name="Arrow: Down 11">
            <a:extLst>
              <a:ext uri="{FF2B5EF4-FFF2-40B4-BE49-F238E27FC236}">
                <a16:creationId xmlns:a16="http://schemas.microsoft.com/office/drawing/2014/main" id="{2932290A-FBCC-4297-814F-91ED9D0D458D}"/>
              </a:ext>
            </a:extLst>
          </p:cNvPr>
          <p:cNvSpPr/>
          <p:nvPr/>
        </p:nvSpPr>
        <p:spPr>
          <a:xfrm>
            <a:off x="1200150" y="3166575"/>
            <a:ext cx="228599" cy="640080"/>
          </a:xfrm>
          <a:prstGeom prst="downArrow">
            <a:avLst>
              <a:gd name="adj1" fmla="val 52470"/>
              <a:gd name="adj2" fmla="val 110493"/>
            </a:avLst>
          </a:prstGeom>
          <a:solidFill>
            <a:srgbClr val="FFFF00">
              <a:alpha val="77000"/>
            </a:srgb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19862F8B-4B4A-4856-AAC0-01B027BAF640}"/>
              </a:ext>
            </a:extLst>
          </p:cNvPr>
          <p:cNvSpPr/>
          <p:nvPr/>
        </p:nvSpPr>
        <p:spPr>
          <a:xfrm rot="10800000">
            <a:off x="11487150" y="3166576"/>
            <a:ext cx="228599" cy="640080"/>
          </a:xfrm>
          <a:prstGeom prst="downArrow">
            <a:avLst>
              <a:gd name="adj1" fmla="val 52470"/>
              <a:gd name="adj2" fmla="val 110493"/>
            </a:avLst>
          </a:prstGeom>
          <a:solidFill>
            <a:srgbClr val="FFFF00">
              <a:alpha val="77000"/>
            </a:srgb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id="{B6873775-A9E4-4999-92B6-FB36E01B83D9}"/>
              </a:ext>
            </a:extLst>
          </p:cNvPr>
          <p:cNvSpPr/>
          <p:nvPr/>
        </p:nvSpPr>
        <p:spPr>
          <a:xfrm rot="16200000">
            <a:off x="4133843" y="5664032"/>
            <a:ext cx="228599" cy="731520"/>
          </a:xfrm>
          <a:prstGeom prst="downArrow">
            <a:avLst>
              <a:gd name="adj1" fmla="val 52470"/>
              <a:gd name="adj2" fmla="val 110493"/>
            </a:avLst>
          </a:prstGeom>
          <a:solidFill>
            <a:srgbClr val="FFFF00">
              <a:alpha val="77000"/>
            </a:srgb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45D65063-40A3-42A3-8283-37C2D206D37D}"/>
              </a:ext>
            </a:extLst>
          </p:cNvPr>
          <p:cNvSpPr/>
          <p:nvPr/>
        </p:nvSpPr>
        <p:spPr>
          <a:xfrm rot="16200000">
            <a:off x="8163871" y="5664032"/>
            <a:ext cx="228599" cy="731520"/>
          </a:xfrm>
          <a:prstGeom prst="downArrow">
            <a:avLst>
              <a:gd name="adj1" fmla="val 52470"/>
              <a:gd name="adj2" fmla="val 110493"/>
            </a:avLst>
          </a:prstGeom>
          <a:solidFill>
            <a:srgbClr val="FFFF00">
              <a:alpha val="77000"/>
            </a:srgb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95BBA1B1-5D60-490D-BBE8-572A3A6E810F}"/>
              </a:ext>
            </a:extLst>
          </p:cNvPr>
          <p:cNvSpPr txBox="1"/>
          <p:nvPr/>
        </p:nvSpPr>
        <p:spPr>
          <a:xfrm>
            <a:off x="11422" y="9525"/>
            <a:ext cx="12165330" cy="954107"/>
          </a:xfrm>
          <a:prstGeom prst="rect">
            <a:avLst/>
          </a:prstGeom>
          <a:noFill/>
        </p:spPr>
        <p:txBody>
          <a:bodyPr wrap="square" rtlCol="0">
            <a:spAutoFit/>
          </a:bodyPr>
          <a:lstStyle/>
          <a:p>
            <a:pPr algn="ctr"/>
            <a:r>
              <a:rPr lang="en-US" sz="2000" dirty="0">
                <a:solidFill>
                  <a:schemeClr val="accent2"/>
                </a:solidFill>
                <a:effectLst>
                  <a:outerShdw blurRad="38100" dist="38100" dir="2700000" algn="tl">
                    <a:srgbClr val="000000">
                      <a:alpha val="43137"/>
                    </a:srgbClr>
                  </a:outerShdw>
                </a:effectLst>
              </a:rPr>
              <a:t>An Unexpected Discovery</a:t>
            </a:r>
          </a:p>
          <a:p>
            <a:pPr algn="ctr"/>
            <a:r>
              <a:rPr lang="en-US" sz="3600" spc="150" dirty="0">
                <a:solidFill>
                  <a:schemeClr val="accent6"/>
                </a:solidFill>
                <a:effectLst>
                  <a:outerShdw blurRad="38100" dist="38100" dir="2700000" algn="tl">
                    <a:srgbClr val="000000">
                      <a:alpha val="43137"/>
                    </a:srgbClr>
                  </a:outerShdw>
                </a:effectLst>
              </a:rPr>
              <a:t>CALIOP PGR Varies Diurnally And Seasonally</a:t>
            </a:r>
          </a:p>
        </p:txBody>
      </p:sp>
      <p:sp>
        <p:nvSpPr>
          <p:cNvPr id="17" name="TextBox 16">
            <a:extLst>
              <a:ext uri="{FF2B5EF4-FFF2-40B4-BE49-F238E27FC236}">
                <a16:creationId xmlns:a16="http://schemas.microsoft.com/office/drawing/2014/main" id="{CB3866FF-4FFE-4CCE-A4C8-6184BBE99198}"/>
              </a:ext>
            </a:extLst>
          </p:cNvPr>
          <p:cNvSpPr txBox="1"/>
          <p:nvPr/>
        </p:nvSpPr>
        <p:spPr>
          <a:xfrm>
            <a:off x="4080038" y="972698"/>
            <a:ext cx="4031924" cy="2810000"/>
          </a:xfrm>
          <a:prstGeom prst="rect">
            <a:avLst/>
          </a:prstGeom>
          <a:noFill/>
        </p:spPr>
        <p:txBody>
          <a:bodyPr wrap="square" rtlCol="0">
            <a:spAutoFit/>
          </a:bodyPr>
          <a:lstStyle/>
          <a:p>
            <a:pPr algn="just">
              <a:spcAft>
                <a:spcPts val="600"/>
              </a:spcAft>
            </a:pPr>
            <a:r>
              <a:rPr lang="en-US" sz="1560" b="0" i="0" u="none" strike="noStrike" baseline="0" dirty="0"/>
              <a:t>For the first 10+ years of the CALIPSO mission, PGR pseudo-depolarizer </a:t>
            </a:r>
            <a:r>
              <a:rPr lang="en-US" sz="1560" b="0" i="0" u="none" strike="noStrike" baseline="0" dirty="0" err="1"/>
              <a:t>calibra-tions</a:t>
            </a:r>
            <a:r>
              <a:rPr lang="en-US" sz="1560" b="0" i="0" u="none" strike="noStrike" baseline="0" dirty="0"/>
              <a:t> were conducted during night orbit segments only and the relative gain of the two receiver channels was </a:t>
            </a:r>
            <a:r>
              <a:rPr lang="en-US" b="0" i="0" u="sng" strike="noStrike" cap="small" dirty="0"/>
              <a:t>assumed</a:t>
            </a:r>
            <a:r>
              <a:rPr lang="en-US" sz="1560" b="0" i="0" u="none" strike="noStrike" baseline="0" dirty="0"/>
              <a:t> to be diurnally invariant.</a:t>
            </a:r>
          </a:p>
          <a:p>
            <a:pPr algn="just">
              <a:spcAft>
                <a:spcPts val="600"/>
              </a:spcAft>
            </a:pPr>
            <a:r>
              <a:rPr lang="en-US" sz="1560" dirty="0"/>
              <a:t>Beginning in November 2016, periodic day-time </a:t>
            </a:r>
            <a:r>
              <a:rPr lang="en-US" sz="1560" b="0" i="0" u="none" strike="noStrike" baseline="0" dirty="0"/>
              <a:t>pseudo-depolarizer calibrations are now</a:t>
            </a:r>
            <a:r>
              <a:rPr lang="en-US" sz="1560" dirty="0"/>
              <a:t> made to track diurnal PGR changes. Day-night differences are typically on the order of ~3% to ~7% (day higher).</a:t>
            </a:r>
          </a:p>
        </p:txBody>
      </p:sp>
      <p:sp>
        <p:nvSpPr>
          <p:cNvPr id="2" name="TextBox 1">
            <a:extLst>
              <a:ext uri="{FF2B5EF4-FFF2-40B4-BE49-F238E27FC236}">
                <a16:creationId xmlns:a16="http://schemas.microsoft.com/office/drawing/2014/main" id="{45A14CC6-7F6F-4943-AF60-8C6E6161E238}"/>
              </a:ext>
            </a:extLst>
          </p:cNvPr>
          <p:cNvSpPr txBox="1"/>
          <p:nvPr/>
        </p:nvSpPr>
        <p:spPr>
          <a:xfrm>
            <a:off x="11422" y="6501163"/>
            <a:ext cx="12180578" cy="338554"/>
          </a:xfrm>
          <a:prstGeom prst="rect">
            <a:avLst/>
          </a:prstGeom>
          <a:noFill/>
        </p:spPr>
        <p:txBody>
          <a:bodyPr wrap="square" rtlCol="0">
            <a:spAutoFit/>
          </a:bodyPr>
          <a:lstStyle/>
          <a:p>
            <a:pPr algn="ctr"/>
            <a:r>
              <a:rPr lang="en-US" sz="1600" dirty="0"/>
              <a:t>achieving daytime PGR uncertainties commensurate with prior nighttime values requires averaging over multiple days</a:t>
            </a:r>
          </a:p>
        </p:txBody>
      </p:sp>
    </p:spTree>
    <p:extLst>
      <p:ext uri="{BB962C8B-B14F-4D97-AF65-F5344CB8AC3E}">
        <p14:creationId xmlns:p14="http://schemas.microsoft.com/office/powerpoint/2010/main" val="4186219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uds in the sky&#10;&#10;Description automatically generated with medium confidence">
            <a:extLst>
              <a:ext uri="{FF2B5EF4-FFF2-40B4-BE49-F238E27FC236}">
                <a16:creationId xmlns:a16="http://schemas.microsoft.com/office/drawing/2014/main" id="{2F26DCEF-C45B-4D0D-BCFD-A16B01CD6484}"/>
              </a:ext>
            </a:extLst>
          </p:cNvPr>
          <p:cNvPicPr>
            <a:picLocks noChangeAspect="1"/>
          </p:cNvPicPr>
          <p:nvPr/>
        </p:nvPicPr>
        <p:blipFill rotWithShape="1">
          <a:blip r:embed="rId3">
            <a:alphaModFix amt="83000"/>
            <a:extLst>
              <a:ext uri="{28A0092B-C50C-407E-A947-70E740481C1C}">
                <a14:useLocalDpi xmlns:a14="http://schemas.microsoft.com/office/drawing/2010/main" val="0"/>
              </a:ext>
            </a:extLst>
          </a:blip>
          <a:srcRect b="3065"/>
          <a:stretch/>
        </p:blipFill>
        <p:spPr>
          <a:xfrm>
            <a:off x="0" y="0"/>
            <a:ext cx="12192000" cy="6858000"/>
          </a:xfrm>
          <a:prstGeom prst="rect">
            <a:avLst/>
          </a:prstGeom>
        </p:spPr>
      </p:pic>
      <p:sp>
        <p:nvSpPr>
          <p:cNvPr id="2" name="TextBox 1">
            <a:extLst>
              <a:ext uri="{FF2B5EF4-FFF2-40B4-BE49-F238E27FC236}">
                <a16:creationId xmlns:a16="http://schemas.microsoft.com/office/drawing/2014/main" id="{E576ECF9-FB97-480D-8A38-847B5140428B}"/>
              </a:ext>
            </a:extLst>
          </p:cNvPr>
          <p:cNvSpPr txBox="1"/>
          <p:nvPr/>
        </p:nvSpPr>
        <p:spPr>
          <a:xfrm>
            <a:off x="0" y="114300"/>
            <a:ext cx="12192000" cy="584775"/>
          </a:xfrm>
          <a:prstGeom prst="rect">
            <a:avLst/>
          </a:prstGeom>
          <a:noFill/>
        </p:spPr>
        <p:txBody>
          <a:bodyPr wrap="square" rtlCol="0">
            <a:spAutoFit/>
          </a:bodyPr>
          <a:lstStyle/>
          <a:p>
            <a:pPr algn="ctr"/>
            <a:r>
              <a:rPr lang="en-US" sz="3200" dirty="0">
                <a:solidFill>
                  <a:schemeClr val="bg1"/>
                </a:solidFill>
                <a:effectLst>
                  <a:outerShdw blurRad="38100" dist="38100" dir="2700000" algn="tl">
                    <a:srgbClr val="000000">
                      <a:alpha val="43137"/>
                    </a:srgbClr>
                  </a:outerShdw>
                </a:effectLst>
              </a:rPr>
              <a:t>Deriving PGR from CALIOP Solar Background Measurements</a:t>
            </a:r>
          </a:p>
        </p:txBody>
      </p:sp>
      <p:sp>
        <p:nvSpPr>
          <p:cNvPr id="3" name="TextBox 2">
            <a:extLst>
              <a:ext uri="{FF2B5EF4-FFF2-40B4-BE49-F238E27FC236}">
                <a16:creationId xmlns:a16="http://schemas.microsoft.com/office/drawing/2014/main" id="{6DEDD364-D384-49E3-A28C-59504331944A}"/>
              </a:ext>
            </a:extLst>
          </p:cNvPr>
          <p:cNvSpPr txBox="1"/>
          <p:nvPr/>
        </p:nvSpPr>
        <p:spPr>
          <a:xfrm>
            <a:off x="0" y="651450"/>
            <a:ext cx="12192000" cy="646331"/>
          </a:xfrm>
          <a:prstGeom prst="rect">
            <a:avLst/>
          </a:prstGeom>
          <a:noFill/>
        </p:spPr>
        <p:txBody>
          <a:bodyPr wrap="square" rtlCol="0">
            <a:spAutoFit/>
          </a:bodyPr>
          <a:lstStyle/>
          <a:p>
            <a:pPr algn="ctr"/>
            <a:r>
              <a:rPr lang="en-US" dirty="0">
                <a:effectLst/>
                <a:ea typeface="Times New Roman" panose="02020603050405020304" pitchFamily="18" charset="0"/>
              </a:rPr>
              <a:t>Liu et al., 2004: Validating lidar depolarization calibration using solar radiation scattered by ice clouds,</a:t>
            </a:r>
          </a:p>
          <a:p>
            <a:pPr algn="ctr"/>
            <a:r>
              <a:rPr lang="en-US" i="1" dirty="0">
                <a:effectLst/>
                <a:ea typeface="Times New Roman" panose="02020603050405020304" pitchFamily="18" charset="0"/>
              </a:rPr>
              <a:t>IEEE </a:t>
            </a:r>
            <a:r>
              <a:rPr lang="en-US" i="1" dirty="0" err="1">
                <a:effectLst/>
                <a:ea typeface="Times New Roman" panose="02020603050405020304" pitchFamily="18" charset="0"/>
              </a:rPr>
              <a:t>Geosci</a:t>
            </a:r>
            <a:r>
              <a:rPr lang="en-US" i="1" dirty="0">
                <a:effectLst/>
                <a:ea typeface="Times New Roman" panose="02020603050405020304" pitchFamily="18" charset="0"/>
              </a:rPr>
              <a:t>. Remote Sens. Lett.</a:t>
            </a:r>
            <a:r>
              <a:rPr lang="en-US" dirty="0">
                <a:effectLst/>
                <a:ea typeface="Times New Roman" panose="02020603050405020304" pitchFamily="18" charset="0"/>
              </a:rPr>
              <a:t>, </a:t>
            </a:r>
            <a:r>
              <a:rPr lang="en-US" b="1" dirty="0">
                <a:effectLst/>
                <a:ea typeface="Times New Roman" panose="02020603050405020304" pitchFamily="18" charset="0"/>
              </a:rPr>
              <a:t>1</a:t>
            </a:r>
            <a:r>
              <a:rPr lang="en-US" dirty="0">
                <a:effectLst/>
                <a:ea typeface="Times New Roman" panose="02020603050405020304" pitchFamily="18" charset="0"/>
              </a:rPr>
              <a:t>, 157–161, </a:t>
            </a:r>
            <a:r>
              <a:rPr lang="en-US" u="sng" dirty="0">
                <a:solidFill>
                  <a:srgbClr val="0000FF"/>
                </a:solidFill>
                <a:effectLst/>
                <a:ea typeface="Times New Roman" panose="02020603050405020304" pitchFamily="18" charset="0"/>
                <a:hlinkClick r:id="rId4"/>
              </a:rPr>
              <a:t>https://doi.org/10.1109/LGRS.2004.829613</a:t>
            </a:r>
            <a:r>
              <a:rPr lang="en-US" dirty="0">
                <a:effectLst/>
                <a:ea typeface="Times New Roman" panose="02020603050405020304" pitchFamily="18" charset="0"/>
              </a:rPr>
              <a:t>.</a:t>
            </a:r>
            <a:endParaRPr lang="en-US" dirty="0"/>
          </a:p>
        </p:txBody>
      </p:sp>
      <p:sp>
        <p:nvSpPr>
          <p:cNvPr id="6" name="TextBox 5">
            <a:extLst>
              <a:ext uri="{FF2B5EF4-FFF2-40B4-BE49-F238E27FC236}">
                <a16:creationId xmlns:a16="http://schemas.microsoft.com/office/drawing/2014/main" id="{CAEF248D-AA32-4237-ABF7-A9D4F2C8F5DB}"/>
              </a:ext>
            </a:extLst>
          </p:cNvPr>
          <p:cNvSpPr txBox="1"/>
          <p:nvPr/>
        </p:nvSpPr>
        <p:spPr>
          <a:xfrm>
            <a:off x="1077029" y="6553200"/>
            <a:ext cx="9213035" cy="307777"/>
          </a:xfrm>
          <a:prstGeom prst="rect">
            <a:avLst/>
          </a:prstGeom>
          <a:noFill/>
        </p:spPr>
        <p:txBody>
          <a:bodyPr wrap="none" rtlCol="0">
            <a:spAutoFit/>
          </a:bodyPr>
          <a:lstStyle/>
          <a:p>
            <a:pPr algn="ctr"/>
            <a:r>
              <a:rPr lang="en-US" sz="1400" dirty="0">
                <a:solidFill>
                  <a:srgbClr val="FFFF00"/>
                </a:solidFill>
                <a:effectLst>
                  <a:outerShdw blurRad="38100" dist="38100" dir="2700000" algn="tl">
                    <a:srgbClr val="000000">
                      <a:alpha val="43137"/>
                    </a:srgbClr>
                  </a:outerShdw>
                </a:effectLst>
              </a:rPr>
              <a:t>image credit : NASA's Johnson Space Center; see https://www.nasa.gov/topics/earth/features/icing-forecast.html</a:t>
            </a:r>
          </a:p>
        </p:txBody>
      </p:sp>
      <p:grpSp>
        <p:nvGrpSpPr>
          <p:cNvPr id="41" name="Group 40">
            <a:extLst>
              <a:ext uri="{FF2B5EF4-FFF2-40B4-BE49-F238E27FC236}">
                <a16:creationId xmlns:a16="http://schemas.microsoft.com/office/drawing/2014/main" id="{368E47D1-CC7B-464E-9108-15D0EE211A9A}"/>
              </a:ext>
            </a:extLst>
          </p:cNvPr>
          <p:cNvGrpSpPr>
            <a:grpSpLocks noChangeAspect="1"/>
          </p:cNvGrpSpPr>
          <p:nvPr/>
        </p:nvGrpSpPr>
        <p:grpSpPr>
          <a:xfrm>
            <a:off x="7186579" y="1271175"/>
            <a:ext cx="3888173" cy="4206240"/>
            <a:chOff x="1124082" y="528464"/>
            <a:chExt cx="4511453" cy="5322581"/>
          </a:xfrm>
        </p:grpSpPr>
        <p:cxnSp>
          <p:nvCxnSpPr>
            <p:cNvPr id="42" name="Straight Connector 41">
              <a:extLst>
                <a:ext uri="{FF2B5EF4-FFF2-40B4-BE49-F238E27FC236}">
                  <a16:creationId xmlns:a16="http://schemas.microsoft.com/office/drawing/2014/main" id="{4B0FCAF5-C9A7-4BF8-BABA-EB92FF477ABE}"/>
                </a:ext>
              </a:extLst>
            </p:cNvPr>
            <p:cNvCxnSpPr>
              <a:cxnSpLocks/>
              <a:stCxn id="55" idx="5"/>
            </p:cNvCxnSpPr>
            <p:nvPr/>
          </p:nvCxnSpPr>
          <p:spPr>
            <a:xfrm flipV="1">
              <a:off x="3430984" y="913476"/>
              <a:ext cx="1683941" cy="2077377"/>
            </a:xfrm>
            <a:prstGeom prst="line">
              <a:avLst/>
            </a:prstGeom>
            <a:ln w="12700">
              <a:solidFill>
                <a:srgbClr val="00FF00"/>
              </a:solidFill>
              <a:prstDash val="dash"/>
            </a:ln>
          </p:spPr>
          <p:style>
            <a:lnRef idx="1">
              <a:schemeClr val="accent1"/>
            </a:lnRef>
            <a:fillRef idx="0">
              <a:schemeClr val="accent1"/>
            </a:fillRef>
            <a:effectRef idx="0">
              <a:schemeClr val="accent1"/>
            </a:effectRef>
            <a:fontRef idx="minor">
              <a:schemeClr val="tx1"/>
            </a:fontRef>
          </p:style>
        </p:cxnSp>
        <p:pic>
          <p:nvPicPr>
            <p:cNvPr id="43" name="Picture 42">
              <a:extLst>
                <a:ext uri="{FF2B5EF4-FFF2-40B4-BE49-F238E27FC236}">
                  <a16:creationId xmlns:a16="http://schemas.microsoft.com/office/drawing/2014/main" id="{940B9816-D790-4F8E-82A7-5623453E503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49830">
              <a:off x="4385923" y="528464"/>
              <a:ext cx="1038969" cy="698058"/>
            </a:xfrm>
            <a:prstGeom prst="rect">
              <a:avLst/>
            </a:prstGeom>
          </p:spPr>
        </p:pic>
        <p:sp>
          <p:nvSpPr>
            <p:cNvPr id="44" name="Oval 43">
              <a:extLst>
                <a:ext uri="{FF2B5EF4-FFF2-40B4-BE49-F238E27FC236}">
                  <a16:creationId xmlns:a16="http://schemas.microsoft.com/office/drawing/2014/main" id="{5F015DF5-80F1-4202-BA6D-B9DC9710D637}"/>
                </a:ext>
              </a:extLst>
            </p:cNvPr>
            <p:cNvSpPr/>
            <p:nvPr/>
          </p:nvSpPr>
          <p:spPr bwMode="auto">
            <a:xfrm>
              <a:off x="1124083" y="2198043"/>
              <a:ext cx="3657600" cy="3653002"/>
            </a:xfrm>
            <a:prstGeom prst="ellipse">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45" name="Oval 44">
              <a:extLst>
                <a:ext uri="{FF2B5EF4-FFF2-40B4-BE49-F238E27FC236}">
                  <a16:creationId xmlns:a16="http://schemas.microsoft.com/office/drawing/2014/main" id="{533B1962-4E4E-4ECA-9689-BE0886A696B3}"/>
                </a:ext>
              </a:extLst>
            </p:cNvPr>
            <p:cNvSpPr/>
            <p:nvPr/>
          </p:nvSpPr>
          <p:spPr bwMode="auto">
            <a:xfrm>
              <a:off x="1124082" y="3228381"/>
              <a:ext cx="3657601" cy="1525964"/>
            </a:xfrm>
            <a:prstGeom prst="ellipse">
              <a:avLst/>
            </a:prstGeom>
            <a:solidFill>
              <a:srgbClr val="B2F1FA"/>
            </a:solid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cxnSp>
          <p:nvCxnSpPr>
            <p:cNvPr id="46" name="Straight Arrow Connector 45">
              <a:extLst>
                <a:ext uri="{FF2B5EF4-FFF2-40B4-BE49-F238E27FC236}">
                  <a16:creationId xmlns:a16="http://schemas.microsoft.com/office/drawing/2014/main" id="{49E9525A-F396-4400-8399-2F2AD61BDD0B}"/>
                </a:ext>
              </a:extLst>
            </p:cNvPr>
            <p:cNvCxnSpPr>
              <a:stCxn id="55" idx="5"/>
            </p:cNvCxnSpPr>
            <p:nvPr/>
          </p:nvCxnSpPr>
          <p:spPr bwMode="auto">
            <a:xfrm flipV="1">
              <a:off x="3392311" y="1629277"/>
              <a:ext cx="1147451" cy="1401474"/>
            </a:xfrm>
            <a:prstGeom prst="straightConnector1">
              <a:avLst/>
            </a:prstGeom>
            <a:ln w="28575">
              <a:solidFill>
                <a:srgbClr val="FFFF00"/>
              </a:solidFill>
              <a:prstDash val="solid"/>
              <a:headEnd type="oval" w="med" len="med"/>
              <a:tailEnd type="arrow" w="med" len="med"/>
            </a:ln>
          </p:spPr>
          <p:style>
            <a:lnRef idx="1">
              <a:schemeClr val="accent1"/>
            </a:lnRef>
            <a:fillRef idx="0">
              <a:schemeClr val="accent1"/>
            </a:fillRef>
            <a:effectRef idx="0">
              <a:schemeClr val="accent1"/>
            </a:effectRef>
            <a:fontRef idx="minor">
              <a:schemeClr val="tx1"/>
            </a:fontRef>
          </p:style>
        </p:cxnSp>
        <p:sp>
          <p:nvSpPr>
            <p:cNvPr id="47" name="Parallelogram 46">
              <a:extLst>
                <a:ext uri="{FF2B5EF4-FFF2-40B4-BE49-F238E27FC236}">
                  <a16:creationId xmlns:a16="http://schemas.microsoft.com/office/drawing/2014/main" id="{B8B9C24C-DFC1-4EF9-83D6-83795810BDDF}"/>
                </a:ext>
              </a:extLst>
            </p:cNvPr>
            <p:cNvSpPr/>
            <p:nvPr/>
          </p:nvSpPr>
          <p:spPr bwMode="auto">
            <a:xfrm rot="21294502" flipV="1">
              <a:off x="1812431" y="2331189"/>
              <a:ext cx="3093508" cy="1379573"/>
            </a:xfrm>
            <a:prstGeom prst="parallelogram">
              <a:avLst>
                <a:gd name="adj" fmla="val 47190"/>
              </a:avLst>
            </a:prstGeom>
            <a:solidFill>
              <a:schemeClr val="accent4">
                <a:lumMod val="60000"/>
                <a:lumOff val="40000"/>
                <a:alpha val="20000"/>
              </a:schemeClr>
            </a:solidFill>
            <a:ln w="9525">
              <a:solidFill>
                <a:schemeClr val="bg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48" name="TextBox 160">
              <a:extLst>
                <a:ext uri="{FF2B5EF4-FFF2-40B4-BE49-F238E27FC236}">
                  <a16:creationId xmlns:a16="http://schemas.microsoft.com/office/drawing/2014/main" id="{825BCCDC-9C21-474D-AFFA-6B102741F345}"/>
                </a:ext>
              </a:extLst>
            </p:cNvPr>
            <p:cNvSpPr txBox="1">
              <a:spLocks noChangeArrowheads="1"/>
            </p:cNvSpPr>
            <p:nvPr/>
          </p:nvSpPr>
          <p:spPr bwMode="auto">
            <a:xfrm>
              <a:off x="4369979" y="1724453"/>
              <a:ext cx="1204548" cy="662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400" dirty="0">
                  <a:solidFill>
                    <a:srgbClr val="FFFF00"/>
                  </a:solidFill>
                  <a:effectLst>
                    <a:outerShdw blurRad="38100" dist="38100" dir="2700000" algn="tl">
                      <a:srgbClr val="000000">
                        <a:alpha val="43137"/>
                      </a:srgbClr>
                    </a:outerShdw>
                  </a:effectLst>
                  <a:latin typeface="+mn-lt"/>
                </a:rPr>
                <a:t>Upwelling sunlight</a:t>
              </a:r>
            </a:p>
          </p:txBody>
        </p:sp>
        <p:sp>
          <p:nvSpPr>
            <p:cNvPr id="49" name="TextBox 161">
              <a:extLst>
                <a:ext uri="{FF2B5EF4-FFF2-40B4-BE49-F238E27FC236}">
                  <a16:creationId xmlns:a16="http://schemas.microsoft.com/office/drawing/2014/main" id="{F54A5C7B-AEE8-4F83-A5C9-D7CBF10F5D44}"/>
                </a:ext>
              </a:extLst>
            </p:cNvPr>
            <p:cNvSpPr txBox="1">
              <a:spLocks noChangeArrowheads="1"/>
            </p:cNvSpPr>
            <p:nvPr/>
          </p:nvSpPr>
          <p:spPr bwMode="auto">
            <a:xfrm>
              <a:off x="1285200" y="1007758"/>
              <a:ext cx="482824" cy="33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solidFill>
                    <a:srgbClr val="FFFF00"/>
                  </a:solidFill>
                  <a:effectLst>
                    <a:outerShdw blurRad="38100" dist="38100" dir="2700000" algn="tl">
                      <a:srgbClr val="000000">
                        <a:alpha val="43137"/>
                      </a:srgbClr>
                    </a:outerShdw>
                  </a:effectLst>
                  <a:latin typeface="+mn-lt"/>
                </a:rPr>
                <a:t>Sun</a:t>
              </a:r>
            </a:p>
          </p:txBody>
        </p:sp>
        <p:cxnSp>
          <p:nvCxnSpPr>
            <p:cNvPr id="50" name="Straight Arrow Connector 49">
              <a:extLst>
                <a:ext uri="{FF2B5EF4-FFF2-40B4-BE49-F238E27FC236}">
                  <a16:creationId xmlns:a16="http://schemas.microsoft.com/office/drawing/2014/main" id="{4D813C36-0A41-4D42-A088-9E36EA5031F6}"/>
                </a:ext>
              </a:extLst>
            </p:cNvPr>
            <p:cNvCxnSpPr>
              <a:endCxn id="55" idx="5"/>
            </p:cNvCxnSpPr>
            <p:nvPr/>
          </p:nvCxnSpPr>
          <p:spPr bwMode="auto">
            <a:xfrm flipV="1">
              <a:off x="2962083" y="3030751"/>
              <a:ext cx="430228" cy="994506"/>
            </a:xfrm>
            <a:prstGeom prst="straightConnector1">
              <a:avLst/>
            </a:prstGeom>
            <a:ln w="9525">
              <a:solidFill>
                <a:srgbClr val="0070C0"/>
              </a:solidFill>
              <a:prstDash val="dash"/>
              <a:miter lim="800000"/>
              <a:headEnd type="oval"/>
              <a:tailEnd type="non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83760DD4-16C6-4537-81DF-143E4D178237}"/>
                </a:ext>
              </a:extLst>
            </p:cNvPr>
            <p:cNvCxnSpPr>
              <a:endCxn id="44" idx="0"/>
            </p:cNvCxnSpPr>
            <p:nvPr/>
          </p:nvCxnSpPr>
          <p:spPr bwMode="auto">
            <a:xfrm flipH="1" flipV="1">
              <a:off x="2952883" y="2198043"/>
              <a:ext cx="9200" cy="1804507"/>
            </a:xfrm>
            <a:prstGeom prst="straightConnector1">
              <a:avLst/>
            </a:prstGeom>
            <a:ln w="12700">
              <a:solidFill>
                <a:srgbClr val="0070C0"/>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52" name="TextBox 74">
              <a:extLst>
                <a:ext uri="{FF2B5EF4-FFF2-40B4-BE49-F238E27FC236}">
                  <a16:creationId xmlns:a16="http://schemas.microsoft.com/office/drawing/2014/main" id="{C38D68F6-6744-40EB-A187-D576C6B8E6BE}"/>
                </a:ext>
              </a:extLst>
            </p:cNvPr>
            <p:cNvSpPr txBox="1">
              <a:spLocks noChangeArrowheads="1"/>
            </p:cNvSpPr>
            <p:nvPr/>
          </p:nvSpPr>
          <p:spPr bwMode="auto">
            <a:xfrm>
              <a:off x="2659715" y="767846"/>
              <a:ext cx="625492" cy="33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dirty="0">
                  <a:solidFill>
                    <a:srgbClr val="FFFF00"/>
                  </a:solidFill>
                  <a:effectLst>
                    <a:outerShdw blurRad="38100" dist="38100" dir="2700000" algn="tl">
                      <a:srgbClr val="000000">
                        <a:alpha val="43137"/>
                      </a:srgbClr>
                    </a:outerShdw>
                  </a:effectLst>
                  <a:latin typeface="+mn-lt"/>
                </a:rPr>
                <a:t>North</a:t>
              </a:r>
            </a:p>
          </p:txBody>
        </p:sp>
        <p:sp>
          <p:nvSpPr>
            <p:cNvPr id="53" name="Oval 52">
              <a:extLst>
                <a:ext uri="{FF2B5EF4-FFF2-40B4-BE49-F238E27FC236}">
                  <a16:creationId xmlns:a16="http://schemas.microsoft.com/office/drawing/2014/main" id="{D59505AF-155C-4C55-A96F-825EC50D2AFE}"/>
                </a:ext>
              </a:extLst>
            </p:cNvPr>
            <p:cNvSpPr/>
            <p:nvPr/>
          </p:nvSpPr>
          <p:spPr bwMode="auto">
            <a:xfrm rot="20655601">
              <a:off x="2185142" y="2202292"/>
              <a:ext cx="1531415" cy="3641572"/>
            </a:xfrm>
            <a:prstGeom prst="ellipse">
              <a:avLst/>
            </a:prstGeom>
            <a:noFill/>
            <a:ln w="9525">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54" name="Straight Connector 53">
              <a:extLst>
                <a:ext uri="{FF2B5EF4-FFF2-40B4-BE49-F238E27FC236}">
                  <a16:creationId xmlns:a16="http://schemas.microsoft.com/office/drawing/2014/main" id="{976007B5-EADC-450D-8DF2-52163CFF427A}"/>
                </a:ext>
              </a:extLst>
            </p:cNvPr>
            <p:cNvCxnSpPr/>
            <p:nvPr/>
          </p:nvCxnSpPr>
          <p:spPr bwMode="auto">
            <a:xfrm>
              <a:off x="2058194" y="3340391"/>
              <a:ext cx="1782683" cy="1336616"/>
            </a:xfrm>
            <a:prstGeom prst="line">
              <a:avLst/>
            </a:prstGeom>
            <a:ln>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5" name="Parallelogram 54">
              <a:extLst>
                <a:ext uri="{FF2B5EF4-FFF2-40B4-BE49-F238E27FC236}">
                  <a16:creationId xmlns:a16="http://schemas.microsoft.com/office/drawing/2014/main" id="{B47720F3-92FE-4D8A-88D6-4594C7FFEED9}"/>
                </a:ext>
              </a:extLst>
            </p:cNvPr>
            <p:cNvSpPr/>
            <p:nvPr/>
          </p:nvSpPr>
          <p:spPr bwMode="auto">
            <a:xfrm rot="17569691">
              <a:off x="2472365" y="1787043"/>
              <a:ext cx="2400300" cy="1156094"/>
            </a:xfrm>
            <a:prstGeom prst="parallelogram">
              <a:avLst>
                <a:gd name="adj" fmla="val 82678"/>
              </a:avLst>
            </a:prstGeom>
            <a:solidFill>
              <a:srgbClr val="B9E8F3">
                <a:alpha val="20000"/>
              </a:srgbClr>
            </a:solidFill>
            <a:ln w="95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56" name="Straight Arrow Connector 55">
              <a:extLst>
                <a:ext uri="{FF2B5EF4-FFF2-40B4-BE49-F238E27FC236}">
                  <a16:creationId xmlns:a16="http://schemas.microsoft.com/office/drawing/2014/main" id="{4AC1A4A2-691E-4EE9-9763-4C4C3D802A37}"/>
                </a:ext>
              </a:extLst>
            </p:cNvPr>
            <p:cNvCxnSpPr/>
            <p:nvPr/>
          </p:nvCxnSpPr>
          <p:spPr bwMode="auto">
            <a:xfrm>
              <a:off x="1979308" y="2872500"/>
              <a:ext cx="1412989" cy="131513"/>
            </a:xfrm>
            <a:prstGeom prst="straightConnector1">
              <a:avLst/>
            </a:prstGeom>
            <a:ln w="19050">
              <a:solidFill>
                <a:srgbClr val="FFC000"/>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57" name="TextBox 115">
              <a:extLst>
                <a:ext uri="{FF2B5EF4-FFF2-40B4-BE49-F238E27FC236}">
                  <a16:creationId xmlns:a16="http://schemas.microsoft.com/office/drawing/2014/main" id="{4045FFFA-36DD-41E4-B48D-66A13A155845}"/>
                </a:ext>
              </a:extLst>
            </p:cNvPr>
            <p:cNvSpPr txBox="1">
              <a:spLocks noChangeArrowheads="1"/>
            </p:cNvSpPr>
            <p:nvPr/>
          </p:nvSpPr>
          <p:spPr bwMode="auto">
            <a:xfrm>
              <a:off x="3703276" y="864999"/>
              <a:ext cx="942113" cy="389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400" dirty="0">
                  <a:solidFill>
                    <a:srgbClr val="FFFF00"/>
                  </a:solidFill>
                  <a:effectLst>
                    <a:outerShdw blurRad="38100" dist="38100" dir="2700000" algn="tl">
                      <a:srgbClr val="000000">
                        <a:alpha val="43137"/>
                      </a:srgbClr>
                    </a:outerShdw>
                  </a:effectLst>
                  <a:latin typeface="+mn-lt"/>
                </a:rPr>
                <a:t>Zenith</a:t>
              </a:r>
            </a:p>
          </p:txBody>
        </p:sp>
        <p:sp>
          <p:nvSpPr>
            <p:cNvPr id="58" name="Arc 57">
              <a:extLst>
                <a:ext uri="{FF2B5EF4-FFF2-40B4-BE49-F238E27FC236}">
                  <a16:creationId xmlns:a16="http://schemas.microsoft.com/office/drawing/2014/main" id="{1940FFC3-06A7-4B1A-B482-987D93D78B57}"/>
                </a:ext>
              </a:extLst>
            </p:cNvPr>
            <p:cNvSpPr/>
            <p:nvPr/>
          </p:nvSpPr>
          <p:spPr bwMode="auto">
            <a:xfrm rot="10463141">
              <a:off x="2890487" y="2316250"/>
              <a:ext cx="1300905" cy="1011564"/>
            </a:xfrm>
            <a:prstGeom prst="arc">
              <a:avLst>
                <a:gd name="adj1" fmla="val 16387852"/>
                <a:gd name="adj2" fmla="val 21257656"/>
              </a:avLst>
            </a:prstGeom>
            <a:ln w="12700">
              <a:solidFill>
                <a:schemeClr val="tx1">
                  <a:lumMod val="50000"/>
                  <a:lumOff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59" name="TextBox 15">
              <a:extLst>
                <a:ext uri="{FF2B5EF4-FFF2-40B4-BE49-F238E27FC236}">
                  <a16:creationId xmlns:a16="http://schemas.microsoft.com/office/drawing/2014/main" id="{B749BF3A-AA08-4756-B93C-7AFB3AC413CB}"/>
                </a:ext>
              </a:extLst>
            </p:cNvPr>
            <p:cNvSpPr txBox="1">
              <a:spLocks noChangeArrowheads="1"/>
            </p:cNvSpPr>
            <p:nvPr/>
          </p:nvSpPr>
          <p:spPr bwMode="auto">
            <a:xfrm rot="1596749">
              <a:off x="3039875" y="3023280"/>
              <a:ext cx="4475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200" dirty="0">
                  <a:latin typeface="+mn-lt"/>
                </a:rPr>
                <a:t>RAA</a:t>
              </a:r>
            </a:p>
          </p:txBody>
        </p:sp>
        <p:sp>
          <p:nvSpPr>
            <p:cNvPr id="60" name="TextBox 18">
              <a:extLst>
                <a:ext uri="{FF2B5EF4-FFF2-40B4-BE49-F238E27FC236}">
                  <a16:creationId xmlns:a16="http://schemas.microsoft.com/office/drawing/2014/main" id="{8BF1A2B9-09DC-4743-A26E-9B9BC85D97DB}"/>
                </a:ext>
              </a:extLst>
            </p:cNvPr>
            <p:cNvSpPr txBox="1">
              <a:spLocks noChangeArrowheads="1"/>
            </p:cNvSpPr>
            <p:nvPr/>
          </p:nvSpPr>
          <p:spPr bwMode="auto">
            <a:xfrm>
              <a:off x="4430986" y="2546908"/>
              <a:ext cx="1204549" cy="609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400" dirty="0">
                  <a:solidFill>
                    <a:srgbClr val="FFFF00"/>
                  </a:solidFill>
                  <a:effectLst>
                    <a:outerShdw blurRad="38100" dist="38100" dir="2700000" algn="tl">
                      <a:srgbClr val="000000">
                        <a:alpha val="43137"/>
                      </a:srgbClr>
                    </a:outerShdw>
                  </a:effectLst>
                  <a:latin typeface="+mn-lt"/>
                </a:rPr>
                <a:t>Meridional plane</a:t>
              </a:r>
            </a:p>
          </p:txBody>
        </p:sp>
        <p:cxnSp>
          <p:nvCxnSpPr>
            <p:cNvPr id="61" name="Straight Arrow Connector 60">
              <a:extLst>
                <a:ext uri="{FF2B5EF4-FFF2-40B4-BE49-F238E27FC236}">
                  <a16:creationId xmlns:a16="http://schemas.microsoft.com/office/drawing/2014/main" id="{8B10DD47-6BE8-4AC5-AE43-1C5CFF8B6891}"/>
                </a:ext>
              </a:extLst>
            </p:cNvPr>
            <p:cNvCxnSpPr/>
            <p:nvPr/>
          </p:nvCxnSpPr>
          <p:spPr bwMode="auto">
            <a:xfrm flipH="1" flipV="1">
              <a:off x="4287001" y="2357391"/>
              <a:ext cx="494682" cy="241440"/>
            </a:xfrm>
            <a:prstGeom prst="straightConnector1">
              <a:avLst/>
            </a:prstGeom>
            <a:ln w="12700">
              <a:solidFill>
                <a:schemeClr val="tx2"/>
              </a:solidFill>
              <a:tailEnd type="stealth"/>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14371AFB-61BE-43E3-85BE-59410AA67448}"/>
                </a:ext>
              </a:extLst>
            </p:cNvPr>
            <p:cNvCxnSpPr>
              <a:endCxn id="55" idx="5"/>
            </p:cNvCxnSpPr>
            <p:nvPr/>
          </p:nvCxnSpPr>
          <p:spPr bwMode="auto">
            <a:xfrm>
              <a:off x="1698559" y="1327246"/>
              <a:ext cx="1693752" cy="1703505"/>
            </a:xfrm>
            <a:prstGeom prst="straightConnector1">
              <a:avLst/>
            </a:prstGeom>
            <a:ln w="25400">
              <a:solidFill>
                <a:srgbClr val="FFFF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40209078-157A-454B-A40C-737689A50264}"/>
                </a:ext>
              </a:extLst>
            </p:cNvPr>
            <p:cNvCxnSpPr/>
            <p:nvPr/>
          </p:nvCxnSpPr>
          <p:spPr bwMode="auto">
            <a:xfrm flipH="1" flipV="1">
              <a:off x="2944248" y="1069300"/>
              <a:ext cx="8635" cy="1188720"/>
            </a:xfrm>
            <a:prstGeom prst="straightConnector1">
              <a:avLst/>
            </a:prstGeom>
            <a:ln w="12700">
              <a:solidFill>
                <a:srgbClr val="0070C0"/>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78D5124E-137C-43A4-B1D8-301C13D24B80}"/>
                </a:ext>
              </a:extLst>
            </p:cNvPr>
            <p:cNvCxnSpPr>
              <a:stCxn id="55" idx="5"/>
            </p:cNvCxnSpPr>
            <p:nvPr/>
          </p:nvCxnSpPr>
          <p:spPr bwMode="auto">
            <a:xfrm flipV="1">
              <a:off x="3392311" y="1174153"/>
              <a:ext cx="817923" cy="1856598"/>
            </a:xfrm>
            <a:prstGeom prst="straightConnector1">
              <a:avLst/>
            </a:prstGeom>
            <a:ln w="6350">
              <a:solidFill>
                <a:srgbClr val="0070C0"/>
              </a:solidFill>
              <a:prstDash val="solid"/>
              <a:miter lim="800000"/>
              <a:headEnd type="none"/>
              <a:tailEnd type="arrow"/>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953ACAD4-EBD9-4CCC-8261-9ECDB553E5D9}"/>
                </a:ext>
              </a:extLst>
            </p:cNvPr>
            <p:cNvSpPr txBox="1"/>
            <p:nvPr/>
          </p:nvSpPr>
          <p:spPr>
            <a:xfrm>
              <a:off x="3749452" y="2039401"/>
              <a:ext cx="432298" cy="276999"/>
            </a:xfrm>
            <a:prstGeom prst="rect">
              <a:avLst/>
            </a:prstGeom>
            <a:noFill/>
          </p:spPr>
          <p:txBody>
            <a:bodyPr wrap="none" rtlCol="0">
              <a:spAutoFit/>
            </a:bodyPr>
            <a:lstStyle/>
            <a:p>
              <a:r>
                <a:rPr lang="en-US" sz="1200" dirty="0">
                  <a:cs typeface="Arial" panose="020B0604020202020204" pitchFamily="34" charset="0"/>
                </a:rPr>
                <a:t>VZA</a:t>
              </a:r>
            </a:p>
          </p:txBody>
        </p:sp>
        <p:sp>
          <p:nvSpPr>
            <p:cNvPr id="66" name="Arc 65">
              <a:extLst>
                <a:ext uri="{FF2B5EF4-FFF2-40B4-BE49-F238E27FC236}">
                  <a16:creationId xmlns:a16="http://schemas.microsoft.com/office/drawing/2014/main" id="{05CF7312-80B9-42C1-8C06-AB1F5D6AF2DE}"/>
                </a:ext>
              </a:extLst>
            </p:cNvPr>
            <p:cNvSpPr/>
            <p:nvPr/>
          </p:nvSpPr>
          <p:spPr>
            <a:xfrm rot="21284017">
              <a:off x="2882264" y="2474796"/>
              <a:ext cx="881167" cy="536695"/>
            </a:xfrm>
            <a:prstGeom prst="arc">
              <a:avLst>
                <a:gd name="adj1" fmla="val 12558814"/>
                <a:gd name="adj2" fmla="val 19582572"/>
              </a:avLst>
            </a:prstGeom>
            <a:ln>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AAD77681-1A0C-4BF4-A4F9-19F0D42DBFB4}"/>
                </a:ext>
              </a:extLst>
            </p:cNvPr>
            <p:cNvSpPr txBox="1"/>
            <p:nvPr/>
          </p:nvSpPr>
          <p:spPr>
            <a:xfrm rot="21427498">
              <a:off x="3147034" y="2442049"/>
              <a:ext cx="416268" cy="276999"/>
            </a:xfrm>
            <a:prstGeom prst="rect">
              <a:avLst/>
            </a:prstGeom>
            <a:noFill/>
          </p:spPr>
          <p:txBody>
            <a:bodyPr wrap="none" rtlCol="0">
              <a:spAutoFit/>
            </a:bodyPr>
            <a:lstStyle/>
            <a:p>
              <a:r>
                <a:rPr lang="en-US" sz="1200" dirty="0">
                  <a:cs typeface="Arial" panose="020B0604020202020204" pitchFamily="34" charset="0"/>
                </a:rPr>
                <a:t>SZA</a:t>
              </a:r>
            </a:p>
          </p:txBody>
        </p:sp>
        <p:sp>
          <p:nvSpPr>
            <p:cNvPr id="68" name="Arc 67">
              <a:extLst>
                <a:ext uri="{FF2B5EF4-FFF2-40B4-BE49-F238E27FC236}">
                  <a16:creationId xmlns:a16="http://schemas.microsoft.com/office/drawing/2014/main" id="{625D7F6D-B92B-4BC5-AC43-D970FC4675A2}"/>
                </a:ext>
              </a:extLst>
            </p:cNvPr>
            <p:cNvSpPr/>
            <p:nvPr/>
          </p:nvSpPr>
          <p:spPr>
            <a:xfrm rot="2166524">
              <a:off x="3346143" y="2206470"/>
              <a:ext cx="550083" cy="428249"/>
            </a:xfrm>
            <a:prstGeom prst="arc">
              <a:avLst>
                <a:gd name="adj1" fmla="val 16200000"/>
                <a:gd name="adj2" fmla="val 19894936"/>
              </a:avLst>
            </a:prstGeom>
            <a:ln>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69" name="TextBox 68">
            <a:extLst>
              <a:ext uri="{FF2B5EF4-FFF2-40B4-BE49-F238E27FC236}">
                <a16:creationId xmlns:a16="http://schemas.microsoft.com/office/drawing/2014/main" id="{694A3402-5A82-4218-B22A-9134631D4E1E}"/>
              </a:ext>
            </a:extLst>
          </p:cNvPr>
          <p:cNvSpPr txBox="1"/>
          <p:nvPr/>
        </p:nvSpPr>
        <p:spPr>
          <a:xfrm>
            <a:off x="260032" y="1552102"/>
            <a:ext cx="5669280" cy="2585323"/>
          </a:xfrm>
          <a:prstGeom prst="rect">
            <a:avLst/>
          </a:prstGeom>
          <a:solidFill>
            <a:schemeClr val="bg1">
              <a:alpha val="33000"/>
            </a:schemeClr>
          </a:solidFill>
          <a:ln w="19050">
            <a:solidFill>
              <a:schemeClr val="tx1"/>
            </a:solidFill>
          </a:ln>
        </p:spPr>
        <p:txBody>
          <a:bodyPr wrap="square" rtlCol="0">
            <a:spAutoFit/>
          </a:bodyPr>
          <a:lstStyle/>
          <a:p>
            <a:pPr algn="just"/>
            <a:r>
              <a:rPr lang="en-US" sz="1800" dirty="0">
                <a:effectLst/>
                <a:ea typeface="Times New Roman" panose="02020603050405020304" pitchFamily="18" charset="0"/>
              </a:rPr>
              <a:t>The solar background radiation measured above dense ice clouds is essentially unpolarized, due to multiple internal reflections within the ice crystals and the multiple scattering that occurs among these particles. By using an approach pioneered by Liu et al. (2004), we can derive PGR estimates using the ratio of CALIOP’s polarization-sensitive background measurements acquired above strongly scattering ice clouds.</a:t>
            </a:r>
            <a:endParaRPr lang="en-US" dirty="0"/>
          </a:p>
        </p:txBody>
      </p:sp>
      <p:sp>
        <p:nvSpPr>
          <p:cNvPr id="70" name="TextBox 69">
            <a:extLst>
              <a:ext uri="{FF2B5EF4-FFF2-40B4-BE49-F238E27FC236}">
                <a16:creationId xmlns:a16="http://schemas.microsoft.com/office/drawing/2014/main" id="{C38C8AC2-625B-4AFF-AAB8-A7F79C659BB6}"/>
              </a:ext>
            </a:extLst>
          </p:cNvPr>
          <p:cNvSpPr txBox="1"/>
          <p:nvPr/>
        </p:nvSpPr>
        <p:spPr>
          <a:xfrm>
            <a:off x="6096000" y="3968999"/>
            <a:ext cx="5897880" cy="2585323"/>
          </a:xfrm>
          <a:prstGeom prst="rect">
            <a:avLst/>
          </a:prstGeom>
          <a:solidFill>
            <a:schemeClr val="bg1">
              <a:alpha val="33000"/>
            </a:schemeClr>
          </a:solidFill>
          <a:ln w="19050">
            <a:solidFill>
              <a:schemeClr val="tx1"/>
            </a:solidFill>
          </a:ln>
        </p:spPr>
        <p:txBody>
          <a:bodyPr wrap="square" tIns="45720" bIns="45720" rtlCol="0">
            <a:spAutoFit/>
          </a:bodyPr>
          <a:lstStyle/>
          <a:p>
            <a:pPr algn="just"/>
            <a:r>
              <a:rPr lang="en-US" sz="1800" dirty="0">
                <a:effectLst/>
                <a:ea typeface="Times New Roman" panose="02020603050405020304" pitchFamily="18" charset="0"/>
              </a:rPr>
              <a:t>Liu’s method was developed using airborne measure-</a:t>
            </a:r>
            <a:r>
              <a:rPr lang="en-US" sz="1800" dirty="0" err="1">
                <a:effectLst/>
                <a:ea typeface="Times New Roman" panose="02020603050405020304" pitchFamily="18" charset="0"/>
              </a:rPr>
              <a:t>ments</a:t>
            </a:r>
            <a:r>
              <a:rPr lang="en-US" sz="1800" dirty="0">
                <a:effectLst/>
                <a:ea typeface="Times New Roman" panose="02020603050405020304" pitchFamily="18" charset="0"/>
              </a:rPr>
              <a:t> acquired at 1064 nm, where molecular scattering contributions to the above-cloud background signals are negligible.  But because the polarizing characteristics of molecular scattering at 532 nm cannot be neglected, the CALIOP implementation of Liu’s method accounts for molecular contributions via a look-up table created using a polarization-sensitive radiative transfer model (Zhai et al., 2010; </a:t>
            </a:r>
            <a:r>
              <a:rPr lang="en-US" sz="1800" dirty="0">
                <a:effectLst/>
                <a:ea typeface="Times New Roman" panose="02020603050405020304" pitchFamily="18" charset="0"/>
                <a:hlinkClick r:id="rId6"/>
              </a:rPr>
              <a:t>https://doi.org/10.1016/j.jqsrt.2009.12.005</a:t>
            </a:r>
            <a:r>
              <a:rPr lang="en-US" sz="1800" dirty="0">
                <a:effectLst/>
                <a:ea typeface="Times New Roman" panose="02020603050405020304" pitchFamily="18" charset="0"/>
              </a:rPr>
              <a:t>).</a:t>
            </a:r>
            <a:endParaRPr lang="en-US" dirty="0"/>
          </a:p>
        </p:txBody>
      </p:sp>
      <p:grpSp>
        <p:nvGrpSpPr>
          <p:cNvPr id="72" name="Group 71">
            <a:extLst>
              <a:ext uri="{FF2B5EF4-FFF2-40B4-BE49-F238E27FC236}">
                <a16:creationId xmlns:a16="http://schemas.microsoft.com/office/drawing/2014/main" id="{1DB8CA19-77CA-49DC-A80D-46D63A1656D2}"/>
              </a:ext>
            </a:extLst>
          </p:cNvPr>
          <p:cNvGrpSpPr/>
          <p:nvPr/>
        </p:nvGrpSpPr>
        <p:grpSpPr>
          <a:xfrm>
            <a:off x="260032" y="4222602"/>
            <a:ext cx="5669280" cy="2331720"/>
            <a:chOff x="295275" y="4222602"/>
            <a:chExt cx="5669280" cy="2331720"/>
          </a:xfrm>
        </p:grpSpPr>
        <p:pic>
          <p:nvPicPr>
            <p:cNvPr id="8" name="Picture 7" descr="A picture containing text, plant, screenshot&#10;&#10;Description automatically generated">
              <a:extLst>
                <a:ext uri="{FF2B5EF4-FFF2-40B4-BE49-F238E27FC236}">
                  <a16:creationId xmlns:a16="http://schemas.microsoft.com/office/drawing/2014/main" id="{4C7F42BE-74CE-43CE-ADF8-3BE18F723419}"/>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295275" y="4222602"/>
              <a:ext cx="5669280" cy="2331720"/>
            </a:xfrm>
            <a:prstGeom prst="rect">
              <a:avLst/>
            </a:prstGeom>
          </p:spPr>
        </p:pic>
        <p:pic>
          <p:nvPicPr>
            <p:cNvPr id="10" name="Picture 9">
              <a:extLst>
                <a:ext uri="{FF2B5EF4-FFF2-40B4-BE49-F238E27FC236}">
                  <a16:creationId xmlns:a16="http://schemas.microsoft.com/office/drawing/2014/main" id="{E0E68237-4589-4747-9358-121FEE9ED8BF}"/>
                </a:ext>
              </a:extLst>
            </p:cNvPr>
            <p:cNvPicPr>
              <a:picLocks noChangeAspect="1"/>
            </p:cNvPicPr>
            <p:nvPr/>
          </p:nvPicPr>
          <p:blipFill>
            <a:blip r:embed="rId8"/>
            <a:stretch>
              <a:fillRect/>
            </a:stretch>
          </p:blipFill>
          <p:spPr>
            <a:xfrm>
              <a:off x="4886325" y="4525136"/>
              <a:ext cx="457200" cy="475488"/>
            </a:xfrm>
            <a:prstGeom prst="rect">
              <a:avLst/>
            </a:prstGeom>
          </p:spPr>
        </p:pic>
        <p:sp>
          <p:nvSpPr>
            <p:cNvPr id="11" name="Left Brace 10">
              <a:extLst>
                <a:ext uri="{FF2B5EF4-FFF2-40B4-BE49-F238E27FC236}">
                  <a16:creationId xmlns:a16="http://schemas.microsoft.com/office/drawing/2014/main" id="{A794AF0A-396D-41B5-8351-30E8F6D7E838}"/>
                </a:ext>
              </a:extLst>
            </p:cNvPr>
            <p:cNvSpPr/>
            <p:nvPr/>
          </p:nvSpPr>
          <p:spPr>
            <a:xfrm rot="5400000">
              <a:off x="2448115" y="3934015"/>
              <a:ext cx="332994" cy="2047876"/>
            </a:xfrm>
            <a:prstGeom prst="leftBrace">
              <a:avLst>
                <a:gd name="adj1" fmla="val 38363"/>
                <a:gd name="adj2" fmla="val 50000"/>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1" name="TextBox 70">
              <a:extLst>
                <a:ext uri="{FF2B5EF4-FFF2-40B4-BE49-F238E27FC236}">
                  <a16:creationId xmlns:a16="http://schemas.microsoft.com/office/drawing/2014/main" id="{F7B93A8A-9997-465E-9DA9-8D8F6571F044}"/>
                </a:ext>
              </a:extLst>
            </p:cNvPr>
            <p:cNvSpPr txBox="1"/>
            <p:nvPr/>
          </p:nvSpPr>
          <p:spPr>
            <a:xfrm>
              <a:off x="1523091" y="4429886"/>
              <a:ext cx="2205860" cy="307777"/>
            </a:xfrm>
            <a:prstGeom prst="rect">
              <a:avLst/>
            </a:prstGeom>
            <a:noFill/>
          </p:spPr>
          <p:txBody>
            <a:bodyPr wrap="none" rtlCol="0">
              <a:spAutoFit/>
            </a:bodyPr>
            <a:lstStyle/>
            <a:p>
              <a:pPr algn="ctr"/>
              <a:r>
                <a:rPr lang="en-US" sz="1400" dirty="0">
                  <a:solidFill>
                    <a:schemeClr val="bg1"/>
                  </a:solidFill>
                </a:rPr>
                <a:t>PGR measurement region</a:t>
              </a:r>
            </a:p>
          </p:txBody>
        </p:sp>
      </p:grpSp>
      <p:pic>
        <p:nvPicPr>
          <p:cNvPr id="73" name="Picture 72" descr="Icon&#10;&#10;Description automatically generated with low confidence">
            <a:extLst>
              <a:ext uri="{FF2B5EF4-FFF2-40B4-BE49-F238E27FC236}">
                <a16:creationId xmlns:a16="http://schemas.microsoft.com/office/drawing/2014/main" id="{3359E72A-9C87-49B4-B43B-7FF79981CA0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47928" y="5889648"/>
            <a:ext cx="640080" cy="324782"/>
          </a:xfrm>
          <a:prstGeom prst="rect">
            <a:avLst/>
          </a:prstGeom>
        </p:spPr>
      </p:pic>
    </p:spTree>
    <p:extLst>
      <p:ext uri="{BB962C8B-B14F-4D97-AF65-F5344CB8AC3E}">
        <p14:creationId xmlns:p14="http://schemas.microsoft.com/office/powerpoint/2010/main" val="1009420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10;&#10;Description automatically generated">
            <a:extLst>
              <a:ext uri="{FF2B5EF4-FFF2-40B4-BE49-F238E27FC236}">
                <a16:creationId xmlns:a16="http://schemas.microsoft.com/office/drawing/2014/main" id="{096FDD2F-850C-4069-815F-87DDFB70A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9031"/>
            <a:ext cx="12192000" cy="6188487"/>
          </a:xfrm>
          <a:prstGeom prst="rect">
            <a:avLst/>
          </a:prstGeom>
        </p:spPr>
      </p:pic>
      <p:sp>
        <p:nvSpPr>
          <p:cNvPr id="6" name="TextBox 5">
            <a:extLst>
              <a:ext uri="{FF2B5EF4-FFF2-40B4-BE49-F238E27FC236}">
                <a16:creationId xmlns:a16="http://schemas.microsoft.com/office/drawing/2014/main" id="{8180E438-47D8-4089-834B-90E285B7A82F}"/>
              </a:ext>
            </a:extLst>
          </p:cNvPr>
          <p:cNvSpPr txBox="1"/>
          <p:nvPr/>
        </p:nvSpPr>
        <p:spPr>
          <a:xfrm>
            <a:off x="3133725" y="732056"/>
            <a:ext cx="5638800" cy="923330"/>
          </a:xfrm>
          <a:prstGeom prst="rect">
            <a:avLst/>
          </a:prstGeom>
          <a:noFill/>
        </p:spPr>
        <p:txBody>
          <a:bodyPr wrap="square" rtlCol="0">
            <a:spAutoFit/>
          </a:bodyPr>
          <a:lstStyle/>
          <a:p>
            <a:pPr algn="ctr"/>
            <a:r>
              <a:rPr lang="en-US" dirty="0">
                <a:solidFill>
                  <a:srgbClr val="A2142F"/>
                </a:solidFill>
              </a:rPr>
              <a:t>prior to version 4.5, a software error introduced high biases into nighttime PGR estimates derived from pseudo-depolarizer measurements</a:t>
            </a:r>
          </a:p>
        </p:txBody>
      </p:sp>
      <p:cxnSp>
        <p:nvCxnSpPr>
          <p:cNvPr id="7" name="Straight Arrow Connector 6">
            <a:extLst>
              <a:ext uri="{FF2B5EF4-FFF2-40B4-BE49-F238E27FC236}">
                <a16:creationId xmlns:a16="http://schemas.microsoft.com/office/drawing/2014/main" id="{DD3A4CA3-9B7F-4A03-9188-86D9F31F27AD}"/>
              </a:ext>
            </a:extLst>
          </p:cNvPr>
          <p:cNvCxnSpPr>
            <a:cxnSpLocks/>
          </p:cNvCxnSpPr>
          <p:nvPr/>
        </p:nvCxnSpPr>
        <p:spPr>
          <a:xfrm flipH="1">
            <a:off x="3448050" y="1524000"/>
            <a:ext cx="762000" cy="676275"/>
          </a:xfrm>
          <a:prstGeom prst="straightConnector1">
            <a:avLst/>
          </a:prstGeom>
          <a:ln w="19050">
            <a:solidFill>
              <a:srgbClr val="A2142F"/>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5D36D76-67C9-41E4-AA09-97CABF26709E}"/>
              </a:ext>
            </a:extLst>
          </p:cNvPr>
          <p:cNvSpPr txBox="1"/>
          <p:nvPr/>
        </p:nvSpPr>
        <p:spPr>
          <a:xfrm>
            <a:off x="1704975" y="101025"/>
            <a:ext cx="8991600" cy="584775"/>
          </a:xfrm>
          <a:prstGeom prst="rect">
            <a:avLst/>
          </a:prstGeom>
          <a:solidFill>
            <a:schemeClr val="bg1"/>
          </a:solidFill>
        </p:spPr>
        <p:txBody>
          <a:bodyPr wrap="square" rtlCol="0">
            <a:spAutoFit/>
          </a:bodyPr>
          <a:lstStyle/>
          <a:p>
            <a:pPr algn="ctr"/>
            <a:r>
              <a:rPr lang="en-US" sz="3200" dirty="0">
                <a:effectLst>
                  <a:outerShdw blurRad="38100" dist="38100" dir="2700000" algn="tl">
                    <a:srgbClr val="000000">
                      <a:alpha val="43137"/>
                    </a:srgbClr>
                  </a:outerShdw>
                </a:effectLst>
              </a:rPr>
              <a:t>CALIOP Polarization Gain Ratio Time History</a:t>
            </a:r>
          </a:p>
        </p:txBody>
      </p:sp>
      <p:sp>
        <p:nvSpPr>
          <p:cNvPr id="10" name="TextBox 9">
            <a:extLst>
              <a:ext uri="{FF2B5EF4-FFF2-40B4-BE49-F238E27FC236}">
                <a16:creationId xmlns:a16="http://schemas.microsoft.com/office/drawing/2014/main" id="{9BD7C28B-0791-4A44-879A-10A01213DA1F}"/>
              </a:ext>
            </a:extLst>
          </p:cNvPr>
          <p:cNvSpPr txBox="1"/>
          <p:nvPr/>
        </p:nvSpPr>
        <p:spPr>
          <a:xfrm>
            <a:off x="1400174" y="3948338"/>
            <a:ext cx="4362451" cy="923330"/>
          </a:xfrm>
          <a:prstGeom prst="rect">
            <a:avLst/>
          </a:prstGeom>
          <a:noFill/>
        </p:spPr>
        <p:txBody>
          <a:bodyPr wrap="square" rtlCol="0">
            <a:spAutoFit/>
          </a:bodyPr>
          <a:lstStyle/>
          <a:p>
            <a:pPr algn="ctr"/>
            <a:r>
              <a:rPr lang="en-US" dirty="0">
                <a:solidFill>
                  <a:schemeClr val="accent6">
                    <a:lumMod val="75000"/>
                  </a:schemeClr>
                </a:solidFill>
              </a:rPr>
              <a:t>new </a:t>
            </a:r>
            <a:r>
              <a:rPr lang="en-US" b="1" dirty="0">
                <a:solidFill>
                  <a:schemeClr val="accent6">
                    <a:lumMod val="75000"/>
                  </a:schemeClr>
                </a:solidFill>
              </a:rPr>
              <a:t>daytime PGR</a:t>
            </a:r>
            <a:r>
              <a:rPr lang="en-US" dirty="0">
                <a:solidFill>
                  <a:schemeClr val="accent6">
                    <a:lumMod val="75000"/>
                  </a:schemeClr>
                </a:solidFill>
              </a:rPr>
              <a:t> estimated using solar background signals measured above dense ice clouds (Liu et al., 2004)</a:t>
            </a:r>
          </a:p>
        </p:txBody>
      </p:sp>
      <p:cxnSp>
        <p:nvCxnSpPr>
          <p:cNvPr id="12" name="Straight Arrow Connector 11">
            <a:extLst>
              <a:ext uri="{FF2B5EF4-FFF2-40B4-BE49-F238E27FC236}">
                <a16:creationId xmlns:a16="http://schemas.microsoft.com/office/drawing/2014/main" id="{013DB84D-C9D1-4791-83D5-C0EFF750D858}"/>
              </a:ext>
            </a:extLst>
          </p:cNvPr>
          <p:cNvCxnSpPr>
            <a:cxnSpLocks/>
          </p:cNvCxnSpPr>
          <p:nvPr/>
        </p:nvCxnSpPr>
        <p:spPr>
          <a:xfrm flipV="1">
            <a:off x="4552950" y="2771775"/>
            <a:ext cx="657225" cy="1262288"/>
          </a:xfrm>
          <a:prstGeom prst="straightConnector1">
            <a:avLst/>
          </a:prstGeom>
          <a:ln w="19050">
            <a:solidFill>
              <a:schemeClr val="accent6">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038EC9C-3A3A-4BC0-BDE3-551606F61109}"/>
              </a:ext>
            </a:extLst>
          </p:cNvPr>
          <p:cNvSpPr txBox="1"/>
          <p:nvPr/>
        </p:nvSpPr>
        <p:spPr>
          <a:xfrm>
            <a:off x="4867275" y="4937569"/>
            <a:ext cx="4038599" cy="646331"/>
          </a:xfrm>
          <a:prstGeom prst="rect">
            <a:avLst/>
          </a:prstGeom>
          <a:noFill/>
        </p:spPr>
        <p:txBody>
          <a:bodyPr wrap="square" rtlCol="0">
            <a:spAutoFit/>
          </a:bodyPr>
          <a:lstStyle/>
          <a:p>
            <a:pPr algn="ctr"/>
            <a:r>
              <a:rPr lang="en-US" dirty="0">
                <a:solidFill>
                  <a:srgbClr val="142B8C"/>
                </a:solidFill>
              </a:rPr>
              <a:t>corrected </a:t>
            </a:r>
            <a:r>
              <a:rPr lang="en-US" b="1" dirty="0">
                <a:solidFill>
                  <a:srgbClr val="142B8C"/>
                </a:solidFill>
              </a:rPr>
              <a:t>nighttime PGR</a:t>
            </a:r>
            <a:r>
              <a:rPr lang="en-US" dirty="0">
                <a:solidFill>
                  <a:srgbClr val="142B8C"/>
                </a:solidFill>
              </a:rPr>
              <a:t> calculated using pseudo-depolarizer calibrations</a:t>
            </a:r>
          </a:p>
        </p:txBody>
      </p:sp>
      <p:cxnSp>
        <p:nvCxnSpPr>
          <p:cNvPr id="18" name="Straight Arrow Connector 17">
            <a:extLst>
              <a:ext uri="{FF2B5EF4-FFF2-40B4-BE49-F238E27FC236}">
                <a16:creationId xmlns:a16="http://schemas.microsoft.com/office/drawing/2014/main" id="{1E89EC9C-22DC-4DCA-8322-A2FEBBE3C4C4}"/>
              </a:ext>
            </a:extLst>
          </p:cNvPr>
          <p:cNvCxnSpPr>
            <a:cxnSpLocks/>
          </p:cNvCxnSpPr>
          <p:nvPr/>
        </p:nvCxnSpPr>
        <p:spPr>
          <a:xfrm flipH="1" flipV="1">
            <a:off x="6200775" y="4291239"/>
            <a:ext cx="314325" cy="646332"/>
          </a:xfrm>
          <a:prstGeom prst="straightConnector1">
            <a:avLst/>
          </a:prstGeom>
          <a:ln w="19050">
            <a:solidFill>
              <a:srgbClr val="142B8C"/>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AAF652CB-F507-449B-B4E4-78C8FF0096ED}"/>
              </a:ext>
            </a:extLst>
          </p:cNvPr>
          <p:cNvSpPr txBox="1"/>
          <p:nvPr/>
        </p:nvSpPr>
        <p:spPr>
          <a:xfrm>
            <a:off x="6524625" y="2063234"/>
            <a:ext cx="5248275" cy="646331"/>
          </a:xfrm>
          <a:prstGeom prst="rect">
            <a:avLst/>
          </a:prstGeom>
          <a:noFill/>
        </p:spPr>
        <p:txBody>
          <a:bodyPr wrap="square" rtlCol="0">
            <a:spAutoFit/>
          </a:bodyPr>
          <a:lstStyle/>
          <a:p>
            <a:pPr algn="ctr"/>
            <a:r>
              <a:rPr lang="en-US" b="1" dirty="0">
                <a:ln w="12700">
                  <a:noFill/>
                </a:ln>
                <a:solidFill>
                  <a:srgbClr val="74350A"/>
                </a:solidFill>
              </a:rPr>
              <a:t>daytime pseudo-depolarizer measurements</a:t>
            </a:r>
            <a:r>
              <a:rPr lang="en-US" dirty="0">
                <a:ln w="12700">
                  <a:noFill/>
                </a:ln>
                <a:solidFill>
                  <a:srgbClr val="74350A"/>
                </a:solidFill>
              </a:rPr>
              <a:t> used to scale solar background estimates</a:t>
            </a:r>
          </a:p>
        </p:txBody>
      </p:sp>
      <p:cxnSp>
        <p:nvCxnSpPr>
          <p:cNvPr id="26" name="Straight Arrow Connector 25">
            <a:extLst>
              <a:ext uri="{FF2B5EF4-FFF2-40B4-BE49-F238E27FC236}">
                <a16:creationId xmlns:a16="http://schemas.microsoft.com/office/drawing/2014/main" id="{31340F12-674C-414D-BBE1-1AFDB0222382}"/>
              </a:ext>
            </a:extLst>
          </p:cNvPr>
          <p:cNvCxnSpPr>
            <a:cxnSpLocks/>
          </p:cNvCxnSpPr>
          <p:nvPr/>
        </p:nvCxnSpPr>
        <p:spPr>
          <a:xfrm flipH="1">
            <a:off x="8229599" y="2646528"/>
            <a:ext cx="666751" cy="660862"/>
          </a:xfrm>
          <a:prstGeom prst="straightConnector1">
            <a:avLst/>
          </a:prstGeom>
          <a:ln w="19050">
            <a:solidFill>
              <a:srgbClr val="74350A"/>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593F12E9-FB22-4FFE-9D13-CF2E2AA9945E}"/>
              </a:ext>
            </a:extLst>
          </p:cNvPr>
          <p:cNvCxnSpPr>
            <a:cxnSpLocks/>
          </p:cNvCxnSpPr>
          <p:nvPr/>
        </p:nvCxnSpPr>
        <p:spPr>
          <a:xfrm>
            <a:off x="8896350" y="2661940"/>
            <a:ext cx="762000" cy="793456"/>
          </a:xfrm>
          <a:prstGeom prst="straightConnector1">
            <a:avLst/>
          </a:prstGeom>
          <a:ln w="19050">
            <a:solidFill>
              <a:srgbClr val="74350A"/>
            </a:solidFill>
            <a:tailEnd type="triangle" w="lg" len="lg"/>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C178608-F8F1-4E8C-BC51-BF9F957AC392}"/>
              </a:ext>
            </a:extLst>
          </p:cNvPr>
          <p:cNvSpPr txBox="1"/>
          <p:nvPr/>
        </p:nvSpPr>
        <p:spPr>
          <a:xfrm>
            <a:off x="371475" y="6160935"/>
            <a:ext cx="11449051" cy="584775"/>
          </a:xfrm>
          <a:prstGeom prst="rect">
            <a:avLst/>
          </a:prstGeom>
          <a:noFill/>
        </p:spPr>
        <p:txBody>
          <a:bodyPr wrap="square" rtlCol="0">
            <a:spAutoFit/>
          </a:bodyPr>
          <a:lstStyle/>
          <a:p>
            <a:pPr algn="ctr"/>
            <a:r>
              <a:rPr lang="en-US" sz="1600" dirty="0">
                <a:solidFill>
                  <a:schemeClr val="accent6">
                    <a:lumMod val="75000"/>
                  </a:schemeClr>
                </a:solidFill>
                <a:ea typeface="Times New Roman" panose="02020603050405020304" pitchFamily="18" charset="0"/>
              </a:rPr>
              <a:t>D</a:t>
            </a:r>
            <a:r>
              <a:rPr lang="en-US" sz="1600" dirty="0">
                <a:solidFill>
                  <a:schemeClr val="accent6">
                    <a:lumMod val="75000"/>
                  </a:schemeClr>
                </a:solidFill>
                <a:effectLst/>
                <a:ea typeface="Times New Roman" panose="02020603050405020304" pitchFamily="18" charset="0"/>
              </a:rPr>
              <a:t>aytime PGR estimated from CALIOP parallel and perpendicular channel RMS baseline measurements acquired above opaque ice clouds with top heights higher than 6-km. Each data point represents the mean PGR for a single daytime orbit segment.</a:t>
            </a:r>
            <a:endParaRPr lang="en-US" sz="1600" dirty="0">
              <a:solidFill>
                <a:schemeClr val="accent6">
                  <a:lumMod val="75000"/>
                </a:schemeClr>
              </a:solidFill>
            </a:endParaRPr>
          </a:p>
        </p:txBody>
      </p:sp>
      <p:cxnSp>
        <p:nvCxnSpPr>
          <p:cNvPr id="17" name="Straight Arrow Connector 16">
            <a:extLst>
              <a:ext uri="{FF2B5EF4-FFF2-40B4-BE49-F238E27FC236}">
                <a16:creationId xmlns:a16="http://schemas.microsoft.com/office/drawing/2014/main" id="{DA49C933-A49F-4503-B249-7E29CFBCCCD0}"/>
              </a:ext>
            </a:extLst>
          </p:cNvPr>
          <p:cNvCxnSpPr>
            <a:cxnSpLocks/>
          </p:cNvCxnSpPr>
          <p:nvPr/>
        </p:nvCxnSpPr>
        <p:spPr>
          <a:xfrm flipH="1">
            <a:off x="3381375" y="4800600"/>
            <a:ext cx="752475" cy="1438275"/>
          </a:xfrm>
          <a:prstGeom prst="straightConnector1">
            <a:avLst/>
          </a:prstGeom>
          <a:ln w="19050">
            <a:solidFill>
              <a:schemeClr val="accent6">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56D6C806-3260-4FA3-8DAC-FA484512398A}"/>
              </a:ext>
            </a:extLst>
          </p:cNvPr>
          <p:cNvCxnSpPr/>
          <p:nvPr/>
        </p:nvCxnSpPr>
        <p:spPr>
          <a:xfrm>
            <a:off x="10696575" y="4105275"/>
            <a:ext cx="0" cy="1097280"/>
          </a:xfrm>
          <a:prstGeom prst="straightConnector1">
            <a:avLst/>
          </a:prstGeom>
          <a:ln w="1905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F26E683-99A0-4D15-B1F1-FF155343A732}"/>
              </a:ext>
            </a:extLst>
          </p:cNvPr>
          <p:cNvSpPr txBox="1"/>
          <p:nvPr/>
        </p:nvSpPr>
        <p:spPr>
          <a:xfrm>
            <a:off x="9705974" y="4352853"/>
            <a:ext cx="1971675" cy="584775"/>
          </a:xfrm>
          <a:prstGeom prst="rect">
            <a:avLst/>
          </a:prstGeom>
          <a:noFill/>
        </p:spPr>
        <p:txBody>
          <a:bodyPr wrap="square" rtlCol="0">
            <a:spAutoFit/>
          </a:bodyPr>
          <a:lstStyle/>
          <a:p>
            <a:pPr algn="ctr"/>
            <a:r>
              <a:rPr lang="en-US" sz="1600" dirty="0"/>
              <a:t>mission mean ratio (red/blue) = 1.041</a:t>
            </a:r>
          </a:p>
        </p:txBody>
      </p:sp>
    </p:spTree>
    <p:extLst>
      <p:ext uri="{BB962C8B-B14F-4D97-AF65-F5344CB8AC3E}">
        <p14:creationId xmlns:p14="http://schemas.microsoft.com/office/powerpoint/2010/main" val="2036675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6C32E67A-687A-4806-AA14-EEE7709A80B0}"/>
              </a:ext>
            </a:extLst>
          </p:cNvPr>
          <p:cNvSpPr txBox="1"/>
          <p:nvPr/>
        </p:nvSpPr>
        <p:spPr>
          <a:xfrm>
            <a:off x="0" y="142875"/>
            <a:ext cx="12192000" cy="707886"/>
          </a:xfrm>
          <a:prstGeom prst="rect">
            <a:avLst/>
          </a:prstGeom>
          <a:noFill/>
          <a:ln w="25400">
            <a:noFill/>
          </a:ln>
        </p:spPr>
        <p:txBody>
          <a:bodyPr wrap="square" lIns="91440" tIns="45720" rIns="91440" bIns="45720" rtlCol="0">
            <a:spAutoFit/>
          </a:bodyPr>
          <a:lstStyle/>
          <a:p>
            <a:pPr algn="ctr">
              <a:spcAft>
                <a:spcPts val="600"/>
              </a:spcAft>
            </a:pPr>
            <a:r>
              <a:rPr lang="en-US" sz="4000" dirty="0">
                <a:solidFill>
                  <a:schemeClr val="accent6"/>
                </a:solidFill>
                <a:effectLst>
                  <a:outerShdw blurRad="38100" dist="38100" dir="2700000" algn="tl">
                    <a:srgbClr val="000000">
                      <a:alpha val="43137"/>
                    </a:srgbClr>
                  </a:outerShdw>
                </a:effectLst>
              </a:rPr>
              <a:t>Creating a Continuous Record of PGR Change</a:t>
            </a:r>
          </a:p>
        </p:txBody>
      </p:sp>
      <p:grpSp>
        <p:nvGrpSpPr>
          <p:cNvPr id="52" name="Group 51">
            <a:extLst>
              <a:ext uri="{FF2B5EF4-FFF2-40B4-BE49-F238E27FC236}">
                <a16:creationId xmlns:a16="http://schemas.microsoft.com/office/drawing/2014/main" id="{AE9EE7F8-0F10-4C7F-828D-57EF07D725DC}"/>
              </a:ext>
            </a:extLst>
          </p:cNvPr>
          <p:cNvGrpSpPr/>
          <p:nvPr/>
        </p:nvGrpSpPr>
        <p:grpSpPr>
          <a:xfrm>
            <a:off x="335635" y="327916"/>
            <a:ext cx="11520730" cy="6294568"/>
            <a:chOff x="363497" y="327916"/>
            <a:chExt cx="11520730" cy="6294568"/>
          </a:xfrm>
        </p:grpSpPr>
        <p:pic>
          <p:nvPicPr>
            <p:cNvPr id="48" name="Picture 47" descr="Chart, line chart&#10;&#10;Description automatically generated">
              <a:extLst>
                <a:ext uri="{FF2B5EF4-FFF2-40B4-BE49-F238E27FC236}">
                  <a16:creationId xmlns:a16="http://schemas.microsoft.com/office/drawing/2014/main" id="{D5D95AB4-425C-48F8-8E5E-5AD81CF0FB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2629" y="3147764"/>
              <a:ext cx="7211598" cy="3474720"/>
            </a:xfrm>
            <a:prstGeom prst="rect">
              <a:avLst/>
            </a:prstGeom>
          </p:spPr>
        </p:pic>
        <p:pic>
          <p:nvPicPr>
            <p:cNvPr id="15" name="Picture 14" descr="Chart, line chart&#10;&#10;Description automatically generated">
              <a:extLst>
                <a:ext uri="{FF2B5EF4-FFF2-40B4-BE49-F238E27FC236}">
                  <a16:creationId xmlns:a16="http://schemas.microsoft.com/office/drawing/2014/main" id="{276F5CFF-7F56-43CA-AD4A-47AE155FB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409" y="902970"/>
              <a:ext cx="3694181" cy="2468880"/>
            </a:xfrm>
            <a:prstGeom prst="rect">
              <a:avLst/>
            </a:prstGeom>
          </p:spPr>
        </p:pic>
        <p:sp>
          <p:nvSpPr>
            <p:cNvPr id="18" name="TextBox 17">
              <a:extLst>
                <a:ext uri="{FF2B5EF4-FFF2-40B4-BE49-F238E27FC236}">
                  <a16:creationId xmlns:a16="http://schemas.microsoft.com/office/drawing/2014/main" id="{0882F14F-8382-460A-9880-FD68B5664E54}"/>
                </a:ext>
              </a:extLst>
            </p:cNvPr>
            <p:cNvSpPr txBox="1"/>
            <p:nvPr/>
          </p:nvSpPr>
          <p:spPr>
            <a:xfrm>
              <a:off x="4038014" y="1047750"/>
              <a:ext cx="7695851" cy="2062103"/>
            </a:xfrm>
            <a:prstGeom prst="rect">
              <a:avLst/>
            </a:prstGeom>
            <a:noFill/>
          </p:spPr>
          <p:txBody>
            <a:bodyPr wrap="square" rtlCol="0">
              <a:spAutoFit/>
            </a:bodyPr>
            <a:lstStyle/>
            <a:p>
              <a:pPr algn="just"/>
              <a:r>
                <a:rPr lang="en-US" sz="1600" dirty="0">
                  <a:effectLst/>
                  <a:ea typeface="Times New Roman" panose="02020603050405020304" pitchFamily="18" charset="0"/>
                </a:rPr>
                <a:t>The transition between the </a:t>
              </a:r>
              <a:r>
                <a:rPr lang="en-US" sz="1600" dirty="0">
                  <a:solidFill>
                    <a:srgbClr val="142B8C"/>
                  </a:solidFill>
                  <a:effectLst/>
                  <a:ea typeface="Times New Roman" panose="02020603050405020304" pitchFamily="18" charset="0"/>
                </a:rPr>
                <a:t>stable, near-constant nighttime PGR</a:t>
              </a:r>
              <a:r>
                <a:rPr lang="en-US" sz="1600" dirty="0">
                  <a:effectLst/>
                  <a:ea typeface="Times New Roman" panose="02020603050405020304" pitchFamily="18" charset="0"/>
                </a:rPr>
                <a:t> and the much </a:t>
              </a:r>
              <a:r>
                <a:rPr lang="en-US" sz="1600" dirty="0">
                  <a:solidFill>
                    <a:schemeClr val="accent2"/>
                  </a:solidFill>
                  <a:effectLst/>
                  <a:ea typeface="Times New Roman" panose="02020603050405020304" pitchFamily="18" charset="0"/>
                </a:rPr>
                <a:t>more variable daytime PGRs</a:t>
              </a:r>
              <a:r>
                <a:rPr lang="en-US" sz="1600" dirty="0">
                  <a:effectLst/>
                  <a:ea typeface="Times New Roman" panose="02020603050405020304" pitchFamily="18" charset="0"/>
                </a:rPr>
                <a:t> does not occur instantaneously. Based on an assess-</a:t>
              </a:r>
              <a:r>
                <a:rPr lang="en-US" sz="1600" dirty="0" err="1">
                  <a:effectLst/>
                  <a:ea typeface="Times New Roman" panose="02020603050405020304" pitchFamily="18" charset="0"/>
                </a:rPr>
                <a:t>ment</a:t>
              </a:r>
              <a:r>
                <a:rPr lang="en-US" sz="1600" dirty="0">
                  <a:effectLst/>
                  <a:ea typeface="Times New Roman" panose="02020603050405020304" pitchFamily="18" charset="0"/>
                </a:rPr>
                <a:t> of the five extended time PGR calibrations accumulated to date, the transition period between stable states lasts approximately 585 seconds. To characterize the variability of the PGR throughout an orbit we use a piecewise linear approximation, as illustrated by the </a:t>
              </a:r>
              <a:r>
                <a:rPr lang="en-US" sz="1600" dirty="0">
                  <a:solidFill>
                    <a:srgbClr val="C00000"/>
                  </a:solidFill>
                  <a:effectLst/>
                  <a:ea typeface="Times New Roman" panose="02020603050405020304" pitchFamily="18" charset="0"/>
                </a:rPr>
                <a:t>red dashed line</a:t>
              </a:r>
              <a:r>
                <a:rPr lang="en-US" sz="1600" dirty="0">
                  <a:effectLst/>
                  <a:ea typeface="Times New Roman" panose="02020603050405020304" pitchFamily="18" charset="0"/>
                </a:rPr>
                <a:t> in the figure below. As in all previous data releases, the PGR is held constant at night, using the most recent PGR estimate obtained from the standard nighttime only PGR calibration operations</a:t>
              </a:r>
              <a:endParaRPr lang="en-US" sz="1600" dirty="0"/>
            </a:p>
          </p:txBody>
        </p:sp>
        <p:sp>
          <p:nvSpPr>
            <p:cNvPr id="20" name="TextBox 19">
              <a:extLst>
                <a:ext uri="{FF2B5EF4-FFF2-40B4-BE49-F238E27FC236}">
                  <a16:creationId xmlns:a16="http://schemas.microsoft.com/office/drawing/2014/main" id="{CBAB7D24-1A8C-4F02-A288-FF791BEA13B4}"/>
                </a:ext>
              </a:extLst>
            </p:cNvPr>
            <p:cNvSpPr txBox="1"/>
            <p:nvPr/>
          </p:nvSpPr>
          <p:spPr>
            <a:xfrm>
              <a:off x="419099" y="3371851"/>
              <a:ext cx="4333875" cy="3046988"/>
            </a:xfrm>
            <a:prstGeom prst="rect">
              <a:avLst/>
            </a:prstGeom>
            <a:noFill/>
          </p:spPr>
          <p:txBody>
            <a:bodyPr wrap="square" rtlCol="0">
              <a:spAutoFit/>
            </a:bodyPr>
            <a:lstStyle/>
            <a:p>
              <a:pPr algn="just"/>
              <a:r>
                <a:rPr lang="en-US" sz="1600" dirty="0">
                  <a:effectLst/>
                  <a:ea typeface="Times New Roman" panose="02020603050405020304" pitchFamily="18" charset="0"/>
                </a:rPr>
                <a:t>Daytime values are assigned by partitioning the into </a:t>
              </a:r>
              <a:r>
                <a:rPr lang="en-US" sz="1600" dirty="0">
                  <a:solidFill>
                    <a:srgbClr val="C00000"/>
                  </a:solidFill>
                  <a:effectLst/>
                  <a:ea typeface="Times New Roman" panose="02020603050405020304" pitchFamily="18" charset="0"/>
                </a:rPr>
                <a:t>three segments.</a:t>
              </a:r>
              <a:r>
                <a:rPr lang="en-US" sz="1600" dirty="0">
                  <a:effectLst/>
                  <a:ea typeface="Times New Roman" panose="02020603050405020304" pitchFamily="18" charset="0"/>
                </a:rPr>
                <a:t> The first extends 585 seconds forward in time from the night-to-day terminator, and the third extends 585 seconds backward in time from the day-to-night terminator. The PGR is held constant throughout the center segment (#2) at the Liu’s method value calculated for the data acquisition date. PGRs in daytime segments 1 and 3 are then linearly interpolated as a function of time between the segment end points and the segment 2 Liu’s method value.</a:t>
              </a:r>
              <a:endParaRPr lang="en-US" sz="1600" dirty="0"/>
            </a:p>
          </p:txBody>
        </p:sp>
        <p:sp>
          <p:nvSpPr>
            <p:cNvPr id="22" name="Freeform: Shape 21">
              <a:extLst>
                <a:ext uri="{FF2B5EF4-FFF2-40B4-BE49-F238E27FC236}">
                  <a16:creationId xmlns:a16="http://schemas.microsoft.com/office/drawing/2014/main" id="{76ED9B46-EF6B-42C1-88FD-16EBB3F5C4C7}"/>
                </a:ext>
              </a:extLst>
            </p:cNvPr>
            <p:cNvSpPr/>
            <p:nvPr/>
          </p:nvSpPr>
          <p:spPr>
            <a:xfrm>
              <a:off x="363497" y="327916"/>
              <a:ext cx="7542253" cy="2120009"/>
            </a:xfrm>
            <a:custGeom>
              <a:avLst/>
              <a:gdLst>
                <a:gd name="connsiteX0" fmla="*/ 7542253 w 7542253"/>
                <a:gd name="connsiteY0" fmla="*/ 815084 h 2120009"/>
                <a:gd name="connsiteX1" fmla="*/ 322303 w 7542253"/>
                <a:gd name="connsiteY1" fmla="*/ 53084 h 2120009"/>
                <a:gd name="connsiteX2" fmla="*/ 1932028 w 7542253"/>
                <a:gd name="connsiteY2" fmla="*/ 2120009 h 2120009"/>
              </a:gdLst>
              <a:ahLst/>
              <a:cxnLst>
                <a:cxn ang="0">
                  <a:pos x="connsiteX0" y="connsiteY0"/>
                </a:cxn>
                <a:cxn ang="0">
                  <a:pos x="connsiteX1" y="connsiteY1"/>
                </a:cxn>
                <a:cxn ang="0">
                  <a:pos x="connsiteX2" y="connsiteY2"/>
                </a:cxn>
              </a:cxnLst>
              <a:rect l="l" t="t" r="r" b="b"/>
              <a:pathLst>
                <a:path w="7542253" h="2120009">
                  <a:moveTo>
                    <a:pt x="7542253" y="815084"/>
                  </a:moveTo>
                  <a:cubicBezTo>
                    <a:pt x="4399796" y="325340"/>
                    <a:pt x="1257340" y="-164403"/>
                    <a:pt x="322303" y="53084"/>
                  </a:cubicBezTo>
                  <a:cubicBezTo>
                    <a:pt x="-612734" y="270571"/>
                    <a:pt x="659647" y="1195290"/>
                    <a:pt x="1932028" y="2120009"/>
                  </a:cubicBezTo>
                </a:path>
              </a:pathLst>
            </a:custGeom>
            <a:noFill/>
            <a:ln w="12700">
              <a:solidFill>
                <a:srgbClr val="142B8C"/>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a:extLst>
                <a:ext uri="{FF2B5EF4-FFF2-40B4-BE49-F238E27FC236}">
                  <a16:creationId xmlns:a16="http://schemas.microsoft.com/office/drawing/2014/main" id="{5E8D1BAE-E810-440A-B785-C11D12B3D5BE}"/>
                </a:ext>
              </a:extLst>
            </p:cNvPr>
            <p:cNvCxnSpPr>
              <a:cxnSpLocks/>
            </p:cNvCxnSpPr>
            <p:nvPr/>
          </p:nvCxnSpPr>
          <p:spPr>
            <a:xfrm flipH="1">
              <a:off x="3514726" y="1485900"/>
              <a:ext cx="560776" cy="152400"/>
            </a:xfrm>
            <a:prstGeom prst="straightConnector1">
              <a:avLst/>
            </a:prstGeom>
            <a:ln w="127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F2153F0-E6BB-44F3-84BC-136A72BD4D9A}"/>
                </a:ext>
              </a:extLst>
            </p:cNvPr>
            <p:cNvCxnSpPr>
              <a:cxnSpLocks/>
            </p:cNvCxnSpPr>
            <p:nvPr/>
          </p:nvCxnSpPr>
          <p:spPr>
            <a:xfrm>
              <a:off x="6953250" y="2552322"/>
              <a:ext cx="562806" cy="1426464"/>
            </a:xfrm>
            <a:prstGeom prst="straightConnector1">
              <a:avLst/>
            </a:prstGeom>
            <a:ln w="127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44" name="Group 43">
              <a:extLst>
                <a:ext uri="{FF2B5EF4-FFF2-40B4-BE49-F238E27FC236}">
                  <a16:creationId xmlns:a16="http://schemas.microsoft.com/office/drawing/2014/main" id="{43376472-7179-4AEC-91A7-196D99600942}"/>
                </a:ext>
              </a:extLst>
            </p:cNvPr>
            <p:cNvGrpSpPr/>
            <p:nvPr/>
          </p:nvGrpSpPr>
          <p:grpSpPr>
            <a:xfrm>
              <a:off x="7191375" y="5860042"/>
              <a:ext cx="2377440" cy="228600"/>
              <a:chOff x="6362700" y="5804620"/>
              <a:chExt cx="2876084" cy="228600"/>
            </a:xfrm>
          </p:grpSpPr>
          <p:grpSp>
            <p:nvGrpSpPr>
              <p:cNvPr id="29" name="Group 28">
                <a:extLst>
                  <a:ext uri="{FF2B5EF4-FFF2-40B4-BE49-F238E27FC236}">
                    <a16:creationId xmlns:a16="http://schemas.microsoft.com/office/drawing/2014/main" id="{C02172D9-E62E-4255-9102-7946B3C8C226}"/>
                  </a:ext>
                </a:extLst>
              </p:cNvPr>
              <p:cNvGrpSpPr/>
              <p:nvPr/>
            </p:nvGrpSpPr>
            <p:grpSpPr>
              <a:xfrm>
                <a:off x="6362700" y="5804620"/>
                <a:ext cx="457200" cy="228600"/>
                <a:chOff x="2714625" y="3319462"/>
                <a:chExt cx="1076325" cy="228600"/>
              </a:xfrm>
            </p:grpSpPr>
            <p:cxnSp>
              <p:nvCxnSpPr>
                <p:cNvPr id="30" name="Straight Connector 29">
                  <a:extLst>
                    <a:ext uri="{FF2B5EF4-FFF2-40B4-BE49-F238E27FC236}">
                      <a16:creationId xmlns:a16="http://schemas.microsoft.com/office/drawing/2014/main" id="{8A07A4C7-AAB7-4388-88AA-6BE890382B38}"/>
                    </a:ext>
                  </a:extLst>
                </p:cNvPr>
                <p:cNvCxnSpPr>
                  <a:cxnSpLocks/>
                </p:cNvCxnSpPr>
                <p:nvPr/>
              </p:nvCxnSpPr>
              <p:spPr>
                <a:xfrm>
                  <a:off x="2724150" y="3433762"/>
                  <a:ext cx="1066800"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3051A49-3CE4-499B-BCCB-A6642C7BD3A8}"/>
                    </a:ext>
                  </a:extLst>
                </p:cNvPr>
                <p:cNvCxnSpPr>
                  <a:cxnSpLocks/>
                </p:cNvCxnSpPr>
                <p:nvPr/>
              </p:nvCxnSpPr>
              <p:spPr>
                <a:xfrm>
                  <a:off x="3790950" y="3319462"/>
                  <a:ext cx="0" cy="22860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91F272E-21B0-495A-B32D-92704BC54EE4}"/>
                    </a:ext>
                  </a:extLst>
                </p:cNvPr>
                <p:cNvCxnSpPr>
                  <a:cxnSpLocks/>
                </p:cNvCxnSpPr>
                <p:nvPr/>
              </p:nvCxnSpPr>
              <p:spPr>
                <a:xfrm>
                  <a:off x="2714625" y="3319462"/>
                  <a:ext cx="0" cy="22860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D5DC42CD-7E87-4D34-A12C-5B07B5C832E3}"/>
                  </a:ext>
                </a:extLst>
              </p:cNvPr>
              <p:cNvGrpSpPr/>
              <p:nvPr/>
            </p:nvGrpSpPr>
            <p:grpSpPr>
              <a:xfrm>
                <a:off x="8781584" y="5804620"/>
                <a:ext cx="457200" cy="228600"/>
                <a:chOff x="2714625" y="3319462"/>
                <a:chExt cx="1076325" cy="228600"/>
              </a:xfrm>
            </p:grpSpPr>
            <p:cxnSp>
              <p:nvCxnSpPr>
                <p:cNvPr id="34" name="Straight Connector 33">
                  <a:extLst>
                    <a:ext uri="{FF2B5EF4-FFF2-40B4-BE49-F238E27FC236}">
                      <a16:creationId xmlns:a16="http://schemas.microsoft.com/office/drawing/2014/main" id="{CCBABCE1-D8A8-4BFD-9B9B-13C4706E8DFB}"/>
                    </a:ext>
                  </a:extLst>
                </p:cNvPr>
                <p:cNvCxnSpPr>
                  <a:cxnSpLocks/>
                </p:cNvCxnSpPr>
                <p:nvPr/>
              </p:nvCxnSpPr>
              <p:spPr>
                <a:xfrm>
                  <a:off x="2724150" y="3433762"/>
                  <a:ext cx="1066800"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9AE2BB8-4517-4A6B-B156-6219C3F5058B}"/>
                    </a:ext>
                  </a:extLst>
                </p:cNvPr>
                <p:cNvCxnSpPr>
                  <a:cxnSpLocks/>
                </p:cNvCxnSpPr>
                <p:nvPr/>
              </p:nvCxnSpPr>
              <p:spPr>
                <a:xfrm>
                  <a:off x="3790950" y="3319462"/>
                  <a:ext cx="0" cy="22860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C02CFC0-F38B-4CE5-A319-5F3486AB5F4E}"/>
                    </a:ext>
                  </a:extLst>
                </p:cNvPr>
                <p:cNvCxnSpPr>
                  <a:cxnSpLocks/>
                </p:cNvCxnSpPr>
                <p:nvPr/>
              </p:nvCxnSpPr>
              <p:spPr>
                <a:xfrm>
                  <a:off x="2714625" y="3319462"/>
                  <a:ext cx="0" cy="22860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38" name="Straight Connector 37">
                <a:extLst>
                  <a:ext uri="{FF2B5EF4-FFF2-40B4-BE49-F238E27FC236}">
                    <a16:creationId xmlns:a16="http://schemas.microsoft.com/office/drawing/2014/main" id="{8AEED1AC-1786-4A9A-9108-76FFA5FB0E78}"/>
                  </a:ext>
                </a:extLst>
              </p:cNvPr>
              <p:cNvCxnSpPr>
                <a:cxnSpLocks/>
              </p:cNvCxnSpPr>
              <p:nvPr/>
            </p:nvCxnSpPr>
            <p:spPr>
              <a:xfrm>
                <a:off x="6819900" y="5918920"/>
                <a:ext cx="1961684"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573D239D-C0FD-4A1A-976F-DA1C74FD9382}"/>
                  </a:ext>
                </a:extLst>
              </p:cNvPr>
              <p:cNvSpPr txBox="1"/>
              <p:nvPr/>
            </p:nvSpPr>
            <p:spPr>
              <a:xfrm>
                <a:off x="6542408" y="5811198"/>
                <a:ext cx="97784" cy="215444"/>
              </a:xfrm>
              <a:prstGeom prst="rect">
                <a:avLst/>
              </a:prstGeom>
              <a:solidFill>
                <a:schemeClr val="bg1"/>
              </a:solidFill>
            </p:spPr>
            <p:txBody>
              <a:bodyPr wrap="none" lIns="0" tIns="0" rIns="0" bIns="0" rtlCol="0">
                <a:spAutoFit/>
              </a:bodyPr>
              <a:lstStyle/>
              <a:p>
                <a:pPr algn="ctr"/>
                <a:r>
                  <a:rPr lang="en-US" sz="1400" dirty="0"/>
                  <a:t>1</a:t>
                </a:r>
              </a:p>
            </p:txBody>
          </p:sp>
          <p:sp>
            <p:nvSpPr>
              <p:cNvPr id="41" name="TextBox 40">
                <a:extLst>
                  <a:ext uri="{FF2B5EF4-FFF2-40B4-BE49-F238E27FC236}">
                    <a16:creationId xmlns:a16="http://schemas.microsoft.com/office/drawing/2014/main" id="{627F679B-CFFE-41FF-94E9-3FA76E9DAA24}"/>
                  </a:ext>
                </a:extLst>
              </p:cNvPr>
              <p:cNvSpPr txBox="1"/>
              <p:nvPr/>
            </p:nvSpPr>
            <p:spPr>
              <a:xfrm>
                <a:off x="8961293" y="5811198"/>
                <a:ext cx="97783" cy="215444"/>
              </a:xfrm>
              <a:prstGeom prst="rect">
                <a:avLst/>
              </a:prstGeom>
              <a:solidFill>
                <a:schemeClr val="bg1"/>
              </a:solidFill>
            </p:spPr>
            <p:txBody>
              <a:bodyPr wrap="none" lIns="0" tIns="0" rIns="0" bIns="0" rtlCol="0">
                <a:spAutoFit/>
              </a:bodyPr>
              <a:lstStyle/>
              <a:p>
                <a:pPr algn="ctr"/>
                <a:r>
                  <a:rPr lang="en-US" sz="1400" dirty="0"/>
                  <a:t>3</a:t>
                </a:r>
              </a:p>
            </p:txBody>
          </p:sp>
          <p:sp>
            <p:nvSpPr>
              <p:cNvPr id="42" name="TextBox 41">
                <a:extLst>
                  <a:ext uri="{FF2B5EF4-FFF2-40B4-BE49-F238E27FC236}">
                    <a16:creationId xmlns:a16="http://schemas.microsoft.com/office/drawing/2014/main" id="{074E2416-45F4-44B5-A0B6-83E322ACE7CA}"/>
                  </a:ext>
                </a:extLst>
              </p:cNvPr>
              <p:cNvSpPr txBox="1"/>
              <p:nvPr/>
            </p:nvSpPr>
            <p:spPr>
              <a:xfrm>
                <a:off x="7751851" y="5811198"/>
                <a:ext cx="97783" cy="215444"/>
              </a:xfrm>
              <a:prstGeom prst="rect">
                <a:avLst/>
              </a:prstGeom>
              <a:solidFill>
                <a:schemeClr val="bg1"/>
              </a:solidFill>
            </p:spPr>
            <p:txBody>
              <a:bodyPr wrap="none" lIns="0" tIns="0" rIns="0" bIns="0" rtlCol="0">
                <a:spAutoFit/>
              </a:bodyPr>
              <a:lstStyle/>
              <a:p>
                <a:pPr algn="ctr"/>
                <a:r>
                  <a:rPr lang="en-US" sz="1400" dirty="0"/>
                  <a:t>2</a:t>
                </a:r>
              </a:p>
            </p:txBody>
          </p:sp>
        </p:grpSp>
        <p:cxnSp>
          <p:nvCxnSpPr>
            <p:cNvPr id="49" name="Straight Arrow Connector 48">
              <a:extLst>
                <a:ext uri="{FF2B5EF4-FFF2-40B4-BE49-F238E27FC236}">
                  <a16:creationId xmlns:a16="http://schemas.microsoft.com/office/drawing/2014/main" id="{AD4C39E4-1FA8-4A58-AD3E-6C98C5B8E9FE}"/>
                </a:ext>
              </a:extLst>
            </p:cNvPr>
            <p:cNvCxnSpPr>
              <a:cxnSpLocks/>
            </p:cNvCxnSpPr>
            <p:nvPr/>
          </p:nvCxnSpPr>
          <p:spPr>
            <a:xfrm>
              <a:off x="2698417" y="3847722"/>
              <a:ext cx="4426283" cy="2107308"/>
            </a:xfrm>
            <a:prstGeom prst="straightConnector1">
              <a:avLst/>
            </a:prstGeom>
            <a:ln w="127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53" name="TextBox 52">
            <a:extLst>
              <a:ext uri="{FF2B5EF4-FFF2-40B4-BE49-F238E27FC236}">
                <a16:creationId xmlns:a16="http://schemas.microsoft.com/office/drawing/2014/main" id="{21005D3D-718F-47BC-AEFC-A3C1555A4758}"/>
              </a:ext>
            </a:extLst>
          </p:cNvPr>
          <p:cNvSpPr txBox="1"/>
          <p:nvPr/>
        </p:nvSpPr>
        <p:spPr>
          <a:xfrm>
            <a:off x="5442764" y="4416612"/>
            <a:ext cx="1057274" cy="461665"/>
          </a:xfrm>
          <a:prstGeom prst="rect">
            <a:avLst/>
          </a:prstGeom>
          <a:noFill/>
        </p:spPr>
        <p:txBody>
          <a:bodyPr wrap="square" rtlCol="0">
            <a:spAutoFit/>
          </a:bodyPr>
          <a:lstStyle/>
          <a:p>
            <a:pPr algn="ctr"/>
            <a:r>
              <a:rPr lang="en-US" sz="1200" dirty="0">
                <a:effectLst/>
                <a:ea typeface="Times New Roman" panose="02020603050405020304" pitchFamily="18" charset="0"/>
              </a:rPr>
              <a:t>night-to-day terminator</a:t>
            </a:r>
            <a:endParaRPr lang="en-US" sz="1200" dirty="0"/>
          </a:p>
        </p:txBody>
      </p:sp>
      <p:sp>
        <p:nvSpPr>
          <p:cNvPr id="54" name="TextBox 53">
            <a:extLst>
              <a:ext uri="{FF2B5EF4-FFF2-40B4-BE49-F238E27FC236}">
                <a16:creationId xmlns:a16="http://schemas.microsoft.com/office/drawing/2014/main" id="{02A5165C-6A0D-42D3-8055-F2DB56E6FCD2}"/>
              </a:ext>
            </a:extLst>
          </p:cNvPr>
          <p:cNvSpPr txBox="1"/>
          <p:nvPr/>
        </p:nvSpPr>
        <p:spPr>
          <a:xfrm>
            <a:off x="10033814" y="4416612"/>
            <a:ext cx="1057274" cy="461665"/>
          </a:xfrm>
          <a:prstGeom prst="rect">
            <a:avLst/>
          </a:prstGeom>
          <a:noFill/>
        </p:spPr>
        <p:txBody>
          <a:bodyPr wrap="square" rtlCol="0">
            <a:spAutoFit/>
          </a:bodyPr>
          <a:lstStyle/>
          <a:p>
            <a:pPr algn="ctr"/>
            <a:r>
              <a:rPr lang="en-US" sz="1200" dirty="0">
                <a:effectLst/>
                <a:ea typeface="Times New Roman" panose="02020603050405020304" pitchFamily="18" charset="0"/>
              </a:rPr>
              <a:t>day-to-night terminator</a:t>
            </a:r>
            <a:endParaRPr lang="en-US" sz="1200" dirty="0"/>
          </a:p>
        </p:txBody>
      </p:sp>
      <p:cxnSp>
        <p:nvCxnSpPr>
          <p:cNvPr id="56" name="Straight Arrow Connector 55">
            <a:extLst>
              <a:ext uri="{FF2B5EF4-FFF2-40B4-BE49-F238E27FC236}">
                <a16:creationId xmlns:a16="http://schemas.microsoft.com/office/drawing/2014/main" id="{729DC704-73D5-4766-A79D-C8D9A066F0A5}"/>
              </a:ext>
            </a:extLst>
          </p:cNvPr>
          <p:cNvCxnSpPr>
            <a:cxnSpLocks/>
          </p:cNvCxnSpPr>
          <p:nvPr/>
        </p:nvCxnSpPr>
        <p:spPr>
          <a:xfrm flipH="1">
            <a:off x="9782176" y="4810469"/>
            <a:ext cx="400049" cy="560498"/>
          </a:xfrm>
          <a:prstGeom prst="straightConnector1">
            <a:avLst/>
          </a:prstGeom>
          <a:ln w="127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4B6190D5-C767-4748-A24F-22403E82642F}"/>
              </a:ext>
            </a:extLst>
          </p:cNvPr>
          <p:cNvCxnSpPr>
            <a:cxnSpLocks/>
          </p:cNvCxnSpPr>
          <p:nvPr/>
        </p:nvCxnSpPr>
        <p:spPr>
          <a:xfrm>
            <a:off x="6337340" y="4810469"/>
            <a:ext cx="402336" cy="560498"/>
          </a:xfrm>
          <a:prstGeom prst="straightConnector1">
            <a:avLst/>
          </a:prstGeom>
          <a:ln w="127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8859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C46408-0DF0-4069-B7D2-AC5D5ACF70B3}"/>
              </a:ext>
            </a:extLst>
          </p:cNvPr>
          <p:cNvSpPr txBox="1"/>
          <p:nvPr/>
        </p:nvSpPr>
        <p:spPr>
          <a:xfrm>
            <a:off x="0" y="57150"/>
            <a:ext cx="12192000" cy="584775"/>
          </a:xfrm>
          <a:prstGeom prst="rect">
            <a:avLst/>
          </a:prstGeom>
          <a:noFill/>
          <a:ln w="25400">
            <a:noFill/>
          </a:ln>
        </p:spPr>
        <p:txBody>
          <a:bodyPr wrap="square" lIns="91440" tIns="45720" rIns="91440" bIns="45720" rtlCol="0">
            <a:spAutoFit/>
          </a:bodyPr>
          <a:lstStyle/>
          <a:p>
            <a:pPr algn="ctr">
              <a:spcAft>
                <a:spcPts val="600"/>
              </a:spcAft>
            </a:pPr>
            <a:r>
              <a:rPr lang="en-US" sz="3200" dirty="0">
                <a:solidFill>
                  <a:schemeClr val="accent6"/>
                </a:solidFill>
                <a:effectLst>
                  <a:outerShdw blurRad="38100" dist="38100" dir="2700000" algn="tl">
                    <a:srgbClr val="000000">
                      <a:alpha val="43137"/>
                    </a:srgbClr>
                  </a:outerShdw>
                </a:effectLst>
              </a:rPr>
              <a:t>CALIOP PGR Corrections: Take Home Message for Data Users</a:t>
            </a:r>
          </a:p>
        </p:txBody>
      </p:sp>
      <p:sp>
        <p:nvSpPr>
          <p:cNvPr id="7" name="TextBox 6">
            <a:extLst>
              <a:ext uri="{FF2B5EF4-FFF2-40B4-BE49-F238E27FC236}">
                <a16:creationId xmlns:a16="http://schemas.microsoft.com/office/drawing/2014/main" id="{731FAF93-630D-444C-BEE3-BEE311E20ADE}"/>
              </a:ext>
            </a:extLst>
          </p:cNvPr>
          <p:cNvSpPr txBox="1"/>
          <p:nvPr/>
        </p:nvSpPr>
        <p:spPr>
          <a:xfrm>
            <a:off x="222033" y="2533650"/>
            <a:ext cx="8276122" cy="430887"/>
          </a:xfrm>
          <a:prstGeom prst="rect">
            <a:avLst/>
          </a:prstGeom>
          <a:noFill/>
        </p:spPr>
        <p:txBody>
          <a:bodyPr wrap="square" rtlCol="0">
            <a:spAutoFit/>
          </a:bodyPr>
          <a:lstStyle/>
          <a:p>
            <a:pPr algn="ctr"/>
            <a:r>
              <a:rPr lang="en-US" sz="2000" dirty="0">
                <a:solidFill>
                  <a:srgbClr val="0033CC"/>
                </a:solidFill>
                <a:effectLst>
                  <a:outerShdw blurRad="38100" dist="38100" dir="2700000" algn="tl">
                    <a:srgbClr val="000000">
                      <a:alpha val="43137"/>
                    </a:srgbClr>
                  </a:outerShdw>
                </a:effectLst>
              </a:rPr>
              <a:t>Level 2 demo: relative change in optical depth (</a:t>
            </a:r>
            <a:r>
              <a:rPr lang="en-US" sz="2200" dirty="0" err="1">
                <a:solidFill>
                  <a:srgbClr val="0033CC"/>
                </a:solidFill>
                <a:effectLst>
                  <a:outerShdw blurRad="38100" dist="38100" dir="2700000" algn="tl">
                    <a:srgbClr val="000000">
                      <a:alpha val="43137"/>
                    </a:srgbClr>
                  </a:outerShdw>
                </a:effectLst>
                <a:latin typeface="Symbol" panose="05050102010706020507" pitchFamily="18" charset="2"/>
              </a:rPr>
              <a:t>t</a:t>
            </a:r>
            <a:r>
              <a:rPr lang="en-US" sz="2000" baseline="-25000" dirty="0" err="1">
                <a:solidFill>
                  <a:srgbClr val="0033CC"/>
                </a:solidFill>
                <a:effectLst>
                  <a:outerShdw blurRad="38100" dist="38100" dir="2700000" algn="tl">
                    <a:srgbClr val="000000">
                      <a:alpha val="43137"/>
                    </a:srgbClr>
                  </a:outerShdw>
                </a:effectLst>
              </a:rPr>
              <a:t>c</a:t>
            </a:r>
            <a:r>
              <a:rPr lang="en-US" sz="2000" dirty="0">
                <a:solidFill>
                  <a:srgbClr val="0033CC"/>
                </a:solidFill>
                <a:effectLst>
                  <a:outerShdw blurRad="38100" dist="38100" dir="2700000" algn="tl">
                    <a:srgbClr val="000000">
                      <a:alpha val="43137"/>
                    </a:srgbClr>
                  </a:outerShdw>
                </a:effectLst>
              </a:rPr>
              <a:t>) as a function of PGR</a:t>
            </a:r>
          </a:p>
        </p:txBody>
      </p:sp>
      <p:graphicFrame>
        <p:nvGraphicFramePr>
          <p:cNvPr id="10" name="Object 9">
            <a:extLst>
              <a:ext uri="{FF2B5EF4-FFF2-40B4-BE49-F238E27FC236}">
                <a16:creationId xmlns:a16="http://schemas.microsoft.com/office/drawing/2014/main" id="{5AFDDA12-9B05-45FC-A539-E7E38281CB1C}"/>
              </a:ext>
            </a:extLst>
          </p:cNvPr>
          <p:cNvGraphicFramePr>
            <a:graphicFrameLocks noChangeAspect="1"/>
          </p:cNvGraphicFramePr>
          <p:nvPr>
            <p:extLst>
              <p:ext uri="{D42A27DB-BD31-4B8C-83A1-F6EECF244321}">
                <p14:modId xmlns:p14="http://schemas.microsoft.com/office/powerpoint/2010/main" val="1807350334"/>
              </p:ext>
            </p:extLst>
          </p:nvPr>
        </p:nvGraphicFramePr>
        <p:xfrm>
          <a:off x="706638" y="3004623"/>
          <a:ext cx="5968800" cy="1091880"/>
        </p:xfrm>
        <a:graphic>
          <a:graphicData uri="http://schemas.openxmlformats.org/presentationml/2006/ole">
            <mc:AlternateContent xmlns:mc="http://schemas.openxmlformats.org/markup-compatibility/2006">
              <mc:Choice xmlns:v="urn:schemas-microsoft-com:vml" Requires="v">
                <p:oleObj spid="_x0000_s1092" name="Equation" r:id="rId3" imgW="5968800" imgH="1091880" progId="Equation.DSMT4">
                  <p:embed/>
                </p:oleObj>
              </mc:Choice>
              <mc:Fallback>
                <p:oleObj name="Equation" r:id="rId3" imgW="5968800" imgH="1091880" progId="Equation.DSMT4">
                  <p:embed/>
                  <p:pic>
                    <p:nvPicPr>
                      <p:cNvPr id="15" name="Object 14">
                        <a:extLst>
                          <a:ext uri="{FF2B5EF4-FFF2-40B4-BE49-F238E27FC236}">
                            <a16:creationId xmlns:a16="http://schemas.microsoft.com/office/drawing/2014/main" id="{8A490678-267E-4559-943E-413B9DCDDD01}"/>
                          </a:ext>
                        </a:extLst>
                      </p:cNvPr>
                      <p:cNvPicPr/>
                      <p:nvPr/>
                    </p:nvPicPr>
                    <p:blipFill>
                      <a:blip r:embed="rId4"/>
                      <a:stretch>
                        <a:fillRect/>
                      </a:stretch>
                    </p:blipFill>
                    <p:spPr>
                      <a:xfrm>
                        <a:off x="706638" y="3004623"/>
                        <a:ext cx="5968800" cy="1091880"/>
                      </a:xfrm>
                      <a:prstGeom prst="rect">
                        <a:avLst/>
                      </a:prstGeom>
                    </p:spPr>
                  </p:pic>
                </p:oleObj>
              </mc:Fallback>
            </mc:AlternateContent>
          </a:graphicData>
        </a:graphic>
      </p:graphicFrame>
      <p:grpSp>
        <p:nvGrpSpPr>
          <p:cNvPr id="54" name="Group 53">
            <a:extLst>
              <a:ext uri="{FF2B5EF4-FFF2-40B4-BE49-F238E27FC236}">
                <a16:creationId xmlns:a16="http://schemas.microsoft.com/office/drawing/2014/main" id="{6C5C4D17-BA9B-47EB-9560-A669DEE75E39}"/>
              </a:ext>
            </a:extLst>
          </p:cNvPr>
          <p:cNvGrpSpPr/>
          <p:nvPr/>
        </p:nvGrpSpPr>
        <p:grpSpPr>
          <a:xfrm>
            <a:off x="260133" y="671514"/>
            <a:ext cx="11669719" cy="2770718"/>
            <a:chOff x="260133" y="766764"/>
            <a:chExt cx="11669719" cy="2770718"/>
          </a:xfrm>
        </p:grpSpPr>
        <p:sp>
          <p:nvSpPr>
            <p:cNvPr id="3" name="TextBox 2">
              <a:extLst>
                <a:ext uri="{FF2B5EF4-FFF2-40B4-BE49-F238E27FC236}">
                  <a16:creationId xmlns:a16="http://schemas.microsoft.com/office/drawing/2014/main" id="{8FBFF817-2223-4EBA-AC37-3D584428869E}"/>
                </a:ext>
              </a:extLst>
            </p:cNvPr>
            <p:cNvSpPr txBox="1"/>
            <p:nvPr/>
          </p:nvSpPr>
          <p:spPr>
            <a:xfrm>
              <a:off x="260133" y="829807"/>
              <a:ext cx="8140760" cy="1815882"/>
            </a:xfrm>
            <a:prstGeom prst="rect">
              <a:avLst/>
            </a:prstGeom>
            <a:noFill/>
          </p:spPr>
          <p:txBody>
            <a:bodyPr wrap="square" rtlCol="0">
              <a:spAutoFit/>
            </a:bodyPr>
            <a:lstStyle/>
            <a:p>
              <a:pPr algn="just"/>
              <a:r>
                <a:rPr lang="en-US" sz="1600" dirty="0"/>
                <a:t>By happenstance, the high biases in the PGR used in all CALIPSO data releases prior to version 4.5 are largely consistent with the revised daytime PGR estimates, hence daytime changes in 532 nm attenuated backscatter coefficients (</a:t>
              </a:r>
              <a:r>
                <a:rPr lang="en-US" sz="1600" b="0" i="0" u="none" strike="noStrike" baseline="0" dirty="0"/>
                <a:t>β′</a:t>
              </a:r>
              <a:r>
                <a:rPr lang="en-US" sz="1600" b="0" i="0" u="none" strike="noStrike" baseline="-25000" dirty="0"/>
                <a:t>532</a:t>
              </a:r>
              <a:r>
                <a:rPr lang="en-US" sz="1600" dirty="0"/>
                <a:t>) and volume depolarization ratios (</a:t>
              </a:r>
              <a:r>
                <a:rPr lang="en-US" sz="1600" b="0" i="0" u="none" strike="noStrike" baseline="0" dirty="0" err="1"/>
                <a:t>δ</a:t>
              </a:r>
              <a:r>
                <a:rPr lang="en-US" sz="1600" b="0" i="0" u="none" strike="noStrike" baseline="-25000" dirty="0" err="1"/>
                <a:t>v</a:t>
              </a:r>
              <a:r>
                <a:rPr lang="en-US" sz="1600" dirty="0"/>
                <a:t>) will generally be insignificant. At night, previous PGRs are biased high relative to the corrected values, leading underestimates (ranging from ~3% to ~6%) in nighttime </a:t>
              </a:r>
              <a:r>
                <a:rPr lang="en-US" sz="1600" b="0" i="0" u="none" strike="noStrike" baseline="0" dirty="0" err="1"/>
                <a:t>δ</a:t>
              </a:r>
              <a:r>
                <a:rPr lang="en-US" sz="1600" b="0" i="0" u="none" strike="noStrike" baseline="-25000" dirty="0" err="1"/>
                <a:t>v</a:t>
              </a:r>
              <a:r>
                <a:rPr lang="en-US" sz="1600" dirty="0"/>
                <a:t> and small underestimates (less than 1.5%) in nighttime  </a:t>
              </a:r>
              <a:r>
                <a:rPr lang="en-US" sz="1600" b="0" i="0" u="none" strike="noStrike" baseline="0" dirty="0"/>
                <a:t>β′</a:t>
              </a:r>
              <a:r>
                <a:rPr lang="en-US" sz="1600" b="0" i="0" u="none" strike="noStrike" baseline="-25000" dirty="0"/>
                <a:t>532</a:t>
              </a:r>
              <a:r>
                <a:rPr lang="en-US" sz="1600" dirty="0"/>
                <a:t>, with relative differences varying as a function of </a:t>
              </a:r>
              <a:r>
                <a:rPr lang="en-US" sz="1600" b="0" i="0" u="none" strike="noStrike" baseline="0" dirty="0" err="1"/>
                <a:t>δ</a:t>
              </a:r>
              <a:r>
                <a:rPr lang="en-US" sz="1600" b="0" i="0" u="none" strike="noStrike" baseline="-25000" dirty="0" err="1"/>
                <a:t>v</a:t>
              </a:r>
              <a:r>
                <a:rPr lang="en-US" sz="1600" dirty="0"/>
                <a:t>.</a:t>
              </a:r>
            </a:p>
          </p:txBody>
        </p:sp>
        <p:pic>
          <p:nvPicPr>
            <p:cNvPr id="5" name="Graphic 4">
              <a:extLst>
                <a:ext uri="{FF2B5EF4-FFF2-40B4-BE49-F238E27FC236}">
                  <a16:creationId xmlns:a16="http://schemas.microsoft.com/office/drawing/2014/main" id="{CB012B26-488F-47B7-9207-88EDCD62C33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83135" y="766764"/>
              <a:ext cx="3446717" cy="2280190"/>
            </a:xfrm>
            <a:prstGeom prst="rect">
              <a:avLst/>
            </a:prstGeom>
          </p:spPr>
        </p:pic>
        <p:sp>
          <p:nvSpPr>
            <p:cNvPr id="6" name="TextBox 5">
              <a:extLst>
                <a:ext uri="{FF2B5EF4-FFF2-40B4-BE49-F238E27FC236}">
                  <a16:creationId xmlns:a16="http://schemas.microsoft.com/office/drawing/2014/main" id="{B441FDF2-EED2-4443-A82A-B935C6DDBDC8}"/>
                </a:ext>
              </a:extLst>
            </p:cNvPr>
            <p:cNvSpPr txBox="1"/>
            <p:nvPr/>
          </p:nvSpPr>
          <p:spPr>
            <a:xfrm>
              <a:off x="8536255" y="3075817"/>
              <a:ext cx="3340476" cy="461665"/>
            </a:xfrm>
            <a:prstGeom prst="rect">
              <a:avLst/>
            </a:prstGeom>
            <a:noFill/>
          </p:spPr>
          <p:txBody>
            <a:bodyPr wrap="square" rtlCol="0">
              <a:spAutoFit/>
            </a:bodyPr>
            <a:lstStyle/>
            <a:p>
              <a:pPr algn="ctr"/>
              <a:r>
                <a:rPr lang="en-US" sz="1200" b="0" i="0" u="none" strike="noStrike" baseline="0" dirty="0"/>
                <a:t>Expected change in nighttime V4.5 β′</a:t>
              </a:r>
              <a:r>
                <a:rPr lang="en-US" sz="1200" b="0" i="0" u="none" strike="noStrike" baseline="-25000" dirty="0"/>
                <a:t>532</a:t>
              </a:r>
              <a:r>
                <a:rPr lang="en-US" sz="1200" b="0" i="0" u="none" strike="noStrike" baseline="0" dirty="0"/>
                <a:t> relative to V4.1 β′</a:t>
              </a:r>
              <a:r>
                <a:rPr lang="en-US" sz="1200" b="0" i="0" u="none" strike="noStrike" baseline="-25000" dirty="0"/>
                <a:t>532</a:t>
              </a:r>
              <a:r>
                <a:rPr lang="en-US" sz="1200" b="0" i="0" u="none" strike="noStrike" baseline="0" dirty="0"/>
                <a:t> as a function of </a:t>
              </a:r>
              <a:r>
                <a:rPr lang="en-US" sz="1200" b="0" i="0" u="none" strike="noStrike" baseline="0" dirty="0" err="1"/>
                <a:t>δ</a:t>
              </a:r>
              <a:r>
                <a:rPr lang="en-US" sz="1200" b="0" i="0" u="none" strike="noStrike" baseline="-25000" dirty="0" err="1"/>
                <a:t>v</a:t>
              </a:r>
              <a:r>
                <a:rPr lang="en-US" sz="1200" b="0" i="0" u="none" strike="noStrike" baseline="0" dirty="0"/>
                <a:t> in V4.1</a:t>
              </a:r>
              <a:endParaRPr lang="en-US" sz="1200" dirty="0"/>
            </a:p>
          </p:txBody>
        </p:sp>
        <p:cxnSp>
          <p:nvCxnSpPr>
            <p:cNvPr id="42" name="Straight Arrow Connector 41">
              <a:extLst>
                <a:ext uri="{FF2B5EF4-FFF2-40B4-BE49-F238E27FC236}">
                  <a16:creationId xmlns:a16="http://schemas.microsoft.com/office/drawing/2014/main" id="{693627F8-C49E-4968-AEEB-E9692C32CEA5}"/>
                </a:ext>
              </a:extLst>
            </p:cNvPr>
            <p:cNvCxnSpPr/>
            <p:nvPr/>
          </p:nvCxnSpPr>
          <p:spPr>
            <a:xfrm>
              <a:off x="2305049" y="1609725"/>
              <a:ext cx="6949440"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7F8D9799-0E28-4472-9375-842FB7A8CBEE}"/>
              </a:ext>
            </a:extLst>
          </p:cNvPr>
          <p:cNvGrpSpPr/>
          <p:nvPr/>
        </p:nvGrpSpPr>
        <p:grpSpPr>
          <a:xfrm>
            <a:off x="262038" y="4172703"/>
            <a:ext cx="6858000" cy="2578222"/>
            <a:chOff x="747813" y="4210803"/>
            <a:chExt cx="6858000" cy="2578222"/>
          </a:xfrm>
        </p:grpSpPr>
        <p:pic>
          <p:nvPicPr>
            <p:cNvPr id="29" name="Picture 28" descr="Chart, line chart&#10;&#10;Description automatically generated">
              <a:extLst>
                <a:ext uri="{FF2B5EF4-FFF2-40B4-BE49-F238E27FC236}">
                  <a16:creationId xmlns:a16="http://schemas.microsoft.com/office/drawing/2014/main" id="{891FE1C9-D078-474E-8BEC-3E5C4C0395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7813" y="4210803"/>
              <a:ext cx="6858000" cy="2578222"/>
            </a:xfrm>
            <a:prstGeom prst="rect">
              <a:avLst/>
            </a:prstGeom>
          </p:spPr>
        </p:pic>
        <p:grpSp>
          <p:nvGrpSpPr>
            <p:cNvPr id="32" name="Group 31">
              <a:extLst>
                <a:ext uri="{FF2B5EF4-FFF2-40B4-BE49-F238E27FC236}">
                  <a16:creationId xmlns:a16="http://schemas.microsoft.com/office/drawing/2014/main" id="{2EF4089B-5593-4D46-966C-C445BDBA66B7}"/>
                </a:ext>
              </a:extLst>
            </p:cNvPr>
            <p:cNvGrpSpPr/>
            <p:nvPr/>
          </p:nvGrpSpPr>
          <p:grpSpPr>
            <a:xfrm>
              <a:off x="4412091" y="5486973"/>
              <a:ext cx="1165704" cy="446775"/>
              <a:chOff x="5997113" y="4067828"/>
              <a:chExt cx="1165704" cy="446775"/>
            </a:xfrm>
          </p:grpSpPr>
          <p:sp>
            <p:nvSpPr>
              <p:cNvPr id="33" name="Star: 5 Points 32">
                <a:extLst>
                  <a:ext uri="{FF2B5EF4-FFF2-40B4-BE49-F238E27FC236}">
                    <a16:creationId xmlns:a16="http://schemas.microsoft.com/office/drawing/2014/main" id="{DBE5F84A-0861-4D1D-B90B-8E2595A2BE21}"/>
                  </a:ext>
                </a:extLst>
              </p:cNvPr>
              <p:cNvSpPr>
                <a:spLocks noChangeAspect="1"/>
              </p:cNvSpPr>
              <p:nvPr/>
            </p:nvSpPr>
            <p:spPr>
              <a:xfrm>
                <a:off x="6086272" y="4377443"/>
                <a:ext cx="137160" cy="137160"/>
              </a:xfrm>
              <a:prstGeom prst="star5">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0C3D1BF6-C3F4-4C96-A63D-050E03F08C65}"/>
                  </a:ext>
                </a:extLst>
              </p:cNvPr>
              <p:cNvSpPr txBox="1"/>
              <p:nvPr/>
            </p:nvSpPr>
            <p:spPr>
              <a:xfrm>
                <a:off x="5997113" y="4067828"/>
                <a:ext cx="1165704" cy="400110"/>
              </a:xfrm>
              <a:prstGeom prst="rect">
                <a:avLst/>
              </a:prstGeom>
              <a:noFill/>
            </p:spPr>
            <p:txBody>
              <a:bodyPr wrap="none" rtlCol="0">
                <a:spAutoFit/>
              </a:bodyPr>
              <a:lstStyle/>
              <a:p>
                <a:pPr algn="ctr"/>
                <a:r>
                  <a:rPr lang="en-US" sz="1000" dirty="0">
                    <a:solidFill>
                      <a:srgbClr val="C00000"/>
                    </a:solidFill>
                    <a:effectLst>
                      <a:outerShdw blurRad="38100" dist="38100" dir="2700000" algn="tl">
                        <a:srgbClr val="000000">
                          <a:alpha val="43137"/>
                        </a:srgbClr>
                      </a:outerShdw>
                    </a:effectLst>
                  </a:rPr>
                  <a:t>V4.2 Day &amp; Night</a:t>
                </a:r>
              </a:p>
              <a:p>
                <a:pPr algn="ctr"/>
                <a:r>
                  <a:rPr lang="en-US" sz="1000" dirty="0">
                    <a:solidFill>
                      <a:srgbClr val="C00000"/>
                    </a:solidFill>
                    <a:effectLst>
                      <a:outerShdw blurRad="38100" dist="38100" dir="2700000" algn="tl">
                        <a:srgbClr val="000000">
                          <a:alpha val="43137"/>
                        </a:srgbClr>
                      </a:outerShdw>
                    </a:effectLst>
                  </a:rPr>
                  <a:t>PGR = 1.0559</a:t>
                </a:r>
              </a:p>
            </p:txBody>
          </p:sp>
        </p:grpSp>
        <p:grpSp>
          <p:nvGrpSpPr>
            <p:cNvPr id="35" name="Group 34">
              <a:extLst>
                <a:ext uri="{FF2B5EF4-FFF2-40B4-BE49-F238E27FC236}">
                  <a16:creationId xmlns:a16="http://schemas.microsoft.com/office/drawing/2014/main" id="{7F576C2A-7C64-4042-98F9-C2A3A01C791C}"/>
                </a:ext>
              </a:extLst>
            </p:cNvPr>
            <p:cNvGrpSpPr/>
            <p:nvPr/>
          </p:nvGrpSpPr>
          <p:grpSpPr>
            <a:xfrm>
              <a:off x="3045445" y="5079529"/>
              <a:ext cx="984564" cy="490572"/>
              <a:chOff x="4516665" y="3318458"/>
              <a:chExt cx="984564" cy="490572"/>
            </a:xfrm>
          </p:grpSpPr>
          <p:sp>
            <p:nvSpPr>
              <p:cNvPr id="38" name="Star: 5 Points 37">
                <a:extLst>
                  <a:ext uri="{FF2B5EF4-FFF2-40B4-BE49-F238E27FC236}">
                    <a16:creationId xmlns:a16="http://schemas.microsoft.com/office/drawing/2014/main" id="{27DB3EF6-B2C5-4C94-97DF-F2C3FFB394B7}"/>
                  </a:ext>
                </a:extLst>
              </p:cNvPr>
              <p:cNvSpPr>
                <a:spLocks noChangeAspect="1"/>
              </p:cNvSpPr>
              <p:nvPr/>
            </p:nvSpPr>
            <p:spPr>
              <a:xfrm>
                <a:off x="4740613" y="3671870"/>
                <a:ext cx="137160" cy="137160"/>
              </a:xfrm>
              <a:prstGeom prst="star5">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2C178520-BA64-4A93-AA4D-64A25DF6533F}"/>
                  </a:ext>
                </a:extLst>
              </p:cNvPr>
              <p:cNvSpPr txBox="1"/>
              <p:nvPr/>
            </p:nvSpPr>
            <p:spPr>
              <a:xfrm>
                <a:off x="4516665" y="3318458"/>
                <a:ext cx="984564" cy="400110"/>
              </a:xfrm>
              <a:prstGeom prst="rect">
                <a:avLst/>
              </a:prstGeom>
              <a:noFill/>
            </p:spPr>
            <p:txBody>
              <a:bodyPr wrap="none" rtlCol="0">
                <a:spAutoFit/>
              </a:bodyPr>
              <a:lstStyle/>
              <a:p>
                <a:pPr algn="ctr"/>
                <a:r>
                  <a:rPr lang="en-US" sz="1000" dirty="0">
                    <a:solidFill>
                      <a:srgbClr val="C00000"/>
                    </a:solidFill>
                    <a:effectLst>
                      <a:outerShdw blurRad="38100" dist="38100" dir="2700000" algn="tl">
                        <a:srgbClr val="000000">
                          <a:alpha val="43137"/>
                        </a:srgbClr>
                      </a:outerShdw>
                    </a:effectLst>
                  </a:rPr>
                  <a:t>V4.5 Night</a:t>
                </a:r>
              </a:p>
              <a:p>
                <a:pPr algn="ctr"/>
                <a:r>
                  <a:rPr lang="en-US" sz="1000" dirty="0">
                    <a:solidFill>
                      <a:srgbClr val="C00000"/>
                    </a:solidFill>
                    <a:effectLst>
                      <a:outerShdw blurRad="38100" dist="38100" dir="2700000" algn="tl">
                        <a:srgbClr val="000000">
                          <a:alpha val="43137"/>
                        </a:srgbClr>
                      </a:outerShdw>
                    </a:effectLst>
                  </a:rPr>
                  <a:t>PGR = 1.0245</a:t>
                </a:r>
              </a:p>
            </p:txBody>
          </p:sp>
        </p:grpSp>
        <p:grpSp>
          <p:nvGrpSpPr>
            <p:cNvPr id="41" name="Group 40">
              <a:extLst>
                <a:ext uri="{FF2B5EF4-FFF2-40B4-BE49-F238E27FC236}">
                  <a16:creationId xmlns:a16="http://schemas.microsoft.com/office/drawing/2014/main" id="{0BD483D2-EDB2-4001-ABB1-325A685ACCCB}"/>
                </a:ext>
              </a:extLst>
            </p:cNvPr>
            <p:cNvGrpSpPr/>
            <p:nvPr/>
          </p:nvGrpSpPr>
          <p:grpSpPr>
            <a:xfrm>
              <a:off x="4418800" y="5962176"/>
              <a:ext cx="936474" cy="446724"/>
              <a:chOff x="3707112" y="3558301"/>
              <a:chExt cx="936474" cy="446724"/>
            </a:xfrm>
          </p:grpSpPr>
          <p:sp>
            <p:nvSpPr>
              <p:cNvPr id="44" name="Star: 5 Points 43">
                <a:extLst>
                  <a:ext uri="{FF2B5EF4-FFF2-40B4-BE49-F238E27FC236}">
                    <a16:creationId xmlns:a16="http://schemas.microsoft.com/office/drawing/2014/main" id="{E20A13D7-38CB-4A81-BC4D-B167A7242F13}"/>
                  </a:ext>
                </a:extLst>
              </p:cNvPr>
              <p:cNvSpPr>
                <a:spLocks noChangeAspect="1"/>
              </p:cNvSpPr>
              <p:nvPr/>
            </p:nvSpPr>
            <p:spPr>
              <a:xfrm>
                <a:off x="4412365" y="3558301"/>
                <a:ext cx="137160" cy="137160"/>
              </a:xfrm>
              <a:prstGeom prst="star5">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EB535A78-825F-47B0-A3A2-1BAC5C00C52E}"/>
                  </a:ext>
                </a:extLst>
              </p:cNvPr>
              <p:cNvSpPr txBox="1"/>
              <p:nvPr/>
            </p:nvSpPr>
            <p:spPr>
              <a:xfrm>
                <a:off x="3707112" y="3604915"/>
                <a:ext cx="936474" cy="400110"/>
              </a:xfrm>
              <a:prstGeom prst="rect">
                <a:avLst/>
              </a:prstGeom>
              <a:noFill/>
            </p:spPr>
            <p:txBody>
              <a:bodyPr wrap="none" rtlCol="0">
                <a:spAutoFit/>
              </a:bodyPr>
              <a:lstStyle/>
              <a:p>
                <a:pPr algn="ctr"/>
                <a:r>
                  <a:rPr lang="en-US" sz="1000" dirty="0">
                    <a:solidFill>
                      <a:srgbClr val="C00000"/>
                    </a:solidFill>
                    <a:effectLst>
                      <a:outerShdw blurRad="38100" dist="38100" dir="2700000" algn="tl">
                        <a:srgbClr val="000000">
                          <a:alpha val="43137"/>
                        </a:srgbClr>
                      </a:outerShdw>
                    </a:effectLst>
                  </a:rPr>
                  <a:t>V4.5 Day</a:t>
                </a:r>
              </a:p>
              <a:p>
                <a:pPr algn="ctr"/>
                <a:r>
                  <a:rPr lang="en-US" sz="1000" dirty="0">
                    <a:solidFill>
                      <a:srgbClr val="C00000"/>
                    </a:solidFill>
                    <a:effectLst>
                      <a:outerShdw blurRad="38100" dist="38100" dir="2700000" algn="tl">
                        <a:srgbClr val="000000">
                          <a:alpha val="43137"/>
                        </a:srgbClr>
                      </a:outerShdw>
                    </a:effectLst>
                  </a:rPr>
                  <a:t>PGR = ~1.07</a:t>
                </a:r>
              </a:p>
            </p:txBody>
          </p:sp>
        </p:grpSp>
        <p:sp>
          <p:nvSpPr>
            <p:cNvPr id="46" name="TextBox 45">
              <a:extLst>
                <a:ext uri="{FF2B5EF4-FFF2-40B4-BE49-F238E27FC236}">
                  <a16:creationId xmlns:a16="http://schemas.microsoft.com/office/drawing/2014/main" id="{A817031F-C2D8-4534-B207-4D76DE9A947D}"/>
                </a:ext>
              </a:extLst>
            </p:cNvPr>
            <p:cNvSpPr txBox="1"/>
            <p:nvPr/>
          </p:nvSpPr>
          <p:spPr>
            <a:xfrm>
              <a:off x="1971675" y="4440189"/>
              <a:ext cx="3845764" cy="523220"/>
            </a:xfrm>
            <a:prstGeom prst="rect">
              <a:avLst/>
            </a:prstGeom>
            <a:noFill/>
          </p:spPr>
          <p:txBody>
            <a:bodyPr wrap="square">
              <a:spAutoFit/>
            </a:bodyPr>
            <a:lstStyle/>
            <a:p>
              <a:pPr algn="ctr"/>
              <a:r>
                <a:rPr lang="en-US" sz="1400" dirty="0"/>
                <a:t>For fixed values of X</a:t>
              </a:r>
              <a:r>
                <a:rPr lang="en-US" sz="1400" baseline="-25000" dirty="0"/>
                <a:t>∥</a:t>
              </a:r>
              <a:r>
                <a:rPr lang="en-US" sz="1400" dirty="0"/>
                <a:t>(z), X</a:t>
              </a:r>
              <a:r>
                <a:rPr lang="en-US" sz="1400" baseline="-25000" dirty="0"/>
                <a:t>⊥</a:t>
              </a:r>
              <a:r>
                <a:rPr lang="en-US" sz="1400" dirty="0"/>
                <a:t>(z), and C</a:t>
              </a:r>
              <a:r>
                <a:rPr lang="en-US" sz="1400" baseline="-25000" dirty="0"/>
                <a:t>∥</a:t>
              </a:r>
              <a:r>
                <a:rPr lang="en-US" sz="1400" dirty="0"/>
                <a:t>, β</a:t>
              </a:r>
              <a:r>
                <a:rPr lang="en-US" sz="1400" baseline="-25000" dirty="0"/>
                <a:t>p</a:t>
              </a:r>
              <a:r>
                <a:rPr lang="en-US" sz="1400" dirty="0"/>
                <a:t>(z) and </a:t>
              </a:r>
              <a:r>
                <a:rPr lang="en-US" sz="1400" dirty="0" err="1"/>
                <a:t>σ</a:t>
              </a:r>
              <a:r>
                <a:rPr lang="en-US" sz="1400" baseline="-25000" dirty="0" err="1"/>
                <a:t>p</a:t>
              </a:r>
              <a:r>
                <a:rPr lang="en-US" sz="1400" dirty="0"/>
                <a:t>(z) are decreasing functions of PGR</a:t>
              </a:r>
            </a:p>
          </p:txBody>
        </p:sp>
      </p:grpSp>
      <p:grpSp>
        <p:nvGrpSpPr>
          <p:cNvPr id="58" name="Group 57">
            <a:extLst>
              <a:ext uri="{FF2B5EF4-FFF2-40B4-BE49-F238E27FC236}">
                <a16:creationId xmlns:a16="http://schemas.microsoft.com/office/drawing/2014/main" id="{1C3679C8-E678-4ADE-83DE-9DCE8F7FCEF3}"/>
              </a:ext>
            </a:extLst>
          </p:cNvPr>
          <p:cNvGrpSpPr/>
          <p:nvPr/>
        </p:nvGrpSpPr>
        <p:grpSpPr>
          <a:xfrm>
            <a:off x="7243861" y="3621040"/>
            <a:ext cx="4775984" cy="3200400"/>
            <a:chOff x="7243861" y="3659140"/>
            <a:chExt cx="4775984" cy="3200400"/>
          </a:xfrm>
        </p:grpSpPr>
        <p:pic>
          <p:nvPicPr>
            <p:cNvPr id="47" name="Picture 46" descr="Chart, scatter chart&#10;&#10;Description automatically generated">
              <a:extLst>
                <a:ext uri="{FF2B5EF4-FFF2-40B4-BE49-F238E27FC236}">
                  <a16:creationId xmlns:a16="http://schemas.microsoft.com/office/drawing/2014/main" id="{DAC0C8FA-5F64-44C4-BADA-26400BF98B09}"/>
                </a:ext>
              </a:extLst>
            </p:cNvPr>
            <p:cNvPicPr>
              <a:picLocks noChangeAspect="1"/>
            </p:cNvPicPr>
            <p:nvPr/>
          </p:nvPicPr>
          <p:blipFill rotWithShape="1">
            <a:blip r:embed="rId8">
              <a:extLst>
                <a:ext uri="{28A0092B-C50C-407E-A947-70E740481C1C}">
                  <a14:useLocalDpi xmlns:a14="http://schemas.microsoft.com/office/drawing/2010/main" val="0"/>
                </a:ext>
              </a:extLst>
            </a:blip>
            <a:srcRect l="3867" t="1" r="6033" b="-1149"/>
            <a:stretch/>
          </p:blipFill>
          <p:spPr>
            <a:xfrm>
              <a:off x="7243861" y="3659140"/>
              <a:ext cx="4775984" cy="3200400"/>
            </a:xfrm>
            <a:prstGeom prst="rect">
              <a:avLst/>
            </a:prstGeom>
          </p:spPr>
        </p:pic>
        <p:cxnSp>
          <p:nvCxnSpPr>
            <p:cNvPr id="51" name="Straight Connector 50">
              <a:extLst>
                <a:ext uri="{FF2B5EF4-FFF2-40B4-BE49-F238E27FC236}">
                  <a16:creationId xmlns:a16="http://schemas.microsoft.com/office/drawing/2014/main" id="{A8C70647-47A5-4558-8B16-53C9C64AA169}"/>
                </a:ext>
              </a:extLst>
            </p:cNvPr>
            <p:cNvCxnSpPr>
              <a:cxnSpLocks/>
            </p:cNvCxnSpPr>
            <p:nvPr/>
          </p:nvCxnSpPr>
          <p:spPr>
            <a:xfrm flipV="1">
              <a:off x="7687525" y="3908425"/>
              <a:ext cx="3808753" cy="2552976"/>
            </a:xfrm>
            <a:prstGeom prst="line">
              <a:avLst/>
            </a:prstGeom>
            <a:ln w="19050">
              <a:solidFill>
                <a:schemeClr val="bg1">
                  <a:lumMod val="65000"/>
                </a:schemeClr>
              </a:solidFill>
              <a:prstDash val="solid"/>
            </a:ln>
            <a:effectLst/>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4DB9E6A4-C7B1-4DE2-871C-0C1186565DD3}"/>
                </a:ext>
              </a:extLst>
            </p:cNvPr>
            <p:cNvSpPr txBox="1"/>
            <p:nvPr/>
          </p:nvSpPr>
          <p:spPr>
            <a:xfrm>
              <a:off x="9172575" y="5744178"/>
              <a:ext cx="2314575" cy="646331"/>
            </a:xfrm>
            <a:prstGeom prst="rect">
              <a:avLst/>
            </a:prstGeom>
            <a:noFill/>
          </p:spPr>
          <p:txBody>
            <a:bodyPr wrap="square" rtlCol="0">
              <a:spAutoFit/>
            </a:bodyPr>
            <a:lstStyle/>
            <a:p>
              <a:pPr algn="ctr"/>
              <a:r>
                <a:rPr lang="en-US" sz="1200" dirty="0">
                  <a:solidFill>
                    <a:srgbClr val="142B8C"/>
                  </a:solidFill>
                </a:rPr>
                <a:t>changes in layer optical depths will be larger for more highly depolarizing layers</a:t>
              </a:r>
            </a:p>
          </p:txBody>
        </p:sp>
      </p:grpSp>
    </p:spTree>
    <p:extLst>
      <p:ext uri="{BB962C8B-B14F-4D97-AF65-F5344CB8AC3E}">
        <p14:creationId xmlns:p14="http://schemas.microsoft.com/office/powerpoint/2010/main" val="104484457"/>
      </p:ext>
    </p:extLst>
  </p:cSld>
  <p:clrMapOvr>
    <a:masterClrMapping/>
  </p:clrMapOvr>
</p:sld>
</file>

<file path=ppt/theme/theme1.xml><?xml version="1.0" encoding="utf-8"?>
<a:theme xmlns:a="http://schemas.openxmlformats.org/drawingml/2006/main" name="mvBland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v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vBlandStandard" id="{9013312E-62D2-4225-98B1-1AF3E3CC473B}" vid="{459E6604-8FF7-4BDC-AE67-D255EA1481C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mvBlandStandard</Template>
  <TotalTime>8013</TotalTime>
  <Words>1163</Words>
  <Application>Microsoft Office PowerPoint</Application>
  <PresentationFormat>Widescreen</PresentationFormat>
  <Paragraphs>62</Paragraphs>
  <Slides>7</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13" baseType="lpstr">
      <vt:lpstr>Arial</vt:lpstr>
      <vt:lpstr>Calibri</vt:lpstr>
      <vt:lpstr>Symbol</vt:lpstr>
      <vt:lpstr>Tahoma</vt:lpstr>
      <vt:lpstr>mvBlandStandard</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MarkV</dc:creator>
  <cp:lastModifiedBy>MarkV</cp:lastModifiedBy>
  <cp:revision>80</cp:revision>
  <dcterms:created xsi:type="dcterms:W3CDTF">2022-05-17T14:41:31Z</dcterms:created>
  <dcterms:modified xsi:type="dcterms:W3CDTF">2022-06-02T20:10:19Z</dcterms:modified>
</cp:coreProperties>
</file>