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60" r:id="rId2"/>
    <p:sldId id="256" r:id="rId3"/>
    <p:sldId id="264" r:id="rId4"/>
    <p:sldId id="265" r:id="rId5"/>
    <p:sldId id="263"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6405"/>
  </p:normalViewPr>
  <p:slideViewPr>
    <p:cSldViewPr snapToGrid="0" snapToObjects="1">
      <p:cViewPr varScale="1">
        <p:scale>
          <a:sx n="158" d="100"/>
          <a:sy n="158" d="100"/>
        </p:scale>
        <p:origin x="168" y="12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E5A5AE-4FE9-254D-A496-18A6BEFCF6D9}" type="datetimeFigureOut">
              <a:rPr lang="en-US" smtClean="0"/>
              <a:pPr/>
              <a:t>6/5/2022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42FD6C-0C80-8548-B75A-E1D3DE4C0BB8}" type="slidenum">
              <a:rPr lang="en-US" smtClean="0"/>
              <a:pPr/>
              <a:t>‹#›</a:t>
            </a:fld>
            <a:endParaRPr lang="en-US"/>
          </a:p>
        </p:txBody>
      </p:sp>
    </p:spTree>
    <p:extLst>
      <p:ext uri="{BB962C8B-B14F-4D97-AF65-F5344CB8AC3E}">
        <p14:creationId xmlns:p14="http://schemas.microsoft.com/office/powerpoint/2010/main" val="847227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D8718-03F1-CCE7-911D-DD144CC10A5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FFD336-6376-92EC-E3B4-1D72395C8F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6199C4D-702A-CFF4-7968-C6D0F69661CC}"/>
              </a:ext>
            </a:extLst>
          </p:cNvPr>
          <p:cNvSpPr>
            <a:spLocks noGrp="1"/>
          </p:cNvSpPr>
          <p:nvPr>
            <p:ph type="dt" sz="half" idx="10"/>
          </p:nvPr>
        </p:nvSpPr>
        <p:spPr/>
        <p:txBody>
          <a:bodyPr/>
          <a:lstStyle/>
          <a:p>
            <a:fld id="{C81D8AAC-5BF1-CA4C-90B2-2C437F814169}" type="datetimeFigureOut">
              <a:rPr lang="en-US" smtClean="0"/>
              <a:pPr/>
              <a:t>6/5/2022</a:t>
            </a:fld>
            <a:endParaRPr lang="en-US"/>
          </a:p>
        </p:txBody>
      </p:sp>
      <p:sp>
        <p:nvSpPr>
          <p:cNvPr id="5" name="Footer Placeholder 4">
            <a:extLst>
              <a:ext uri="{FF2B5EF4-FFF2-40B4-BE49-F238E27FC236}">
                <a16:creationId xmlns:a16="http://schemas.microsoft.com/office/drawing/2014/main" id="{27651C9C-4F62-5D57-46A2-2A10E4AD7C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277340-466E-BCD8-C203-C3A497E27B61}"/>
              </a:ext>
            </a:extLst>
          </p:cNvPr>
          <p:cNvSpPr>
            <a:spLocks noGrp="1"/>
          </p:cNvSpPr>
          <p:nvPr>
            <p:ph type="sldNum" sz="quarter" idx="12"/>
          </p:nvPr>
        </p:nvSpPr>
        <p:spPr/>
        <p:txBody>
          <a:bodyPr/>
          <a:lstStyle/>
          <a:p>
            <a:fld id="{D4E5E8A1-5290-C84F-A9F0-AA547EF1DD01}" type="slidenum">
              <a:rPr lang="en-US" smtClean="0"/>
              <a:pPr/>
              <a:t>‹#›</a:t>
            </a:fld>
            <a:endParaRPr lang="en-US"/>
          </a:p>
        </p:txBody>
      </p:sp>
    </p:spTree>
    <p:extLst>
      <p:ext uri="{BB962C8B-B14F-4D97-AF65-F5344CB8AC3E}">
        <p14:creationId xmlns:p14="http://schemas.microsoft.com/office/powerpoint/2010/main" val="2229534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6CD11-CF33-EC35-8347-461EB1AE3A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944F12-7856-6C5F-9C90-B5F2AB659C0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89BF0A-DD8C-81DD-1B81-3DD45B2FF246}"/>
              </a:ext>
            </a:extLst>
          </p:cNvPr>
          <p:cNvSpPr>
            <a:spLocks noGrp="1"/>
          </p:cNvSpPr>
          <p:nvPr>
            <p:ph type="dt" sz="half" idx="10"/>
          </p:nvPr>
        </p:nvSpPr>
        <p:spPr/>
        <p:txBody>
          <a:bodyPr/>
          <a:lstStyle/>
          <a:p>
            <a:fld id="{C81D8AAC-5BF1-CA4C-90B2-2C437F814169}" type="datetimeFigureOut">
              <a:rPr lang="en-US" smtClean="0"/>
              <a:pPr/>
              <a:t>6/5/2022</a:t>
            </a:fld>
            <a:endParaRPr lang="en-US"/>
          </a:p>
        </p:txBody>
      </p:sp>
      <p:sp>
        <p:nvSpPr>
          <p:cNvPr id="5" name="Footer Placeholder 4">
            <a:extLst>
              <a:ext uri="{FF2B5EF4-FFF2-40B4-BE49-F238E27FC236}">
                <a16:creationId xmlns:a16="http://schemas.microsoft.com/office/drawing/2014/main" id="{FC3977F1-7894-BAD2-CE06-186214CC7D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773ED0-24E8-16D6-C905-6C0551C10DDF}"/>
              </a:ext>
            </a:extLst>
          </p:cNvPr>
          <p:cNvSpPr>
            <a:spLocks noGrp="1"/>
          </p:cNvSpPr>
          <p:nvPr>
            <p:ph type="sldNum" sz="quarter" idx="12"/>
          </p:nvPr>
        </p:nvSpPr>
        <p:spPr/>
        <p:txBody>
          <a:bodyPr/>
          <a:lstStyle/>
          <a:p>
            <a:fld id="{D4E5E8A1-5290-C84F-A9F0-AA547EF1DD01}" type="slidenum">
              <a:rPr lang="en-US" smtClean="0"/>
              <a:pPr/>
              <a:t>‹#›</a:t>
            </a:fld>
            <a:endParaRPr lang="en-US"/>
          </a:p>
        </p:txBody>
      </p:sp>
    </p:spTree>
    <p:extLst>
      <p:ext uri="{BB962C8B-B14F-4D97-AF65-F5344CB8AC3E}">
        <p14:creationId xmlns:p14="http://schemas.microsoft.com/office/powerpoint/2010/main" val="785791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F07B1-8E11-EBBE-ECBA-35218B44EC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BF15464-025E-324C-EAD0-F7F2AB41FC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5297FB0-29C5-EA70-20C8-FAB674D58203}"/>
              </a:ext>
            </a:extLst>
          </p:cNvPr>
          <p:cNvSpPr>
            <a:spLocks noGrp="1"/>
          </p:cNvSpPr>
          <p:nvPr>
            <p:ph type="dt" sz="half" idx="10"/>
          </p:nvPr>
        </p:nvSpPr>
        <p:spPr/>
        <p:txBody>
          <a:bodyPr/>
          <a:lstStyle/>
          <a:p>
            <a:fld id="{C81D8AAC-5BF1-CA4C-90B2-2C437F814169}" type="datetimeFigureOut">
              <a:rPr lang="en-US" smtClean="0"/>
              <a:pPr/>
              <a:t>6/5/2022</a:t>
            </a:fld>
            <a:endParaRPr lang="en-US"/>
          </a:p>
        </p:txBody>
      </p:sp>
      <p:sp>
        <p:nvSpPr>
          <p:cNvPr id="5" name="Footer Placeholder 4">
            <a:extLst>
              <a:ext uri="{FF2B5EF4-FFF2-40B4-BE49-F238E27FC236}">
                <a16:creationId xmlns:a16="http://schemas.microsoft.com/office/drawing/2014/main" id="{794967B8-AC94-EBDA-AF8B-E337A4EF83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F1ECCD-306A-4A5E-EC93-64C49690A83E}"/>
              </a:ext>
            </a:extLst>
          </p:cNvPr>
          <p:cNvSpPr>
            <a:spLocks noGrp="1"/>
          </p:cNvSpPr>
          <p:nvPr>
            <p:ph type="sldNum" sz="quarter" idx="12"/>
          </p:nvPr>
        </p:nvSpPr>
        <p:spPr/>
        <p:txBody>
          <a:bodyPr/>
          <a:lstStyle/>
          <a:p>
            <a:fld id="{D4E5E8A1-5290-C84F-A9F0-AA547EF1DD01}" type="slidenum">
              <a:rPr lang="en-US" smtClean="0"/>
              <a:pPr/>
              <a:t>‹#›</a:t>
            </a:fld>
            <a:endParaRPr lang="en-US"/>
          </a:p>
        </p:txBody>
      </p:sp>
    </p:spTree>
    <p:extLst>
      <p:ext uri="{BB962C8B-B14F-4D97-AF65-F5344CB8AC3E}">
        <p14:creationId xmlns:p14="http://schemas.microsoft.com/office/powerpoint/2010/main" val="3239940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8F303-5E9F-D592-D181-3641AF02E8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9748EF-8229-054E-048B-529D61D7561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2D04325-62E3-897D-3AA3-6E930602F7E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9E3A0A-43B2-FC58-5569-2FD73FD7F84A}"/>
              </a:ext>
            </a:extLst>
          </p:cNvPr>
          <p:cNvSpPr>
            <a:spLocks noGrp="1"/>
          </p:cNvSpPr>
          <p:nvPr>
            <p:ph type="dt" sz="half" idx="10"/>
          </p:nvPr>
        </p:nvSpPr>
        <p:spPr/>
        <p:txBody>
          <a:bodyPr/>
          <a:lstStyle/>
          <a:p>
            <a:fld id="{C81D8AAC-5BF1-CA4C-90B2-2C437F814169}" type="datetimeFigureOut">
              <a:rPr lang="en-US" smtClean="0"/>
              <a:pPr/>
              <a:t>6/5/2022</a:t>
            </a:fld>
            <a:endParaRPr lang="en-US"/>
          </a:p>
        </p:txBody>
      </p:sp>
      <p:sp>
        <p:nvSpPr>
          <p:cNvPr id="6" name="Footer Placeholder 5">
            <a:extLst>
              <a:ext uri="{FF2B5EF4-FFF2-40B4-BE49-F238E27FC236}">
                <a16:creationId xmlns:a16="http://schemas.microsoft.com/office/drawing/2014/main" id="{6B8F9701-8841-F8BF-334A-3DF9E0AB44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A9A2B3-D4AF-9032-6C74-BE7883F5C56C}"/>
              </a:ext>
            </a:extLst>
          </p:cNvPr>
          <p:cNvSpPr>
            <a:spLocks noGrp="1"/>
          </p:cNvSpPr>
          <p:nvPr>
            <p:ph type="sldNum" sz="quarter" idx="12"/>
          </p:nvPr>
        </p:nvSpPr>
        <p:spPr/>
        <p:txBody>
          <a:bodyPr/>
          <a:lstStyle/>
          <a:p>
            <a:fld id="{D4E5E8A1-5290-C84F-A9F0-AA547EF1DD01}" type="slidenum">
              <a:rPr lang="en-US" smtClean="0"/>
              <a:pPr/>
              <a:t>‹#›</a:t>
            </a:fld>
            <a:endParaRPr lang="en-US"/>
          </a:p>
        </p:txBody>
      </p:sp>
    </p:spTree>
    <p:extLst>
      <p:ext uri="{BB962C8B-B14F-4D97-AF65-F5344CB8AC3E}">
        <p14:creationId xmlns:p14="http://schemas.microsoft.com/office/powerpoint/2010/main" val="476119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B5EED-7531-3A90-1621-3F66BC40E39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F5233B4-3BE5-0201-5A9E-4F7E1CCCFF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EE5998-FC68-4F84-A4BA-7FD8E64B49F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171345F-EC0D-EABE-822F-A591A76853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827DC0-E36C-1634-F99F-A778244F51A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B1B54B3-072C-478A-A063-E3C2DA3FDC3F}"/>
              </a:ext>
            </a:extLst>
          </p:cNvPr>
          <p:cNvSpPr>
            <a:spLocks noGrp="1"/>
          </p:cNvSpPr>
          <p:nvPr>
            <p:ph type="dt" sz="half" idx="10"/>
          </p:nvPr>
        </p:nvSpPr>
        <p:spPr/>
        <p:txBody>
          <a:bodyPr/>
          <a:lstStyle/>
          <a:p>
            <a:fld id="{C81D8AAC-5BF1-CA4C-90B2-2C437F814169}" type="datetimeFigureOut">
              <a:rPr lang="en-US" smtClean="0"/>
              <a:pPr/>
              <a:t>6/5/2022</a:t>
            </a:fld>
            <a:endParaRPr lang="en-US"/>
          </a:p>
        </p:txBody>
      </p:sp>
      <p:sp>
        <p:nvSpPr>
          <p:cNvPr id="8" name="Footer Placeholder 7">
            <a:extLst>
              <a:ext uri="{FF2B5EF4-FFF2-40B4-BE49-F238E27FC236}">
                <a16:creationId xmlns:a16="http://schemas.microsoft.com/office/drawing/2014/main" id="{91EB4B68-32BA-3224-9DCB-37CB37AEBD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E3D7E95-E2CF-E7EE-A96D-7A56575A5D4E}"/>
              </a:ext>
            </a:extLst>
          </p:cNvPr>
          <p:cNvSpPr>
            <a:spLocks noGrp="1"/>
          </p:cNvSpPr>
          <p:nvPr>
            <p:ph type="sldNum" sz="quarter" idx="12"/>
          </p:nvPr>
        </p:nvSpPr>
        <p:spPr/>
        <p:txBody>
          <a:bodyPr/>
          <a:lstStyle/>
          <a:p>
            <a:fld id="{D4E5E8A1-5290-C84F-A9F0-AA547EF1DD01}" type="slidenum">
              <a:rPr lang="en-US" smtClean="0"/>
              <a:pPr/>
              <a:t>‹#›</a:t>
            </a:fld>
            <a:endParaRPr lang="en-US"/>
          </a:p>
        </p:txBody>
      </p:sp>
    </p:spTree>
    <p:extLst>
      <p:ext uri="{BB962C8B-B14F-4D97-AF65-F5344CB8AC3E}">
        <p14:creationId xmlns:p14="http://schemas.microsoft.com/office/powerpoint/2010/main" val="663314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6ABE5-A20F-10CF-0783-A2B9227F890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998532-E852-D292-613B-18A8D5014E26}"/>
              </a:ext>
            </a:extLst>
          </p:cNvPr>
          <p:cNvSpPr>
            <a:spLocks noGrp="1"/>
          </p:cNvSpPr>
          <p:nvPr>
            <p:ph type="dt" sz="half" idx="10"/>
          </p:nvPr>
        </p:nvSpPr>
        <p:spPr/>
        <p:txBody>
          <a:bodyPr/>
          <a:lstStyle/>
          <a:p>
            <a:fld id="{C81D8AAC-5BF1-CA4C-90B2-2C437F814169}" type="datetimeFigureOut">
              <a:rPr lang="en-US" smtClean="0"/>
              <a:pPr/>
              <a:t>6/5/2022</a:t>
            </a:fld>
            <a:endParaRPr lang="en-US"/>
          </a:p>
        </p:txBody>
      </p:sp>
      <p:sp>
        <p:nvSpPr>
          <p:cNvPr id="4" name="Footer Placeholder 3">
            <a:extLst>
              <a:ext uri="{FF2B5EF4-FFF2-40B4-BE49-F238E27FC236}">
                <a16:creationId xmlns:a16="http://schemas.microsoft.com/office/drawing/2014/main" id="{F6B45292-3E44-4391-BDE1-55B6F68CBC2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A70DBF3-8DCE-57C6-A860-948E55D25872}"/>
              </a:ext>
            </a:extLst>
          </p:cNvPr>
          <p:cNvSpPr>
            <a:spLocks noGrp="1"/>
          </p:cNvSpPr>
          <p:nvPr>
            <p:ph type="sldNum" sz="quarter" idx="12"/>
          </p:nvPr>
        </p:nvSpPr>
        <p:spPr/>
        <p:txBody>
          <a:bodyPr/>
          <a:lstStyle/>
          <a:p>
            <a:fld id="{D4E5E8A1-5290-C84F-A9F0-AA547EF1DD01}" type="slidenum">
              <a:rPr lang="en-US" smtClean="0"/>
              <a:pPr/>
              <a:t>‹#›</a:t>
            </a:fld>
            <a:endParaRPr lang="en-US"/>
          </a:p>
        </p:txBody>
      </p:sp>
    </p:spTree>
    <p:extLst>
      <p:ext uri="{BB962C8B-B14F-4D97-AF65-F5344CB8AC3E}">
        <p14:creationId xmlns:p14="http://schemas.microsoft.com/office/powerpoint/2010/main" val="45188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D788DE-643E-85C8-D6AE-BDA8D25913E1}"/>
              </a:ext>
            </a:extLst>
          </p:cNvPr>
          <p:cNvSpPr>
            <a:spLocks noGrp="1"/>
          </p:cNvSpPr>
          <p:nvPr>
            <p:ph type="dt" sz="half" idx="10"/>
          </p:nvPr>
        </p:nvSpPr>
        <p:spPr/>
        <p:txBody>
          <a:bodyPr/>
          <a:lstStyle/>
          <a:p>
            <a:fld id="{C81D8AAC-5BF1-CA4C-90B2-2C437F814169}" type="datetimeFigureOut">
              <a:rPr lang="en-US" smtClean="0"/>
              <a:pPr/>
              <a:t>6/5/2022</a:t>
            </a:fld>
            <a:endParaRPr lang="en-US"/>
          </a:p>
        </p:txBody>
      </p:sp>
      <p:sp>
        <p:nvSpPr>
          <p:cNvPr id="3" name="Footer Placeholder 2">
            <a:extLst>
              <a:ext uri="{FF2B5EF4-FFF2-40B4-BE49-F238E27FC236}">
                <a16:creationId xmlns:a16="http://schemas.microsoft.com/office/drawing/2014/main" id="{34CAA1AF-531D-A0C5-8977-C0CB5BEF5D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E1DC4DD-B097-6471-90B2-7CF61ABE54EB}"/>
              </a:ext>
            </a:extLst>
          </p:cNvPr>
          <p:cNvSpPr>
            <a:spLocks noGrp="1"/>
          </p:cNvSpPr>
          <p:nvPr>
            <p:ph type="sldNum" sz="quarter" idx="12"/>
          </p:nvPr>
        </p:nvSpPr>
        <p:spPr/>
        <p:txBody>
          <a:bodyPr/>
          <a:lstStyle/>
          <a:p>
            <a:fld id="{D4E5E8A1-5290-C84F-A9F0-AA547EF1DD01}" type="slidenum">
              <a:rPr lang="en-US" smtClean="0"/>
              <a:pPr/>
              <a:t>‹#›</a:t>
            </a:fld>
            <a:endParaRPr lang="en-US"/>
          </a:p>
        </p:txBody>
      </p:sp>
    </p:spTree>
    <p:extLst>
      <p:ext uri="{BB962C8B-B14F-4D97-AF65-F5344CB8AC3E}">
        <p14:creationId xmlns:p14="http://schemas.microsoft.com/office/powerpoint/2010/main" val="448108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76E33-B2C7-7661-38FA-1D5EF0F227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5CA0FB0-95C8-0B7D-E627-438E01C303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D1A68AB-5980-CCE5-8D28-7EDAC22E63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9AC476-1597-DFA6-76D3-28D41E9C783C}"/>
              </a:ext>
            </a:extLst>
          </p:cNvPr>
          <p:cNvSpPr>
            <a:spLocks noGrp="1"/>
          </p:cNvSpPr>
          <p:nvPr>
            <p:ph type="dt" sz="half" idx="10"/>
          </p:nvPr>
        </p:nvSpPr>
        <p:spPr/>
        <p:txBody>
          <a:bodyPr/>
          <a:lstStyle/>
          <a:p>
            <a:fld id="{C81D8AAC-5BF1-CA4C-90B2-2C437F814169}" type="datetimeFigureOut">
              <a:rPr lang="en-US" smtClean="0"/>
              <a:pPr/>
              <a:t>6/5/2022</a:t>
            </a:fld>
            <a:endParaRPr lang="en-US"/>
          </a:p>
        </p:txBody>
      </p:sp>
      <p:sp>
        <p:nvSpPr>
          <p:cNvPr id="6" name="Footer Placeholder 5">
            <a:extLst>
              <a:ext uri="{FF2B5EF4-FFF2-40B4-BE49-F238E27FC236}">
                <a16:creationId xmlns:a16="http://schemas.microsoft.com/office/drawing/2014/main" id="{A0B4A9B5-AA1A-9D9F-F85D-E122A8F04D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C3070E-BF6D-8902-5B7B-D187D32A8102}"/>
              </a:ext>
            </a:extLst>
          </p:cNvPr>
          <p:cNvSpPr>
            <a:spLocks noGrp="1"/>
          </p:cNvSpPr>
          <p:nvPr>
            <p:ph type="sldNum" sz="quarter" idx="12"/>
          </p:nvPr>
        </p:nvSpPr>
        <p:spPr/>
        <p:txBody>
          <a:bodyPr/>
          <a:lstStyle/>
          <a:p>
            <a:fld id="{D4E5E8A1-5290-C84F-A9F0-AA547EF1DD01}" type="slidenum">
              <a:rPr lang="en-US" smtClean="0"/>
              <a:pPr/>
              <a:t>‹#›</a:t>
            </a:fld>
            <a:endParaRPr lang="en-US"/>
          </a:p>
        </p:txBody>
      </p:sp>
    </p:spTree>
    <p:extLst>
      <p:ext uri="{BB962C8B-B14F-4D97-AF65-F5344CB8AC3E}">
        <p14:creationId xmlns:p14="http://schemas.microsoft.com/office/powerpoint/2010/main" val="3288256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9B794-0994-356E-0721-F5231A261E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DDC454F-1EA9-B7DD-3C20-2CE903171C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B633CCD-1A07-6591-0FC1-238BB8A938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3DB695-7B13-6A32-70BF-BE0506F96B60}"/>
              </a:ext>
            </a:extLst>
          </p:cNvPr>
          <p:cNvSpPr>
            <a:spLocks noGrp="1"/>
          </p:cNvSpPr>
          <p:nvPr>
            <p:ph type="dt" sz="half" idx="10"/>
          </p:nvPr>
        </p:nvSpPr>
        <p:spPr/>
        <p:txBody>
          <a:bodyPr/>
          <a:lstStyle/>
          <a:p>
            <a:fld id="{C81D8AAC-5BF1-CA4C-90B2-2C437F814169}" type="datetimeFigureOut">
              <a:rPr lang="en-US" smtClean="0"/>
              <a:pPr/>
              <a:t>6/5/2022</a:t>
            </a:fld>
            <a:endParaRPr lang="en-US"/>
          </a:p>
        </p:txBody>
      </p:sp>
      <p:sp>
        <p:nvSpPr>
          <p:cNvPr id="6" name="Footer Placeholder 5">
            <a:extLst>
              <a:ext uri="{FF2B5EF4-FFF2-40B4-BE49-F238E27FC236}">
                <a16:creationId xmlns:a16="http://schemas.microsoft.com/office/drawing/2014/main" id="{1DE49119-7CC8-F2A9-5B9E-915716F7BE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DCA7DB-E18F-CDA2-121A-F0AC5C399C5D}"/>
              </a:ext>
            </a:extLst>
          </p:cNvPr>
          <p:cNvSpPr>
            <a:spLocks noGrp="1"/>
          </p:cNvSpPr>
          <p:nvPr>
            <p:ph type="sldNum" sz="quarter" idx="12"/>
          </p:nvPr>
        </p:nvSpPr>
        <p:spPr/>
        <p:txBody>
          <a:bodyPr/>
          <a:lstStyle/>
          <a:p>
            <a:fld id="{D4E5E8A1-5290-C84F-A9F0-AA547EF1DD01}" type="slidenum">
              <a:rPr lang="en-US" smtClean="0"/>
              <a:pPr/>
              <a:t>‹#›</a:t>
            </a:fld>
            <a:endParaRPr lang="en-US"/>
          </a:p>
        </p:txBody>
      </p:sp>
    </p:spTree>
    <p:extLst>
      <p:ext uri="{BB962C8B-B14F-4D97-AF65-F5344CB8AC3E}">
        <p14:creationId xmlns:p14="http://schemas.microsoft.com/office/powerpoint/2010/main" val="2535295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E50DE-3AC1-69EC-8119-98FE30F404C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A26B894-2561-8BD1-D018-08214D8942B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CE3D87-0F71-CBE7-3521-D067AB6EE262}"/>
              </a:ext>
            </a:extLst>
          </p:cNvPr>
          <p:cNvSpPr>
            <a:spLocks noGrp="1"/>
          </p:cNvSpPr>
          <p:nvPr>
            <p:ph type="dt" sz="half" idx="10"/>
          </p:nvPr>
        </p:nvSpPr>
        <p:spPr/>
        <p:txBody>
          <a:bodyPr/>
          <a:lstStyle/>
          <a:p>
            <a:fld id="{C81D8AAC-5BF1-CA4C-90B2-2C437F814169}" type="datetimeFigureOut">
              <a:rPr lang="en-US" smtClean="0"/>
              <a:pPr/>
              <a:t>6/5/2022</a:t>
            </a:fld>
            <a:endParaRPr lang="en-US"/>
          </a:p>
        </p:txBody>
      </p:sp>
      <p:sp>
        <p:nvSpPr>
          <p:cNvPr id="5" name="Footer Placeholder 4">
            <a:extLst>
              <a:ext uri="{FF2B5EF4-FFF2-40B4-BE49-F238E27FC236}">
                <a16:creationId xmlns:a16="http://schemas.microsoft.com/office/drawing/2014/main" id="{A1338ECA-9174-6051-3561-D915D2EC7B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08EC26-387A-7AB7-9F8D-959336D51F32}"/>
              </a:ext>
            </a:extLst>
          </p:cNvPr>
          <p:cNvSpPr>
            <a:spLocks noGrp="1"/>
          </p:cNvSpPr>
          <p:nvPr>
            <p:ph type="sldNum" sz="quarter" idx="12"/>
          </p:nvPr>
        </p:nvSpPr>
        <p:spPr/>
        <p:txBody>
          <a:bodyPr/>
          <a:lstStyle/>
          <a:p>
            <a:fld id="{D4E5E8A1-5290-C84F-A9F0-AA547EF1DD01}" type="slidenum">
              <a:rPr lang="en-US" smtClean="0"/>
              <a:pPr/>
              <a:t>‹#›</a:t>
            </a:fld>
            <a:endParaRPr lang="en-US"/>
          </a:p>
        </p:txBody>
      </p:sp>
    </p:spTree>
    <p:extLst>
      <p:ext uri="{BB962C8B-B14F-4D97-AF65-F5344CB8AC3E}">
        <p14:creationId xmlns:p14="http://schemas.microsoft.com/office/powerpoint/2010/main" val="3722356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C973A1-E669-2275-60DB-467B5975209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0F33D2F-1C6E-69CE-E850-B5839E7B0A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4D2048-3038-AE72-EC43-33057066DDBE}"/>
              </a:ext>
            </a:extLst>
          </p:cNvPr>
          <p:cNvSpPr>
            <a:spLocks noGrp="1"/>
          </p:cNvSpPr>
          <p:nvPr>
            <p:ph type="dt" sz="half" idx="10"/>
          </p:nvPr>
        </p:nvSpPr>
        <p:spPr/>
        <p:txBody>
          <a:bodyPr/>
          <a:lstStyle/>
          <a:p>
            <a:fld id="{C81D8AAC-5BF1-CA4C-90B2-2C437F814169}" type="datetimeFigureOut">
              <a:rPr lang="en-US" smtClean="0"/>
              <a:pPr/>
              <a:t>6/5/2022</a:t>
            </a:fld>
            <a:endParaRPr lang="en-US"/>
          </a:p>
        </p:txBody>
      </p:sp>
      <p:sp>
        <p:nvSpPr>
          <p:cNvPr id="5" name="Footer Placeholder 4">
            <a:extLst>
              <a:ext uri="{FF2B5EF4-FFF2-40B4-BE49-F238E27FC236}">
                <a16:creationId xmlns:a16="http://schemas.microsoft.com/office/drawing/2014/main" id="{8B2A832B-AAE6-1833-A46B-743066BC7D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9E38B5-4A9D-6517-BA18-A6E8678D664A}"/>
              </a:ext>
            </a:extLst>
          </p:cNvPr>
          <p:cNvSpPr>
            <a:spLocks noGrp="1"/>
          </p:cNvSpPr>
          <p:nvPr>
            <p:ph type="sldNum" sz="quarter" idx="12"/>
          </p:nvPr>
        </p:nvSpPr>
        <p:spPr/>
        <p:txBody>
          <a:bodyPr/>
          <a:lstStyle/>
          <a:p>
            <a:fld id="{D4E5E8A1-5290-C84F-A9F0-AA547EF1DD01}" type="slidenum">
              <a:rPr lang="en-US" smtClean="0"/>
              <a:pPr/>
              <a:t>‹#›</a:t>
            </a:fld>
            <a:endParaRPr lang="en-US"/>
          </a:p>
        </p:txBody>
      </p:sp>
    </p:spTree>
    <p:extLst>
      <p:ext uri="{BB962C8B-B14F-4D97-AF65-F5344CB8AC3E}">
        <p14:creationId xmlns:p14="http://schemas.microsoft.com/office/powerpoint/2010/main" val="1379952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B44FD6-AAA6-E2CD-98D1-FD2F1A4EFF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D4ADA5-3249-A293-8FBE-7437EBFA5F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91FDE3-4D82-890B-F64B-5B1FCCCC6C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1D8AAC-5BF1-CA4C-90B2-2C437F814169}" type="datetimeFigureOut">
              <a:rPr lang="en-US" smtClean="0"/>
              <a:pPr/>
              <a:t>6/5/2022</a:t>
            </a:fld>
            <a:endParaRPr lang="en-US"/>
          </a:p>
        </p:txBody>
      </p:sp>
      <p:sp>
        <p:nvSpPr>
          <p:cNvPr id="5" name="Footer Placeholder 4">
            <a:extLst>
              <a:ext uri="{FF2B5EF4-FFF2-40B4-BE49-F238E27FC236}">
                <a16:creationId xmlns:a16="http://schemas.microsoft.com/office/drawing/2014/main" id="{4C92ED3D-32DA-D6B3-9434-8411937A53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FE30C4F-8FF5-A732-4754-D169AD4516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E5E8A1-5290-C84F-A9F0-AA547EF1DD01}" type="slidenum">
              <a:rPr lang="en-US" smtClean="0"/>
              <a:pPr/>
              <a:t>‹#›</a:t>
            </a:fld>
            <a:endParaRPr lang="en-US"/>
          </a:p>
        </p:txBody>
      </p:sp>
    </p:spTree>
    <p:extLst>
      <p:ext uri="{BB962C8B-B14F-4D97-AF65-F5344CB8AC3E}">
        <p14:creationId xmlns:p14="http://schemas.microsoft.com/office/powerpoint/2010/main" val="9303340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21000">
              <a:schemeClr val="accent6">
                <a:lumMod val="5000"/>
                <a:lumOff val="95000"/>
              </a:schemeClr>
            </a:gs>
            <a:gs pos="60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E29A765C-621D-4A01-A766-248F5E4AE0CA}"/>
              </a:ext>
            </a:extLst>
          </p:cNvPr>
          <p:cNvSpPr/>
          <p:nvPr/>
        </p:nvSpPr>
        <p:spPr>
          <a:xfrm>
            <a:off x="1206499" y="2088774"/>
            <a:ext cx="9194802" cy="584199"/>
          </a:xfrm>
          <a:prstGeom prst="rect">
            <a:avLst/>
          </a:prstGeom>
        </p:spPr>
        <p:txBody>
          <a:bodyPr wrap="square" lIns="0" tIns="0" rIns="0" bIns="144000" anchor="ctr" anchorCtr="0">
            <a:noAutofit/>
          </a:bodyPr>
          <a:lstStyle/>
          <a:p>
            <a:pPr algn="ctr">
              <a:lnSpc>
                <a:spcPct val="125000"/>
              </a:lnSpc>
            </a:pPr>
            <a:r>
              <a:rPr lang="en-GB" sz="2800" b="1" dirty="0"/>
              <a:t>Effects of trigger delay on the lidar depolarization products</a:t>
            </a:r>
            <a:endParaRPr lang="en-US" altLang="ko-KR" sz="2800" dirty="0">
              <a:effectLst>
                <a:outerShdw blurRad="38100" dist="38100" dir="2700000" algn="tl">
                  <a:srgbClr val="000000">
                    <a:alpha val="43137"/>
                  </a:srgbClr>
                </a:outerShdw>
              </a:effectLst>
              <a:latin typeface="Helvetica" pitchFamily="2" charset="0"/>
              <a:ea typeface="Arial Unicode MS" panose="020B0604020202020204" pitchFamily="50" charset="-127"/>
            </a:endParaRPr>
          </a:p>
        </p:txBody>
      </p:sp>
      <p:sp>
        <p:nvSpPr>
          <p:cNvPr id="9" name="직사각형 8">
            <a:extLst>
              <a:ext uri="{FF2B5EF4-FFF2-40B4-BE49-F238E27FC236}">
                <a16:creationId xmlns:a16="http://schemas.microsoft.com/office/drawing/2014/main" id="{83C65C66-F630-4647-8436-EDD6729D1FEE}"/>
              </a:ext>
            </a:extLst>
          </p:cNvPr>
          <p:cNvSpPr/>
          <p:nvPr/>
        </p:nvSpPr>
        <p:spPr>
          <a:xfrm>
            <a:off x="1725860" y="2672973"/>
            <a:ext cx="8156079" cy="1485509"/>
          </a:xfrm>
          <a:prstGeom prst="rect">
            <a:avLst/>
          </a:prstGeom>
        </p:spPr>
        <p:txBody>
          <a:bodyPr wrap="square" lIns="0" tIns="0" rIns="0" bIns="144000" anchor="ctr" anchorCtr="0">
            <a:noAutofit/>
          </a:bodyPr>
          <a:lstStyle/>
          <a:p>
            <a:pPr algn="ctr"/>
            <a:r>
              <a:rPr lang="en-GB" sz="1600" b="1" u="sng" dirty="0" err="1"/>
              <a:t>Livio</a:t>
            </a:r>
            <a:r>
              <a:rPr lang="en-GB" sz="1600" b="1" u="sng" dirty="0"/>
              <a:t> </a:t>
            </a:r>
            <a:r>
              <a:rPr lang="en-GB" sz="1600" b="1" u="sng" dirty="0" err="1"/>
              <a:t>Belegante</a:t>
            </a:r>
            <a:r>
              <a:rPr lang="en-GB" sz="1600" b="1" baseline="30000" dirty="0"/>
              <a:t>(1)</a:t>
            </a:r>
            <a:r>
              <a:rPr lang="en-GB" sz="1600" b="1" dirty="0"/>
              <a:t>, </a:t>
            </a:r>
            <a:r>
              <a:rPr lang="en-GB" sz="1600" b="1" dirty="0" err="1"/>
              <a:t>Doina</a:t>
            </a:r>
            <a:r>
              <a:rPr lang="en-GB" sz="1600" b="1" dirty="0"/>
              <a:t> </a:t>
            </a:r>
            <a:r>
              <a:rPr lang="en-GB" sz="1600" b="1" dirty="0" err="1"/>
              <a:t>Nicolae</a:t>
            </a:r>
            <a:r>
              <a:rPr lang="en-GB" sz="1600" b="1" baseline="30000" dirty="0"/>
              <a:t>(1)</a:t>
            </a:r>
            <a:r>
              <a:rPr lang="en-GB" sz="1600" b="1" dirty="0"/>
              <a:t>, Victor </a:t>
            </a:r>
            <a:r>
              <a:rPr lang="en-GB" sz="1600" b="1" dirty="0" err="1"/>
              <a:t>Nicolae</a:t>
            </a:r>
            <a:r>
              <a:rPr lang="en-GB" sz="1600" b="1" baseline="30000" dirty="0"/>
              <a:t>(1)</a:t>
            </a:r>
            <a:r>
              <a:rPr lang="en-GB" sz="1600" b="1" dirty="0"/>
              <a:t>, </a:t>
            </a:r>
            <a:r>
              <a:rPr lang="en-GB" sz="1600" b="1" dirty="0" err="1"/>
              <a:t>Cristian</a:t>
            </a:r>
            <a:r>
              <a:rPr lang="en-GB" sz="1600" b="1" dirty="0"/>
              <a:t> </a:t>
            </a:r>
            <a:r>
              <a:rPr lang="it-IT" sz="1600" b="1" dirty="0"/>
              <a:t>Radu</a:t>
            </a:r>
            <a:r>
              <a:rPr lang="it-IT" sz="1600" b="1" baseline="30000" dirty="0"/>
              <a:t>(1)</a:t>
            </a:r>
            <a:r>
              <a:rPr lang="it-IT" sz="1600" b="1" dirty="0"/>
              <a:t>, Razvan Pirloaga</a:t>
            </a:r>
            <a:r>
              <a:rPr lang="it-IT" sz="1600" b="1" baseline="30000" dirty="0"/>
              <a:t>(1)</a:t>
            </a:r>
            <a:r>
              <a:rPr lang="it-IT" sz="1600" b="1" dirty="0"/>
              <a:t>, Camelia Talianu</a:t>
            </a:r>
            <a:r>
              <a:rPr lang="it-IT" sz="1600" b="1" baseline="30000" dirty="0"/>
              <a:t>(1)</a:t>
            </a:r>
          </a:p>
          <a:p>
            <a:pPr algn="ctr"/>
            <a:r>
              <a:rPr lang="en-US" altLang="ko-KR" sz="1600" baseline="30000" dirty="0">
                <a:latin typeface="Helvetica" pitchFamily="2" charset="0"/>
                <a:ea typeface="Noto Sans" panose="020B0502040504020204" pitchFamily="34"/>
                <a:cs typeface="Arial" panose="020B0604020202020204" pitchFamily="34" charset="0"/>
              </a:rPr>
              <a:t>1</a:t>
            </a:r>
            <a:r>
              <a:rPr lang="en-GB" altLang="ko-KR" sz="1600" dirty="0">
                <a:latin typeface="Helvetica" pitchFamily="2" charset="0"/>
                <a:ea typeface="Noto Sans" panose="020B0502040504020204" pitchFamily="34"/>
                <a:cs typeface="Arial" panose="020B0604020202020204" pitchFamily="34" charset="0"/>
              </a:rPr>
              <a:t>National Institute of Research and Development for Optoelectronics INOE2000, </a:t>
            </a:r>
            <a:r>
              <a:rPr lang="en-GB" altLang="ko-KR" sz="1600" dirty="0" err="1">
                <a:latin typeface="Helvetica" pitchFamily="2" charset="0"/>
                <a:ea typeface="Noto Sans" panose="020B0502040504020204" pitchFamily="34"/>
                <a:cs typeface="Arial" panose="020B0604020202020204" pitchFamily="34" charset="0"/>
              </a:rPr>
              <a:t>Magurele</a:t>
            </a:r>
            <a:r>
              <a:rPr lang="en-GB" altLang="ko-KR" sz="1600" dirty="0">
                <a:latin typeface="Helvetica" pitchFamily="2" charset="0"/>
                <a:ea typeface="Noto Sans" panose="020B0502040504020204" pitchFamily="34"/>
                <a:cs typeface="Arial" panose="020B0604020202020204" pitchFamily="34" charset="0"/>
              </a:rPr>
              <a:t>, Romania</a:t>
            </a:r>
            <a:endParaRPr lang="en-US" altLang="ko-KR" sz="1600" dirty="0">
              <a:latin typeface="Helvetica" pitchFamily="2" charset="0"/>
              <a:ea typeface="Noto Sans" panose="020B0502040504020204" pitchFamily="34"/>
              <a:cs typeface="Arial" panose="020B0604020202020204" pitchFamily="34" charset="0"/>
            </a:endParaRPr>
          </a:p>
        </p:txBody>
      </p:sp>
      <p:pic>
        <p:nvPicPr>
          <p:cNvPr id="1026" name="Picture 2">
            <a:extLst>
              <a:ext uri="{FF2B5EF4-FFF2-40B4-BE49-F238E27FC236}">
                <a16:creationId xmlns:a16="http://schemas.microsoft.com/office/drawing/2014/main" id="{847F9BE0-860E-9B21-E385-90D4FD255D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910" y="155306"/>
            <a:ext cx="2561980" cy="180939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2C83800-D832-8412-429D-B72FB03FD7E9}"/>
              </a:ext>
            </a:extLst>
          </p:cNvPr>
          <p:cNvSpPr txBox="1"/>
          <p:nvPr/>
        </p:nvSpPr>
        <p:spPr>
          <a:xfrm>
            <a:off x="3418010" y="6480089"/>
            <a:ext cx="7114720" cy="246221"/>
          </a:xfrm>
          <a:prstGeom prst="rect">
            <a:avLst/>
          </a:prstGeom>
          <a:noFill/>
        </p:spPr>
        <p:txBody>
          <a:bodyPr wrap="square" rtlCol="0">
            <a:spAutoFit/>
          </a:bodyPr>
          <a:lstStyle/>
          <a:p>
            <a:r>
              <a:rPr lang="en-US" sz="1000" dirty="0">
                <a:latin typeface="Helvetica" pitchFamily="2" charset="0"/>
              </a:rPr>
              <a:t>The 30th International Laser Radar Conference (ILRC) virtual conference, June 26th – July 1st, 2022.</a:t>
            </a:r>
          </a:p>
        </p:txBody>
      </p:sp>
      <p:sp>
        <p:nvSpPr>
          <p:cNvPr id="6" name="직사각형 7">
            <a:extLst>
              <a:ext uri="{FF2B5EF4-FFF2-40B4-BE49-F238E27FC236}">
                <a16:creationId xmlns:a16="http://schemas.microsoft.com/office/drawing/2014/main" id="{80A40BB9-4994-4586-A224-AF0407521A81}"/>
              </a:ext>
            </a:extLst>
          </p:cNvPr>
          <p:cNvSpPr/>
          <p:nvPr/>
        </p:nvSpPr>
        <p:spPr>
          <a:xfrm>
            <a:off x="1498599" y="4883731"/>
            <a:ext cx="9194802" cy="584199"/>
          </a:xfrm>
          <a:prstGeom prst="rect">
            <a:avLst/>
          </a:prstGeom>
        </p:spPr>
        <p:txBody>
          <a:bodyPr wrap="square" lIns="0" tIns="0" rIns="0" bIns="144000" anchor="ctr" anchorCtr="0">
            <a:noAutofit/>
          </a:bodyPr>
          <a:lstStyle/>
          <a:p>
            <a:pPr algn="ctr">
              <a:lnSpc>
                <a:spcPct val="125000"/>
              </a:lnSpc>
            </a:pPr>
            <a:r>
              <a:rPr lang="en-US" altLang="ko-KR" sz="2800" dirty="0">
                <a:effectLst>
                  <a:outerShdw blurRad="38100" dist="38100" dir="2700000" algn="tl">
                    <a:srgbClr val="000000">
                      <a:alpha val="43137"/>
                    </a:srgbClr>
                  </a:outerShdw>
                </a:effectLst>
                <a:latin typeface="Helvetica" pitchFamily="2" charset="0"/>
                <a:ea typeface="Arial Unicode MS" panose="020B0604020202020204" pitchFamily="50" charset="-127"/>
              </a:rPr>
              <a:t>02.Emerging lidar techniques, methodologies, and discoveries</a:t>
            </a:r>
          </a:p>
          <a:p>
            <a:pPr algn="ctr">
              <a:lnSpc>
                <a:spcPct val="125000"/>
              </a:lnSpc>
            </a:pPr>
            <a:r>
              <a:rPr lang="en-US" altLang="ko-KR" sz="2800" dirty="0">
                <a:effectLst>
                  <a:outerShdw blurRad="38100" dist="38100" dir="2700000" algn="tl">
                    <a:srgbClr val="000000">
                      <a:alpha val="43137"/>
                    </a:srgbClr>
                  </a:outerShdw>
                </a:effectLst>
                <a:latin typeface="Helvetica" pitchFamily="2" charset="0"/>
                <a:ea typeface="Arial Unicode MS" panose="020B0604020202020204" pitchFamily="50" charset="-127"/>
              </a:rPr>
              <a:t>30-Jun, 12:00</a:t>
            </a:r>
          </a:p>
          <a:p>
            <a:pPr algn="ctr">
              <a:lnSpc>
                <a:spcPct val="125000"/>
              </a:lnSpc>
            </a:pPr>
            <a:r>
              <a:rPr lang="en-US" altLang="ko-KR" sz="2800" dirty="0">
                <a:effectLst>
                  <a:outerShdw blurRad="38100" dist="38100" dir="2700000" algn="tl">
                    <a:srgbClr val="000000">
                      <a:alpha val="43137"/>
                    </a:srgbClr>
                  </a:outerShdw>
                </a:effectLst>
                <a:latin typeface="Helvetica" pitchFamily="2" charset="0"/>
                <a:ea typeface="Arial Unicode MS" panose="020B0604020202020204" pitchFamily="50" charset="-127"/>
              </a:rPr>
              <a:t>02_P34</a:t>
            </a:r>
          </a:p>
        </p:txBody>
      </p:sp>
    </p:spTree>
    <p:extLst>
      <p:ext uri="{BB962C8B-B14F-4D97-AF65-F5344CB8AC3E}">
        <p14:creationId xmlns:p14="http://schemas.microsoft.com/office/powerpoint/2010/main" val="322598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74F0A23A-D0AB-F039-4E0F-F94B217C79D9}"/>
              </a:ext>
            </a:extLst>
          </p:cNvPr>
          <p:cNvGrpSpPr/>
          <p:nvPr/>
        </p:nvGrpSpPr>
        <p:grpSpPr>
          <a:xfrm>
            <a:off x="0" y="0"/>
            <a:ext cx="12192000" cy="605481"/>
            <a:chOff x="0" y="0"/>
            <a:chExt cx="12192000" cy="605481"/>
          </a:xfrm>
        </p:grpSpPr>
        <p:sp>
          <p:nvSpPr>
            <p:cNvPr id="5" name="TextBox 4">
              <a:extLst>
                <a:ext uri="{FF2B5EF4-FFF2-40B4-BE49-F238E27FC236}">
                  <a16:creationId xmlns:a16="http://schemas.microsoft.com/office/drawing/2014/main" id="{9A14DB0F-8B8D-199C-C984-F38D666DF934}"/>
                </a:ext>
              </a:extLst>
            </p:cNvPr>
            <p:cNvSpPr txBox="1"/>
            <p:nvPr/>
          </p:nvSpPr>
          <p:spPr>
            <a:xfrm>
              <a:off x="0" y="0"/>
              <a:ext cx="12192000" cy="605481"/>
            </a:xfrm>
            <a:prstGeom prst="rect">
              <a:avLst/>
            </a:prstGeom>
            <a:solidFill>
              <a:schemeClr val="accent6">
                <a:lumMod val="40000"/>
                <a:lumOff val="60000"/>
              </a:schemeClr>
            </a:solidFill>
          </p:spPr>
          <p:txBody>
            <a:bodyPr wrap="square" rtlCol="0">
              <a:spAutoFit/>
            </a:bodyPr>
            <a:lstStyle/>
            <a:p>
              <a:endParaRPr lang="en-US" dirty="0"/>
            </a:p>
          </p:txBody>
        </p:sp>
        <p:pic>
          <p:nvPicPr>
            <p:cNvPr id="6" name="Picture 2">
              <a:extLst>
                <a:ext uri="{FF2B5EF4-FFF2-40B4-BE49-F238E27FC236}">
                  <a16:creationId xmlns:a16="http://schemas.microsoft.com/office/drawing/2014/main" id="{AC32886A-2491-883B-8AB3-020AFEE9C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9203" y="0"/>
              <a:ext cx="762000" cy="538163"/>
            </a:xfrm>
            <a:prstGeom prst="rect">
              <a:avLst/>
            </a:prstGeom>
            <a:noFill/>
            <a:extLst>
              <a:ext uri="{909E8E84-426E-40DD-AFC4-6F175D3DCCD1}">
                <a14:hiddenFill xmlns:a14="http://schemas.microsoft.com/office/drawing/2010/main">
                  <a:solidFill>
                    <a:srgbClr val="FFFFFF"/>
                  </a:solidFill>
                </a14:hiddenFill>
              </a:ext>
            </a:extLst>
          </p:spPr>
        </p:pic>
        <p:sp>
          <p:nvSpPr>
            <p:cNvPr id="9" name="Title 3">
              <a:extLst>
                <a:ext uri="{FF2B5EF4-FFF2-40B4-BE49-F238E27FC236}">
                  <a16:creationId xmlns:a16="http://schemas.microsoft.com/office/drawing/2014/main" id="{4826646C-C271-0F39-AD9F-D937CF8DEA82}"/>
                </a:ext>
              </a:extLst>
            </p:cNvPr>
            <p:cNvSpPr txBox="1">
              <a:spLocks/>
            </p:cNvSpPr>
            <p:nvPr/>
          </p:nvSpPr>
          <p:spPr>
            <a:xfrm>
              <a:off x="257433" y="67318"/>
              <a:ext cx="10515600" cy="538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t>Motivation</a:t>
              </a:r>
            </a:p>
          </p:txBody>
        </p:sp>
      </p:grpSp>
      <p:sp>
        <p:nvSpPr>
          <p:cNvPr id="14" name="TextBox 13">
            <a:extLst>
              <a:ext uri="{FF2B5EF4-FFF2-40B4-BE49-F238E27FC236}">
                <a16:creationId xmlns:a16="http://schemas.microsoft.com/office/drawing/2014/main" id="{E754E9E9-9EAF-8342-9E4B-433A6DAAF14B}"/>
              </a:ext>
            </a:extLst>
          </p:cNvPr>
          <p:cNvSpPr txBox="1"/>
          <p:nvPr/>
        </p:nvSpPr>
        <p:spPr>
          <a:xfrm>
            <a:off x="11934567" y="17824"/>
            <a:ext cx="558800" cy="369332"/>
          </a:xfrm>
          <a:prstGeom prst="rect">
            <a:avLst/>
          </a:prstGeom>
          <a:noFill/>
        </p:spPr>
        <p:txBody>
          <a:bodyPr wrap="square" rtlCol="0">
            <a:spAutoFit/>
          </a:bodyPr>
          <a:lstStyle/>
          <a:p>
            <a:r>
              <a:rPr lang="en-US" b="1" dirty="0">
                <a:latin typeface="Helvetica" pitchFamily="2" charset="0"/>
              </a:rPr>
              <a:t>1</a:t>
            </a:r>
          </a:p>
        </p:txBody>
      </p:sp>
      <p:sp>
        <p:nvSpPr>
          <p:cNvPr id="15" name="TextBox 14">
            <a:extLst>
              <a:ext uri="{FF2B5EF4-FFF2-40B4-BE49-F238E27FC236}">
                <a16:creationId xmlns:a16="http://schemas.microsoft.com/office/drawing/2014/main" id="{4F1FAD64-61B2-1D25-4995-53B1C671B3E1}"/>
              </a:ext>
            </a:extLst>
          </p:cNvPr>
          <p:cNvSpPr txBox="1"/>
          <p:nvPr/>
        </p:nvSpPr>
        <p:spPr>
          <a:xfrm>
            <a:off x="3354510" y="6611779"/>
            <a:ext cx="7114720" cy="246221"/>
          </a:xfrm>
          <a:prstGeom prst="rect">
            <a:avLst/>
          </a:prstGeom>
          <a:noFill/>
        </p:spPr>
        <p:txBody>
          <a:bodyPr wrap="square" rtlCol="0">
            <a:spAutoFit/>
          </a:bodyPr>
          <a:lstStyle/>
          <a:p>
            <a:r>
              <a:rPr lang="en-US" sz="1000" dirty="0">
                <a:latin typeface="Helvetica" pitchFamily="2" charset="0"/>
              </a:rPr>
              <a:t>The 30th International Laser Radar Conference (ILRC) virtual conference, June 26th – July 1st, 2022.</a:t>
            </a:r>
          </a:p>
        </p:txBody>
      </p:sp>
      <p:sp>
        <p:nvSpPr>
          <p:cNvPr id="16" name="Rectangle 15">
            <a:extLst>
              <a:ext uri="{FF2B5EF4-FFF2-40B4-BE49-F238E27FC236}">
                <a16:creationId xmlns:a16="http://schemas.microsoft.com/office/drawing/2014/main" id="{13ECE1C9-0FDC-2132-EC98-D10B7438EECB}"/>
              </a:ext>
            </a:extLst>
          </p:cNvPr>
          <p:cNvSpPr/>
          <p:nvPr/>
        </p:nvSpPr>
        <p:spPr>
          <a:xfrm>
            <a:off x="705224" y="1567746"/>
            <a:ext cx="10515599" cy="3693319"/>
          </a:xfrm>
          <a:prstGeom prst="rect">
            <a:avLst/>
          </a:prstGeom>
        </p:spPr>
        <p:txBody>
          <a:bodyPr wrap="square">
            <a:spAutoFit/>
          </a:bodyPr>
          <a:lstStyle/>
          <a:p>
            <a:pPr algn="just"/>
            <a:r>
              <a:rPr lang="en-US" sz="2400" b="0" i="0" dirty="0">
                <a:solidFill>
                  <a:srgbClr val="000000"/>
                </a:solidFill>
                <a:effectLst/>
                <a:latin typeface="Times" pitchFamily="2" charset="0"/>
              </a:rPr>
              <a:t>The study is based on the </a:t>
            </a:r>
            <a:r>
              <a:rPr lang="en-US" sz="2400" b="0" i="0" dirty="0" err="1">
                <a:solidFill>
                  <a:srgbClr val="000000"/>
                </a:solidFill>
                <a:effectLst/>
                <a:latin typeface="Times" pitchFamily="2" charset="0"/>
              </a:rPr>
              <a:t>Triggerdelay</a:t>
            </a:r>
            <a:r>
              <a:rPr lang="en-US" sz="2400" b="0" i="0" dirty="0">
                <a:solidFill>
                  <a:srgbClr val="000000"/>
                </a:solidFill>
                <a:effectLst/>
                <a:latin typeface="Times" pitchFamily="2" charset="0"/>
              </a:rPr>
              <a:t> test introduced </a:t>
            </a:r>
            <a:r>
              <a:rPr lang="en-US" sz="2400" dirty="0">
                <a:solidFill>
                  <a:srgbClr val="000000"/>
                </a:solidFill>
                <a:latin typeface="Times" pitchFamily="2" charset="0"/>
              </a:rPr>
              <a:t>by </a:t>
            </a:r>
            <a:r>
              <a:rPr lang="en-US" sz="2400" dirty="0" err="1">
                <a:solidFill>
                  <a:srgbClr val="000000"/>
                </a:solidFill>
                <a:latin typeface="Times" pitchFamily="2" charset="0"/>
              </a:rPr>
              <a:t>Freudenthaler</a:t>
            </a:r>
            <a:r>
              <a:rPr lang="en-US" sz="2400" dirty="0">
                <a:solidFill>
                  <a:srgbClr val="000000"/>
                </a:solidFill>
                <a:latin typeface="Times" pitchFamily="2" charset="0"/>
              </a:rPr>
              <a:t> (2018).</a:t>
            </a:r>
          </a:p>
          <a:p>
            <a:pPr algn="just"/>
            <a:endParaRPr lang="en-US" sz="2400" dirty="0">
              <a:solidFill>
                <a:srgbClr val="000000"/>
              </a:solidFill>
              <a:latin typeface="Times" pitchFamily="2" charset="0"/>
            </a:endParaRPr>
          </a:p>
          <a:p>
            <a:pPr algn="just"/>
            <a:r>
              <a:rPr lang="en-US" sz="2400" dirty="0">
                <a:solidFill>
                  <a:srgbClr val="000000"/>
                </a:solidFill>
                <a:latin typeface="Times" pitchFamily="2" charset="0"/>
              </a:rPr>
              <a:t>The </a:t>
            </a:r>
            <a:r>
              <a:rPr lang="en-US" sz="2400" dirty="0">
                <a:solidFill>
                  <a:schemeClr val="accent6">
                    <a:lumMod val="75000"/>
                  </a:schemeClr>
                </a:solidFill>
                <a:latin typeface="Times" pitchFamily="2" charset="0"/>
              </a:rPr>
              <a:t>aim</a:t>
            </a:r>
            <a:r>
              <a:rPr lang="en-US" sz="2400" dirty="0">
                <a:solidFill>
                  <a:srgbClr val="000000"/>
                </a:solidFill>
                <a:latin typeface="Times" pitchFamily="2" charset="0"/>
              </a:rPr>
              <a:t> of the study is to understand </a:t>
            </a:r>
            <a:r>
              <a:rPr lang="en-US" sz="2400" dirty="0">
                <a:solidFill>
                  <a:schemeClr val="accent6">
                    <a:lumMod val="75000"/>
                  </a:schemeClr>
                </a:solidFill>
                <a:latin typeface="Times" pitchFamily="2" charset="0"/>
              </a:rPr>
              <a:t>how the typical vertical resolution </a:t>
            </a:r>
            <a:r>
              <a:rPr lang="en-US" sz="2400" dirty="0">
                <a:solidFill>
                  <a:srgbClr val="000000"/>
                </a:solidFill>
                <a:latin typeface="Times" pitchFamily="2" charset="0"/>
              </a:rPr>
              <a:t>of lidar instruments (3.75m, 7.5m, …) </a:t>
            </a:r>
            <a:r>
              <a:rPr lang="en-US" sz="2400" dirty="0">
                <a:solidFill>
                  <a:schemeClr val="accent6">
                    <a:lumMod val="75000"/>
                  </a:schemeClr>
                </a:solidFill>
                <a:latin typeface="Times" pitchFamily="2" charset="0"/>
              </a:rPr>
              <a:t>limits the </a:t>
            </a:r>
            <a:r>
              <a:rPr lang="en-US" sz="2400" dirty="0" err="1">
                <a:solidFill>
                  <a:schemeClr val="accent6">
                    <a:lumMod val="75000"/>
                  </a:schemeClr>
                </a:solidFill>
                <a:latin typeface="Times" pitchFamily="2" charset="0"/>
              </a:rPr>
              <a:t>Triggerdelay</a:t>
            </a:r>
            <a:r>
              <a:rPr lang="en-US" sz="2400" dirty="0">
                <a:solidFill>
                  <a:schemeClr val="accent6">
                    <a:lumMod val="75000"/>
                  </a:schemeClr>
                </a:solidFill>
                <a:latin typeface="Times" pitchFamily="2" charset="0"/>
              </a:rPr>
              <a:t> correction </a:t>
            </a:r>
            <a:r>
              <a:rPr lang="en-US" sz="2400" dirty="0">
                <a:solidFill>
                  <a:srgbClr val="000000"/>
                </a:solidFill>
                <a:latin typeface="Times" pitchFamily="2" charset="0"/>
              </a:rPr>
              <a:t>and how this limit is affecting the final lidar products.</a:t>
            </a:r>
          </a:p>
          <a:p>
            <a:pPr algn="just"/>
            <a:endParaRPr lang="en-US" sz="2400" dirty="0">
              <a:solidFill>
                <a:srgbClr val="000000"/>
              </a:solidFill>
              <a:latin typeface="Times" pitchFamily="2" charset="0"/>
            </a:endParaRPr>
          </a:p>
          <a:p>
            <a:pPr algn="just"/>
            <a:r>
              <a:rPr lang="en-US" sz="2400" dirty="0">
                <a:solidFill>
                  <a:srgbClr val="000000"/>
                </a:solidFill>
                <a:latin typeface="Times" pitchFamily="2" charset="0"/>
              </a:rPr>
              <a:t>The study also </a:t>
            </a:r>
            <a:r>
              <a:rPr lang="en-US" sz="2400" dirty="0">
                <a:solidFill>
                  <a:schemeClr val="accent6">
                    <a:lumMod val="75000"/>
                  </a:schemeClr>
                </a:solidFill>
                <a:latin typeface="Times" pitchFamily="2" charset="0"/>
              </a:rPr>
              <a:t>presents a method </a:t>
            </a:r>
            <a:r>
              <a:rPr lang="en-US" sz="2400" dirty="0">
                <a:solidFill>
                  <a:srgbClr val="000000"/>
                </a:solidFill>
                <a:latin typeface="Times" pitchFamily="2" charset="0"/>
              </a:rPr>
              <a:t>that can be used </a:t>
            </a:r>
            <a:r>
              <a:rPr lang="en-US" sz="2400" dirty="0">
                <a:solidFill>
                  <a:schemeClr val="accent6">
                    <a:lumMod val="75000"/>
                  </a:schemeClr>
                </a:solidFill>
                <a:latin typeface="Times" pitchFamily="2" charset="0"/>
              </a:rPr>
              <a:t>to correct the </a:t>
            </a:r>
            <a:r>
              <a:rPr lang="en-US" sz="2400" dirty="0" err="1">
                <a:solidFill>
                  <a:schemeClr val="accent6">
                    <a:lumMod val="75000"/>
                  </a:schemeClr>
                </a:solidFill>
                <a:latin typeface="Times" pitchFamily="2" charset="0"/>
              </a:rPr>
              <a:t>Triggerdelay</a:t>
            </a:r>
            <a:r>
              <a:rPr lang="en-US" sz="2400" dirty="0">
                <a:solidFill>
                  <a:schemeClr val="accent6">
                    <a:lumMod val="75000"/>
                  </a:schemeClr>
                </a:solidFill>
                <a:latin typeface="Times" pitchFamily="2" charset="0"/>
              </a:rPr>
              <a:t> with an accuracy better than the vertical resolution</a:t>
            </a:r>
            <a:r>
              <a:rPr lang="en-US" sz="2400" dirty="0">
                <a:solidFill>
                  <a:schemeClr val="accent2">
                    <a:lumMod val="75000"/>
                  </a:schemeClr>
                </a:solidFill>
                <a:latin typeface="Times" pitchFamily="2" charset="0"/>
              </a:rPr>
              <a:t> </a:t>
            </a:r>
            <a:r>
              <a:rPr lang="en-US" sz="2400" dirty="0">
                <a:solidFill>
                  <a:srgbClr val="000000"/>
                </a:solidFill>
                <a:latin typeface="Times" pitchFamily="2" charset="0"/>
              </a:rPr>
              <a:t>limit of the lidar instrument by using multiple fiber optics approach. </a:t>
            </a:r>
            <a:endParaRPr lang="en-US" b="0" i="0" dirty="0">
              <a:solidFill>
                <a:srgbClr val="000000"/>
              </a:solidFill>
              <a:effectLst/>
              <a:latin typeface="Times" pitchFamily="2" charset="0"/>
            </a:endParaRPr>
          </a:p>
          <a:p>
            <a:pPr marL="285750" indent="-285750">
              <a:buFont typeface="Arial" panose="020B0604020202020204" pitchFamily="34" charset="0"/>
              <a:buChar char="•"/>
            </a:pPr>
            <a:endParaRPr lang="en-US" b="0" i="0" dirty="0">
              <a:solidFill>
                <a:srgbClr val="000000"/>
              </a:solidFill>
              <a:effectLst/>
              <a:latin typeface="Times" pitchFamily="2" charset="0"/>
            </a:endParaRPr>
          </a:p>
        </p:txBody>
      </p:sp>
      <p:sp>
        <p:nvSpPr>
          <p:cNvPr id="10" name="TextBox 9"/>
          <p:cNvSpPr txBox="1"/>
          <p:nvPr/>
        </p:nvSpPr>
        <p:spPr>
          <a:xfrm>
            <a:off x="327556" y="6021795"/>
            <a:ext cx="9496215" cy="461665"/>
          </a:xfrm>
          <a:prstGeom prst="rect">
            <a:avLst/>
          </a:prstGeom>
          <a:noFill/>
        </p:spPr>
        <p:txBody>
          <a:bodyPr wrap="square" rtlCol="0">
            <a:spAutoFit/>
          </a:bodyPr>
          <a:lstStyle/>
          <a:p>
            <a:r>
              <a:rPr lang="en-GB" sz="1200" dirty="0">
                <a:solidFill>
                  <a:schemeClr val="bg1">
                    <a:lumMod val="65000"/>
                  </a:schemeClr>
                </a:solidFill>
              </a:rPr>
              <a:t>Freudenthaler, V., </a:t>
            </a:r>
            <a:r>
              <a:rPr lang="en-GB" sz="1200" dirty="0" err="1">
                <a:solidFill>
                  <a:schemeClr val="bg1">
                    <a:lumMod val="65000"/>
                  </a:schemeClr>
                </a:solidFill>
              </a:rPr>
              <a:t>Linné</a:t>
            </a:r>
            <a:r>
              <a:rPr lang="en-GB" sz="1200" dirty="0">
                <a:solidFill>
                  <a:schemeClr val="bg1">
                    <a:lumMod val="65000"/>
                  </a:schemeClr>
                </a:solidFill>
              </a:rPr>
              <a:t>, H., </a:t>
            </a:r>
            <a:r>
              <a:rPr lang="en-GB" sz="1200" dirty="0" err="1">
                <a:solidFill>
                  <a:schemeClr val="bg1">
                    <a:lumMod val="65000"/>
                  </a:schemeClr>
                </a:solidFill>
              </a:rPr>
              <a:t>Chaikovski</a:t>
            </a:r>
            <a:r>
              <a:rPr lang="en-GB" sz="1200" dirty="0">
                <a:solidFill>
                  <a:schemeClr val="bg1">
                    <a:lumMod val="65000"/>
                  </a:schemeClr>
                </a:solidFill>
              </a:rPr>
              <a:t>, A., </a:t>
            </a:r>
            <a:r>
              <a:rPr lang="en-GB" sz="1200" dirty="0" err="1">
                <a:solidFill>
                  <a:schemeClr val="bg1">
                    <a:lumMod val="65000"/>
                  </a:schemeClr>
                </a:solidFill>
              </a:rPr>
              <a:t>Rabus</a:t>
            </a:r>
            <a:r>
              <a:rPr lang="en-GB" sz="1200" dirty="0">
                <a:solidFill>
                  <a:schemeClr val="bg1">
                    <a:lumMod val="65000"/>
                  </a:schemeClr>
                </a:solidFill>
              </a:rPr>
              <a:t>, D., and </a:t>
            </a:r>
            <a:r>
              <a:rPr lang="en-GB" sz="1200" dirty="0" err="1">
                <a:solidFill>
                  <a:schemeClr val="bg1">
                    <a:lumMod val="65000"/>
                  </a:schemeClr>
                </a:solidFill>
              </a:rPr>
              <a:t>Groß</a:t>
            </a:r>
            <a:r>
              <a:rPr lang="en-GB" sz="1200" dirty="0">
                <a:solidFill>
                  <a:schemeClr val="bg1">
                    <a:lumMod val="65000"/>
                  </a:schemeClr>
                </a:solidFill>
              </a:rPr>
              <a:t>, S.: EARLINET lidar quality assurance tools, Atmos. Meas. Tech. Discuss. [preprint], https://doi.org/10.5194/amt-2017-395, in review, 2018.</a:t>
            </a:r>
          </a:p>
        </p:txBody>
      </p:sp>
    </p:spTree>
    <p:extLst>
      <p:ext uri="{BB962C8B-B14F-4D97-AF65-F5344CB8AC3E}">
        <p14:creationId xmlns:p14="http://schemas.microsoft.com/office/powerpoint/2010/main" val="40189493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74F0A23A-D0AB-F039-4E0F-F94B217C79D9}"/>
              </a:ext>
            </a:extLst>
          </p:cNvPr>
          <p:cNvGrpSpPr/>
          <p:nvPr/>
        </p:nvGrpSpPr>
        <p:grpSpPr>
          <a:xfrm>
            <a:off x="0" y="0"/>
            <a:ext cx="12192000" cy="605481"/>
            <a:chOff x="0" y="0"/>
            <a:chExt cx="12192000" cy="605481"/>
          </a:xfrm>
        </p:grpSpPr>
        <p:sp>
          <p:nvSpPr>
            <p:cNvPr id="5" name="TextBox 4">
              <a:extLst>
                <a:ext uri="{FF2B5EF4-FFF2-40B4-BE49-F238E27FC236}">
                  <a16:creationId xmlns:a16="http://schemas.microsoft.com/office/drawing/2014/main" id="{9A14DB0F-8B8D-199C-C984-F38D666DF934}"/>
                </a:ext>
              </a:extLst>
            </p:cNvPr>
            <p:cNvSpPr txBox="1"/>
            <p:nvPr/>
          </p:nvSpPr>
          <p:spPr>
            <a:xfrm>
              <a:off x="0" y="0"/>
              <a:ext cx="12192000" cy="605481"/>
            </a:xfrm>
            <a:prstGeom prst="rect">
              <a:avLst/>
            </a:prstGeom>
            <a:solidFill>
              <a:schemeClr val="accent6">
                <a:lumMod val="40000"/>
                <a:lumOff val="60000"/>
              </a:schemeClr>
            </a:solidFill>
          </p:spPr>
          <p:txBody>
            <a:bodyPr wrap="square" rtlCol="0">
              <a:spAutoFit/>
            </a:bodyPr>
            <a:lstStyle/>
            <a:p>
              <a:endParaRPr lang="en-US" dirty="0"/>
            </a:p>
          </p:txBody>
        </p:sp>
        <p:pic>
          <p:nvPicPr>
            <p:cNvPr id="6" name="Picture 2">
              <a:extLst>
                <a:ext uri="{FF2B5EF4-FFF2-40B4-BE49-F238E27FC236}">
                  <a16:creationId xmlns:a16="http://schemas.microsoft.com/office/drawing/2014/main" id="{AC32886A-2491-883B-8AB3-020AFEE9C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9203" y="0"/>
              <a:ext cx="762000" cy="538163"/>
            </a:xfrm>
            <a:prstGeom prst="rect">
              <a:avLst/>
            </a:prstGeom>
            <a:noFill/>
            <a:extLst>
              <a:ext uri="{909E8E84-426E-40DD-AFC4-6F175D3DCCD1}">
                <a14:hiddenFill xmlns:a14="http://schemas.microsoft.com/office/drawing/2010/main">
                  <a:solidFill>
                    <a:srgbClr val="FFFFFF"/>
                  </a:solidFill>
                </a14:hiddenFill>
              </a:ext>
            </a:extLst>
          </p:spPr>
        </p:pic>
        <p:sp>
          <p:nvSpPr>
            <p:cNvPr id="9" name="Title 3">
              <a:extLst>
                <a:ext uri="{FF2B5EF4-FFF2-40B4-BE49-F238E27FC236}">
                  <a16:creationId xmlns:a16="http://schemas.microsoft.com/office/drawing/2014/main" id="{4826646C-C271-0F39-AD9F-D937CF8DEA82}"/>
                </a:ext>
              </a:extLst>
            </p:cNvPr>
            <p:cNvSpPr txBox="1">
              <a:spLocks/>
            </p:cNvSpPr>
            <p:nvPr/>
          </p:nvSpPr>
          <p:spPr>
            <a:xfrm>
              <a:off x="257433" y="67318"/>
              <a:ext cx="10515600" cy="538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t>Methods</a:t>
              </a:r>
            </a:p>
          </p:txBody>
        </p:sp>
      </p:grpSp>
      <p:sp>
        <p:nvSpPr>
          <p:cNvPr id="14" name="TextBox 13">
            <a:extLst>
              <a:ext uri="{FF2B5EF4-FFF2-40B4-BE49-F238E27FC236}">
                <a16:creationId xmlns:a16="http://schemas.microsoft.com/office/drawing/2014/main" id="{E754E9E9-9EAF-8342-9E4B-433A6DAAF14B}"/>
              </a:ext>
            </a:extLst>
          </p:cNvPr>
          <p:cNvSpPr txBox="1"/>
          <p:nvPr/>
        </p:nvSpPr>
        <p:spPr>
          <a:xfrm>
            <a:off x="11934567" y="17824"/>
            <a:ext cx="558800" cy="369332"/>
          </a:xfrm>
          <a:prstGeom prst="rect">
            <a:avLst/>
          </a:prstGeom>
          <a:noFill/>
        </p:spPr>
        <p:txBody>
          <a:bodyPr wrap="square" rtlCol="0">
            <a:spAutoFit/>
          </a:bodyPr>
          <a:lstStyle/>
          <a:p>
            <a:r>
              <a:rPr lang="en-US" b="1" dirty="0">
                <a:latin typeface="Helvetica" pitchFamily="2" charset="0"/>
              </a:rPr>
              <a:t>1</a:t>
            </a:r>
          </a:p>
        </p:txBody>
      </p:sp>
      <p:sp>
        <p:nvSpPr>
          <p:cNvPr id="15" name="TextBox 14">
            <a:extLst>
              <a:ext uri="{FF2B5EF4-FFF2-40B4-BE49-F238E27FC236}">
                <a16:creationId xmlns:a16="http://schemas.microsoft.com/office/drawing/2014/main" id="{4F1FAD64-61B2-1D25-4995-53B1C671B3E1}"/>
              </a:ext>
            </a:extLst>
          </p:cNvPr>
          <p:cNvSpPr txBox="1"/>
          <p:nvPr/>
        </p:nvSpPr>
        <p:spPr>
          <a:xfrm>
            <a:off x="3354510" y="6611779"/>
            <a:ext cx="7114720" cy="246221"/>
          </a:xfrm>
          <a:prstGeom prst="rect">
            <a:avLst/>
          </a:prstGeom>
          <a:noFill/>
        </p:spPr>
        <p:txBody>
          <a:bodyPr wrap="square" rtlCol="0">
            <a:spAutoFit/>
          </a:bodyPr>
          <a:lstStyle/>
          <a:p>
            <a:r>
              <a:rPr lang="en-US" sz="1000" dirty="0">
                <a:latin typeface="Helvetica" pitchFamily="2" charset="0"/>
              </a:rPr>
              <a:t>The 30th International Laser Radar Conference (ILRC) virtual conference, June 26th – July 1st, 2022.</a:t>
            </a:r>
          </a:p>
        </p:txBody>
      </p:sp>
      <p:sp>
        <p:nvSpPr>
          <p:cNvPr id="16" name="Rectangle 15">
            <a:extLst>
              <a:ext uri="{FF2B5EF4-FFF2-40B4-BE49-F238E27FC236}">
                <a16:creationId xmlns:a16="http://schemas.microsoft.com/office/drawing/2014/main" id="{13ECE1C9-0FDC-2132-EC98-D10B7438EECB}"/>
              </a:ext>
            </a:extLst>
          </p:cNvPr>
          <p:cNvSpPr/>
          <p:nvPr/>
        </p:nvSpPr>
        <p:spPr>
          <a:xfrm>
            <a:off x="563486" y="901156"/>
            <a:ext cx="4570302" cy="4401205"/>
          </a:xfrm>
          <a:prstGeom prst="rect">
            <a:avLst/>
          </a:prstGeom>
        </p:spPr>
        <p:txBody>
          <a:bodyPr wrap="square">
            <a:spAutoFit/>
          </a:bodyPr>
          <a:lstStyle/>
          <a:p>
            <a:pPr algn="just"/>
            <a:r>
              <a:rPr lang="en-GB" sz="2000" u="sng" dirty="0">
                <a:effectLst/>
                <a:latin typeface="Times New Roman" panose="02020603050405020304" pitchFamily="18" charset="0"/>
                <a:ea typeface="Times New Roman" panose="02020603050405020304" pitchFamily="18" charset="0"/>
              </a:rPr>
              <a:t>Concept</a:t>
            </a:r>
            <a:r>
              <a:rPr lang="en-GB" sz="2000" dirty="0">
                <a:effectLst/>
                <a:latin typeface="Times New Roman" panose="02020603050405020304" pitchFamily="18" charset="0"/>
                <a:ea typeface="Times New Roman" panose="02020603050405020304" pitchFamily="18" charset="0"/>
              </a:rPr>
              <a:t>: </a:t>
            </a:r>
          </a:p>
          <a:p>
            <a:pPr algn="just"/>
            <a:r>
              <a:rPr lang="en-GB" sz="2000" dirty="0">
                <a:effectLst/>
                <a:latin typeface="Times New Roman" panose="02020603050405020304" pitchFamily="18" charset="0"/>
                <a:ea typeface="Times New Roman" panose="02020603050405020304" pitchFamily="18" charset="0"/>
              </a:rPr>
              <a:t>The correction of the trigger is limited by the vertical resolution since each bin of the signal corresponds to a certain range window (3.75, 7.5, 15m).</a:t>
            </a:r>
          </a:p>
          <a:p>
            <a:pPr algn="just"/>
            <a:endParaRPr lang="en-GB" sz="2000" dirty="0">
              <a:effectLst/>
              <a:latin typeface="Times New Roman" panose="02020603050405020304" pitchFamily="18" charset="0"/>
              <a:ea typeface="Times New Roman" panose="02020603050405020304" pitchFamily="18" charset="0"/>
            </a:endParaRPr>
          </a:p>
          <a:p>
            <a:pPr algn="just"/>
            <a:r>
              <a:rPr lang="en-GB" sz="2000" dirty="0">
                <a:effectLst/>
                <a:latin typeface="Times New Roman" panose="02020603050405020304" pitchFamily="18" charset="0"/>
                <a:ea typeface="Times New Roman" panose="02020603050405020304" pitchFamily="18" charset="0"/>
              </a:rPr>
              <a:t> </a:t>
            </a:r>
          </a:p>
          <a:p>
            <a:pPr algn="just"/>
            <a:r>
              <a:rPr lang="en-GB" sz="2000" dirty="0">
                <a:effectLst/>
                <a:latin typeface="Times New Roman" panose="02020603050405020304" pitchFamily="18" charset="0"/>
                <a:ea typeface="Times New Roman" panose="02020603050405020304" pitchFamily="18" charset="0"/>
              </a:rPr>
              <a:t>When we correct for the </a:t>
            </a:r>
            <a:r>
              <a:rPr lang="en-GB" sz="2000" dirty="0" err="1">
                <a:effectLst/>
                <a:latin typeface="Times New Roman" panose="02020603050405020304" pitchFamily="18" charset="0"/>
                <a:ea typeface="Times New Roman" panose="02020603050405020304" pitchFamily="18" charset="0"/>
              </a:rPr>
              <a:t>Triggerdelay</a:t>
            </a:r>
            <a:r>
              <a:rPr lang="en-GB" sz="2000" dirty="0">
                <a:effectLst/>
                <a:latin typeface="Times New Roman" panose="02020603050405020304" pitchFamily="18" charset="0"/>
                <a:ea typeface="Times New Roman" panose="02020603050405020304" pitchFamily="18" charset="0"/>
              </a:rPr>
              <a:t>*, we are limited by the range window (the </a:t>
            </a:r>
            <a:r>
              <a:rPr lang="en-GB" sz="2000" dirty="0" err="1">
                <a:effectLst/>
                <a:latin typeface="Times New Roman" panose="02020603050405020304" pitchFamily="18" charset="0"/>
                <a:ea typeface="Times New Roman" panose="02020603050405020304" pitchFamily="18" charset="0"/>
              </a:rPr>
              <a:t>Triggerdelay</a:t>
            </a:r>
            <a:r>
              <a:rPr lang="en-GB" sz="2000" dirty="0">
                <a:effectLst/>
                <a:latin typeface="Times New Roman" panose="02020603050405020304" pitchFamily="18" charset="0"/>
                <a:ea typeface="Times New Roman" panose="02020603050405020304" pitchFamily="18" charset="0"/>
              </a:rPr>
              <a:t> correction can be performed only by a multiple of the range resolution: e.g. N x 3.75 m). In reality, the real </a:t>
            </a:r>
            <a:r>
              <a:rPr lang="en-GB" sz="2000" dirty="0" err="1">
                <a:effectLst/>
                <a:latin typeface="Times New Roman" panose="02020603050405020304" pitchFamily="18" charset="0"/>
                <a:ea typeface="Times New Roman" panose="02020603050405020304" pitchFamily="18" charset="0"/>
              </a:rPr>
              <a:t>Triggerdelay</a:t>
            </a:r>
            <a:r>
              <a:rPr lang="en-GB" sz="2000" dirty="0">
                <a:effectLst/>
                <a:latin typeface="Times New Roman" panose="02020603050405020304" pitchFamily="18" charset="0"/>
                <a:ea typeface="Times New Roman" panose="02020603050405020304" pitchFamily="18" charset="0"/>
              </a:rPr>
              <a:t> correction could have a value between 0 </a:t>
            </a:r>
            <a:r>
              <a:rPr lang="en-GB" sz="2000" dirty="0">
                <a:latin typeface="Times New Roman" panose="02020603050405020304" pitchFamily="18" charset="0"/>
                <a:ea typeface="Times New Roman" panose="02020603050405020304" pitchFamily="18" charset="0"/>
              </a:rPr>
              <a:t>to 3.75 </a:t>
            </a:r>
            <a:r>
              <a:rPr lang="en-GB" sz="2000" dirty="0">
                <a:effectLst/>
                <a:latin typeface="Times New Roman" panose="02020603050405020304" pitchFamily="18" charset="0"/>
                <a:ea typeface="Times New Roman" panose="02020603050405020304" pitchFamily="18" charset="0"/>
              </a:rPr>
              <a:t>m.   </a:t>
            </a:r>
          </a:p>
        </p:txBody>
      </p:sp>
      <p:sp>
        <p:nvSpPr>
          <p:cNvPr id="10" name="TextBox 9"/>
          <p:cNvSpPr txBox="1"/>
          <p:nvPr/>
        </p:nvSpPr>
        <p:spPr>
          <a:xfrm>
            <a:off x="563486" y="5609406"/>
            <a:ext cx="4528467" cy="507831"/>
          </a:xfrm>
          <a:prstGeom prst="rect">
            <a:avLst/>
          </a:prstGeom>
          <a:noFill/>
        </p:spPr>
        <p:txBody>
          <a:bodyPr wrap="square" rtlCol="0">
            <a:spAutoFit/>
          </a:bodyPr>
          <a:lstStyle/>
          <a:p>
            <a:pPr algn="just"/>
            <a:r>
              <a:rPr lang="en-GB" sz="900" dirty="0">
                <a:solidFill>
                  <a:schemeClr val="bg1">
                    <a:lumMod val="65000"/>
                  </a:schemeClr>
                </a:solidFill>
              </a:rPr>
              <a:t>* We usually correct for the </a:t>
            </a:r>
            <a:r>
              <a:rPr lang="en-GB" sz="900" dirty="0" err="1">
                <a:solidFill>
                  <a:schemeClr val="bg1">
                    <a:lumMod val="65000"/>
                  </a:schemeClr>
                </a:solidFill>
              </a:rPr>
              <a:t>Triggerdelay</a:t>
            </a:r>
            <a:r>
              <a:rPr lang="en-GB" sz="900" dirty="0">
                <a:solidFill>
                  <a:schemeClr val="bg1">
                    <a:lumMod val="65000"/>
                  </a:schemeClr>
                </a:solidFill>
              </a:rPr>
              <a:t> by assessing the number of bins that corresponds to the distance of a known target (or we use a </a:t>
            </a:r>
            <a:r>
              <a:rPr lang="en-GB" sz="900" dirty="0" err="1">
                <a:solidFill>
                  <a:schemeClr val="bg1">
                    <a:lumMod val="65000"/>
                  </a:schemeClr>
                </a:solidFill>
              </a:rPr>
              <a:t>fiber</a:t>
            </a:r>
            <a:r>
              <a:rPr lang="en-GB" sz="900" dirty="0">
                <a:solidFill>
                  <a:schemeClr val="bg1">
                    <a:lumMod val="65000"/>
                  </a:schemeClr>
                </a:solidFill>
              </a:rPr>
              <a:t> optics with known length and refractive index). </a:t>
            </a:r>
          </a:p>
        </p:txBody>
      </p:sp>
      <p:sp>
        <p:nvSpPr>
          <p:cNvPr id="11" name="TextBox 10">
            <a:extLst>
              <a:ext uri="{FF2B5EF4-FFF2-40B4-BE49-F238E27FC236}">
                <a16:creationId xmlns:a16="http://schemas.microsoft.com/office/drawing/2014/main" id="{0495C3EF-50BF-667A-DDF2-9504EFCBB77F}"/>
              </a:ext>
            </a:extLst>
          </p:cNvPr>
          <p:cNvSpPr txBox="1"/>
          <p:nvPr/>
        </p:nvSpPr>
        <p:spPr>
          <a:xfrm>
            <a:off x="6051117" y="901156"/>
            <a:ext cx="4147043" cy="369332"/>
          </a:xfrm>
          <a:prstGeom prst="rect">
            <a:avLst/>
          </a:prstGeom>
          <a:noFill/>
        </p:spPr>
        <p:txBody>
          <a:bodyPr wrap="square">
            <a:spAutoFit/>
          </a:bodyPr>
          <a:lstStyle/>
          <a:p>
            <a:r>
              <a:rPr lang="en-US" u="sng" dirty="0">
                <a:latin typeface="Times New Roman" panose="02020603050405020304" pitchFamily="18" charset="0"/>
              </a:rPr>
              <a:t>Effects of trigger-delay</a:t>
            </a:r>
            <a:r>
              <a:rPr lang="en-US" dirty="0">
                <a:latin typeface="Times New Roman" panose="02020603050405020304" pitchFamily="18" charset="0"/>
              </a:rPr>
              <a:t>:</a:t>
            </a:r>
            <a:r>
              <a:rPr lang="en-US" u="sng" dirty="0">
                <a:latin typeface="Times New Roman" panose="02020603050405020304" pitchFamily="18" charset="0"/>
              </a:rPr>
              <a:t> </a:t>
            </a:r>
            <a:endParaRPr lang="en-GB" u="sng" dirty="0">
              <a:latin typeface="Times New Roman" panose="02020603050405020304" pitchFamily="18" charset="0"/>
            </a:endParaRPr>
          </a:p>
        </p:txBody>
      </p:sp>
      <p:pic>
        <p:nvPicPr>
          <p:cNvPr id="12" name="Picture 2" descr="LVDR">
            <a:extLst>
              <a:ext uri="{FF2B5EF4-FFF2-40B4-BE49-F238E27FC236}">
                <a16:creationId xmlns:a16="http://schemas.microsoft.com/office/drawing/2014/main" id="{3062874A-E00D-7486-7FD8-C09326486AA0}"/>
              </a:ext>
            </a:extLst>
          </p:cNvPr>
          <p:cNvPicPr>
            <a:picLocks noChangeAspect="1" noChangeArrowheads="1"/>
          </p:cNvPicPr>
          <p:nvPr/>
        </p:nvPicPr>
        <p:blipFill>
          <a:blip r:embed="rId3" cstate="print"/>
          <a:srcRect/>
          <a:stretch>
            <a:fillRect/>
          </a:stretch>
        </p:blipFill>
        <p:spPr bwMode="auto">
          <a:xfrm>
            <a:off x="6051117" y="1398807"/>
            <a:ext cx="1618099" cy="2209463"/>
          </a:xfrm>
          <a:prstGeom prst="rect">
            <a:avLst/>
          </a:prstGeom>
          <a:noFill/>
          <a:ln w="9525">
            <a:noFill/>
            <a:miter lim="800000"/>
            <a:headEnd/>
            <a:tailEnd/>
          </a:ln>
        </p:spPr>
      </p:pic>
      <p:pic>
        <p:nvPicPr>
          <p:cNvPr id="18" name="Picture 17" descr="C:\Users\beleg\AppData\Local\Microsoft\Windows\INetCache\Content.Word\LPDR.PNG">
            <a:extLst>
              <a:ext uri="{FF2B5EF4-FFF2-40B4-BE49-F238E27FC236}">
                <a16:creationId xmlns:a16="http://schemas.microsoft.com/office/drawing/2014/main" id="{18880792-F052-1956-9801-8E6E8ED2BF86}"/>
              </a:ext>
            </a:extLst>
          </p:cNvPr>
          <p:cNvPicPr/>
          <p:nvPr/>
        </p:nvPicPr>
        <p:blipFill>
          <a:blip r:embed="rId4" cstate="print"/>
          <a:srcRect/>
          <a:stretch>
            <a:fillRect/>
          </a:stretch>
        </p:blipFill>
        <p:spPr bwMode="auto">
          <a:xfrm>
            <a:off x="5993869" y="3653860"/>
            <a:ext cx="1732594" cy="2209462"/>
          </a:xfrm>
          <a:prstGeom prst="rect">
            <a:avLst/>
          </a:prstGeom>
          <a:noFill/>
          <a:ln w="9525">
            <a:noFill/>
            <a:miter lim="800000"/>
            <a:headEnd/>
            <a:tailEnd/>
          </a:ln>
        </p:spPr>
      </p:pic>
      <p:sp>
        <p:nvSpPr>
          <p:cNvPr id="19" name="TextBox 18">
            <a:extLst>
              <a:ext uri="{FF2B5EF4-FFF2-40B4-BE49-F238E27FC236}">
                <a16:creationId xmlns:a16="http://schemas.microsoft.com/office/drawing/2014/main" id="{3CDA392F-5CCF-E3AF-D925-5E5831B0FFAF}"/>
              </a:ext>
            </a:extLst>
          </p:cNvPr>
          <p:cNvSpPr txBox="1"/>
          <p:nvPr/>
        </p:nvSpPr>
        <p:spPr>
          <a:xfrm>
            <a:off x="5664573" y="5914723"/>
            <a:ext cx="2494594" cy="338554"/>
          </a:xfrm>
          <a:prstGeom prst="rect">
            <a:avLst/>
          </a:prstGeom>
          <a:noFill/>
        </p:spPr>
        <p:txBody>
          <a:bodyPr wrap="none" rtlCol="0">
            <a:spAutoFit/>
          </a:bodyPr>
          <a:lstStyle/>
          <a:p>
            <a:r>
              <a:rPr lang="en-GB" sz="800" dirty="0">
                <a:solidFill>
                  <a:schemeClr val="accent6">
                    <a:lumMod val="75000"/>
                  </a:schemeClr>
                </a:solidFill>
              </a:rPr>
              <a:t>Lidar products in case of trigger induced altitude offset </a:t>
            </a:r>
          </a:p>
          <a:p>
            <a:r>
              <a:rPr lang="en-GB" sz="800" dirty="0">
                <a:solidFill>
                  <a:schemeClr val="accent6">
                    <a:lumMod val="75000"/>
                  </a:schemeClr>
                </a:solidFill>
              </a:rPr>
              <a:t>(1-4 m) for LVDR, LPDR</a:t>
            </a:r>
          </a:p>
        </p:txBody>
      </p:sp>
      <p:pic>
        <p:nvPicPr>
          <p:cNvPr id="20" name="Picture 4" descr="dev VDR">
            <a:extLst>
              <a:ext uri="{FF2B5EF4-FFF2-40B4-BE49-F238E27FC236}">
                <a16:creationId xmlns:a16="http://schemas.microsoft.com/office/drawing/2014/main" id="{64ADC4E5-1FDA-FA74-AAA1-A0FDB91C7EC9}"/>
              </a:ext>
            </a:extLst>
          </p:cNvPr>
          <p:cNvPicPr>
            <a:picLocks noChangeAspect="1" noChangeArrowheads="1"/>
          </p:cNvPicPr>
          <p:nvPr/>
        </p:nvPicPr>
        <p:blipFill>
          <a:blip r:embed="rId5" cstate="print"/>
          <a:srcRect/>
          <a:stretch>
            <a:fillRect/>
          </a:stretch>
        </p:blipFill>
        <p:spPr bwMode="auto">
          <a:xfrm>
            <a:off x="8720980" y="1380878"/>
            <a:ext cx="1618099" cy="2228232"/>
          </a:xfrm>
          <a:prstGeom prst="rect">
            <a:avLst/>
          </a:prstGeom>
          <a:noFill/>
          <a:ln w="9525">
            <a:noFill/>
            <a:miter lim="800000"/>
            <a:headEnd/>
            <a:tailEnd/>
          </a:ln>
        </p:spPr>
      </p:pic>
      <p:sp>
        <p:nvSpPr>
          <p:cNvPr id="23" name="TextBox 22">
            <a:extLst>
              <a:ext uri="{FF2B5EF4-FFF2-40B4-BE49-F238E27FC236}">
                <a16:creationId xmlns:a16="http://schemas.microsoft.com/office/drawing/2014/main" id="{A465BFA6-3C93-2196-7B9A-370497E1A817}"/>
              </a:ext>
            </a:extLst>
          </p:cNvPr>
          <p:cNvSpPr txBox="1"/>
          <p:nvPr/>
        </p:nvSpPr>
        <p:spPr>
          <a:xfrm>
            <a:off x="8370387" y="5904058"/>
            <a:ext cx="2646878" cy="615553"/>
          </a:xfrm>
          <a:prstGeom prst="rect">
            <a:avLst/>
          </a:prstGeom>
          <a:noFill/>
        </p:spPr>
        <p:txBody>
          <a:bodyPr wrap="square" rtlCol="0">
            <a:spAutoFit/>
          </a:bodyPr>
          <a:lstStyle/>
          <a:p>
            <a:r>
              <a:rPr lang="en-GB" sz="800" dirty="0">
                <a:solidFill>
                  <a:schemeClr val="accent6">
                    <a:lumMod val="75000"/>
                  </a:schemeClr>
                </a:solidFill>
              </a:rPr>
              <a:t>Relative deviation in case of trigger induced altitude offset </a:t>
            </a:r>
          </a:p>
          <a:p>
            <a:pPr algn="just"/>
            <a:r>
              <a:rPr lang="en-GB" sz="800" dirty="0">
                <a:solidFill>
                  <a:schemeClr val="accent6">
                    <a:lumMod val="75000"/>
                  </a:schemeClr>
                </a:solidFill>
              </a:rPr>
              <a:t>(1-4 m) for LVDR and LPDR</a:t>
            </a:r>
          </a:p>
          <a:p>
            <a:pPr algn="just"/>
            <a:r>
              <a:rPr lang="en-GB" sz="600" dirty="0"/>
              <a:t>The simulation shows the effects of trigger correction for the case when only one of the used raw profiles has an altitude offset in the range of the bin window (1-4 m for a bin window of 3.75 m)</a:t>
            </a:r>
            <a:endParaRPr lang="en-GB" sz="800" dirty="0">
              <a:solidFill>
                <a:schemeClr val="accent6">
                  <a:lumMod val="75000"/>
                </a:schemeClr>
              </a:solidFill>
            </a:endParaRPr>
          </a:p>
        </p:txBody>
      </p:sp>
      <p:pic>
        <p:nvPicPr>
          <p:cNvPr id="24" name="Picture 23">
            <a:extLst>
              <a:ext uri="{FF2B5EF4-FFF2-40B4-BE49-F238E27FC236}">
                <a16:creationId xmlns:a16="http://schemas.microsoft.com/office/drawing/2014/main" id="{C45FE87A-EED9-A570-673A-1ECD83CF8949}"/>
              </a:ext>
            </a:extLst>
          </p:cNvPr>
          <p:cNvPicPr>
            <a:picLocks noChangeAspect="1"/>
          </p:cNvPicPr>
          <p:nvPr/>
        </p:nvPicPr>
        <p:blipFill>
          <a:blip r:embed="rId6"/>
          <a:srcRect/>
          <a:stretch>
            <a:fillRect/>
          </a:stretch>
        </p:blipFill>
        <p:spPr bwMode="auto">
          <a:xfrm>
            <a:off x="8720980" y="3601102"/>
            <a:ext cx="1632585" cy="2235835"/>
          </a:xfrm>
          <a:prstGeom prst="rect">
            <a:avLst/>
          </a:prstGeom>
          <a:noFill/>
          <a:ln w="9525">
            <a:noFill/>
            <a:miter lim="800000"/>
            <a:headEnd/>
            <a:tailEnd/>
          </a:ln>
        </p:spPr>
      </p:pic>
    </p:spTree>
    <p:extLst>
      <p:ext uri="{BB962C8B-B14F-4D97-AF65-F5344CB8AC3E}">
        <p14:creationId xmlns:p14="http://schemas.microsoft.com/office/powerpoint/2010/main" val="35521277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74F0A23A-D0AB-F039-4E0F-F94B217C79D9}"/>
              </a:ext>
            </a:extLst>
          </p:cNvPr>
          <p:cNvGrpSpPr/>
          <p:nvPr/>
        </p:nvGrpSpPr>
        <p:grpSpPr>
          <a:xfrm>
            <a:off x="0" y="0"/>
            <a:ext cx="12192000" cy="605481"/>
            <a:chOff x="0" y="0"/>
            <a:chExt cx="12192000" cy="605481"/>
          </a:xfrm>
        </p:grpSpPr>
        <p:sp>
          <p:nvSpPr>
            <p:cNvPr id="5" name="TextBox 4">
              <a:extLst>
                <a:ext uri="{FF2B5EF4-FFF2-40B4-BE49-F238E27FC236}">
                  <a16:creationId xmlns:a16="http://schemas.microsoft.com/office/drawing/2014/main" id="{9A14DB0F-8B8D-199C-C984-F38D666DF934}"/>
                </a:ext>
              </a:extLst>
            </p:cNvPr>
            <p:cNvSpPr txBox="1"/>
            <p:nvPr/>
          </p:nvSpPr>
          <p:spPr>
            <a:xfrm>
              <a:off x="0" y="0"/>
              <a:ext cx="12192000" cy="605481"/>
            </a:xfrm>
            <a:prstGeom prst="rect">
              <a:avLst/>
            </a:prstGeom>
            <a:solidFill>
              <a:schemeClr val="accent6">
                <a:lumMod val="40000"/>
                <a:lumOff val="60000"/>
              </a:schemeClr>
            </a:solidFill>
          </p:spPr>
          <p:txBody>
            <a:bodyPr wrap="square" rtlCol="0">
              <a:spAutoFit/>
            </a:bodyPr>
            <a:lstStyle/>
            <a:p>
              <a:endParaRPr lang="en-US" dirty="0"/>
            </a:p>
          </p:txBody>
        </p:sp>
        <p:pic>
          <p:nvPicPr>
            <p:cNvPr id="6" name="Picture 2">
              <a:extLst>
                <a:ext uri="{FF2B5EF4-FFF2-40B4-BE49-F238E27FC236}">
                  <a16:creationId xmlns:a16="http://schemas.microsoft.com/office/drawing/2014/main" id="{AC32886A-2491-883B-8AB3-020AFEE9C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9203" y="0"/>
              <a:ext cx="762000" cy="538163"/>
            </a:xfrm>
            <a:prstGeom prst="rect">
              <a:avLst/>
            </a:prstGeom>
            <a:noFill/>
            <a:extLst>
              <a:ext uri="{909E8E84-426E-40DD-AFC4-6F175D3DCCD1}">
                <a14:hiddenFill xmlns:a14="http://schemas.microsoft.com/office/drawing/2010/main">
                  <a:solidFill>
                    <a:srgbClr val="FFFFFF"/>
                  </a:solidFill>
                </a14:hiddenFill>
              </a:ext>
            </a:extLst>
          </p:spPr>
        </p:pic>
        <p:sp>
          <p:nvSpPr>
            <p:cNvPr id="9" name="Title 3">
              <a:extLst>
                <a:ext uri="{FF2B5EF4-FFF2-40B4-BE49-F238E27FC236}">
                  <a16:creationId xmlns:a16="http://schemas.microsoft.com/office/drawing/2014/main" id="{4826646C-C271-0F39-AD9F-D937CF8DEA82}"/>
                </a:ext>
              </a:extLst>
            </p:cNvPr>
            <p:cNvSpPr txBox="1">
              <a:spLocks/>
            </p:cNvSpPr>
            <p:nvPr/>
          </p:nvSpPr>
          <p:spPr>
            <a:xfrm>
              <a:off x="257433" y="67318"/>
              <a:ext cx="10515600" cy="538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err="1"/>
                <a:t>Triggerdelay</a:t>
              </a:r>
              <a:r>
                <a:rPr lang="en-US" sz="2400" b="1" dirty="0"/>
                <a:t> correction below the range resolution </a:t>
              </a:r>
            </a:p>
          </p:txBody>
        </p:sp>
      </p:grpSp>
      <p:sp>
        <p:nvSpPr>
          <p:cNvPr id="14" name="TextBox 13">
            <a:extLst>
              <a:ext uri="{FF2B5EF4-FFF2-40B4-BE49-F238E27FC236}">
                <a16:creationId xmlns:a16="http://schemas.microsoft.com/office/drawing/2014/main" id="{E754E9E9-9EAF-8342-9E4B-433A6DAAF14B}"/>
              </a:ext>
            </a:extLst>
          </p:cNvPr>
          <p:cNvSpPr txBox="1"/>
          <p:nvPr/>
        </p:nvSpPr>
        <p:spPr>
          <a:xfrm>
            <a:off x="11934567" y="17824"/>
            <a:ext cx="558800" cy="369332"/>
          </a:xfrm>
          <a:prstGeom prst="rect">
            <a:avLst/>
          </a:prstGeom>
          <a:noFill/>
        </p:spPr>
        <p:txBody>
          <a:bodyPr wrap="square" rtlCol="0">
            <a:spAutoFit/>
          </a:bodyPr>
          <a:lstStyle/>
          <a:p>
            <a:r>
              <a:rPr lang="en-US" b="1" dirty="0">
                <a:latin typeface="Helvetica" pitchFamily="2" charset="0"/>
              </a:rPr>
              <a:t>1</a:t>
            </a:r>
          </a:p>
        </p:txBody>
      </p:sp>
      <p:sp>
        <p:nvSpPr>
          <p:cNvPr id="15" name="TextBox 14">
            <a:extLst>
              <a:ext uri="{FF2B5EF4-FFF2-40B4-BE49-F238E27FC236}">
                <a16:creationId xmlns:a16="http://schemas.microsoft.com/office/drawing/2014/main" id="{4F1FAD64-61B2-1D25-4995-53B1C671B3E1}"/>
              </a:ext>
            </a:extLst>
          </p:cNvPr>
          <p:cNvSpPr txBox="1"/>
          <p:nvPr/>
        </p:nvSpPr>
        <p:spPr>
          <a:xfrm>
            <a:off x="3354510" y="6611779"/>
            <a:ext cx="7114720" cy="246221"/>
          </a:xfrm>
          <a:prstGeom prst="rect">
            <a:avLst/>
          </a:prstGeom>
          <a:noFill/>
        </p:spPr>
        <p:txBody>
          <a:bodyPr wrap="square" rtlCol="0">
            <a:spAutoFit/>
          </a:bodyPr>
          <a:lstStyle/>
          <a:p>
            <a:r>
              <a:rPr lang="en-US" sz="1000" dirty="0">
                <a:latin typeface="Helvetica" pitchFamily="2" charset="0"/>
              </a:rPr>
              <a:t>The 30th International Laser Radar Conference (ILRC) virtual conference, June 26th – July 1st, 2022.</a:t>
            </a:r>
          </a:p>
        </p:txBody>
      </p:sp>
      <p:sp>
        <p:nvSpPr>
          <p:cNvPr id="16" name="Rectangle 15">
            <a:extLst>
              <a:ext uri="{FF2B5EF4-FFF2-40B4-BE49-F238E27FC236}">
                <a16:creationId xmlns:a16="http://schemas.microsoft.com/office/drawing/2014/main" id="{13ECE1C9-0FDC-2132-EC98-D10B7438EECB}"/>
              </a:ext>
            </a:extLst>
          </p:cNvPr>
          <p:cNvSpPr/>
          <p:nvPr/>
        </p:nvSpPr>
        <p:spPr>
          <a:xfrm>
            <a:off x="563486" y="901156"/>
            <a:ext cx="4410532" cy="1477328"/>
          </a:xfrm>
          <a:prstGeom prst="rect">
            <a:avLst/>
          </a:prstGeom>
        </p:spPr>
        <p:txBody>
          <a:bodyPr wrap="square">
            <a:spAutoFit/>
          </a:bodyPr>
          <a:lstStyle/>
          <a:p>
            <a:pPr algn="just"/>
            <a:r>
              <a:rPr lang="en-GB" sz="1800" dirty="0">
                <a:effectLst/>
                <a:latin typeface="Times New Roman" panose="02020603050405020304" pitchFamily="18" charset="0"/>
                <a:ea typeface="Times New Roman" panose="02020603050405020304" pitchFamily="18" charset="0"/>
              </a:rPr>
              <a:t>We use multiple </a:t>
            </a:r>
            <a:r>
              <a:rPr lang="en-GB" sz="1800" dirty="0" err="1">
                <a:effectLst/>
                <a:latin typeface="Times New Roman" panose="02020603050405020304" pitchFamily="18" charset="0"/>
                <a:ea typeface="Times New Roman" panose="02020603050405020304" pitchFamily="18" charset="0"/>
              </a:rPr>
              <a:t>fiber</a:t>
            </a:r>
            <a:r>
              <a:rPr lang="en-GB" sz="1800" dirty="0">
                <a:effectLst/>
                <a:latin typeface="Times New Roman" panose="02020603050405020304" pitchFamily="18" charset="0"/>
                <a:ea typeface="Times New Roman" panose="02020603050405020304" pitchFamily="18" charset="0"/>
              </a:rPr>
              <a:t> optics with lengths within one range bin and we analyse the output peak of the signal returned by using these </a:t>
            </a:r>
            <a:r>
              <a:rPr lang="en-GB" sz="1800" dirty="0" err="1">
                <a:effectLst/>
                <a:latin typeface="Times New Roman" panose="02020603050405020304" pitchFamily="18" charset="0"/>
                <a:ea typeface="Times New Roman" panose="02020603050405020304" pitchFamily="18" charset="0"/>
              </a:rPr>
              <a:t>fibers</a:t>
            </a:r>
            <a:r>
              <a:rPr lang="en-GB" sz="1800" dirty="0">
                <a:effectLst/>
                <a:latin typeface="Times New Roman" panose="02020603050405020304" pitchFamily="18" charset="0"/>
                <a:ea typeface="Times New Roman" panose="02020603050405020304" pitchFamily="18" charset="0"/>
              </a:rPr>
              <a:t>. The peak centred to the </a:t>
            </a:r>
            <a:r>
              <a:rPr lang="en-GB" sz="1800" dirty="0" err="1">
                <a:effectLst/>
                <a:latin typeface="Times New Roman" panose="02020603050405020304" pitchFamily="18" charset="0"/>
                <a:ea typeface="Times New Roman" panose="02020603050405020304" pitchFamily="18" charset="0"/>
              </a:rPr>
              <a:t>rangebin</a:t>
            </a:r>
            <a:r>
              <a:rPr lang="en-GB" sz="1800" dirty="0">
                <a:effectLst/>
                <a:latin typeface="Times New Roman" panose="02020603050405020304" pitchFamily="18" charset="0"/>
                <a:ea typeface="Times New Roman" panose="02020603050405020304" pitchFamily="18" charset="0"/>
              </a:rPr>
              <a:t> wil</a:t>
            </a:r>
            <a:r>
              <a:rPr lang="en-GB" dirty="0">
                <a:latin typeface="Times New Roman" panose="02020603050405020304" pitchFamily="18" charset="0"/>
                <a:ea typeface="Times New Roman" panose="02020603050405020304" pitchFamily="18" charset="0"/>
              </a:rPr>
              <a:t>l have the highest intensity. </a:t>
            </a:r>
            <a:endParaRPr lang="en-GB" sz="1800" dirty="0">
              <a:effectLst/>
              <a:latin typeface="Times New Roman" panose="02020603050405020304" pitchFamily="18" charset="0"/>
              <a:ea typeface="Times New Roman" panose="02020603050405020304" pitchFamily="18" charset="0"/>
            </a:endParaRPr>
          </a:p>
        </p:txBody>
      </p:sp>
      <p:sp>
        <p:nvSpPr>
          <p:cNvPr id="10" name="TextBox 9"/>
          <p:cNvSpPr txBox="1"/>
          <p:nvPr/>
        </p:nvSpPr>
        <p:spPr>
          <a:xfrm>
            <a:off x="257433" y="6108205"/>
            <a:ext cx="4716585" cy="369332"/>
          </a:xfrm>
          <a:prstGeom prst="rect">
            <a:avLst/>
          </a:prstGeom>
          <a:noFill/>
        </p:spPr>
        <p:txBody>
          <a:bodyPr wrap="square" rtlCol="0">
            <a:spAutoFit/>
          </a:bodyPr>
          <a:lstStyle/>
          <a:p>
            <a:r>
              <a:rPr lang="en-GB" sz="900" dirty="0">
                <a:solidFill>
                  <a:schemeClr val="bg1">
                    <a:lumMod val="65000"/>
                  </a:schemeClr>
                </a:solidFill>
              </a:rPr>
              <a:t>* We usually correct for the </a:t>
            </a:r>
            <a:r>
              <a:rPr lang="en-GB" sz="900" dirty="0" err="1">
                <a:solidFill>
                  <a:schemeClr val="bg1">
                    <a:lumMod val="65000"/>
                  </a:schemeClr>
                </a:solidFill>
              </a:rPr>
              <a:t>Triggerdelay</a:t>
            </a:r>
            <a:r>
              <a:rPr lang="en-GB" sz="900" dirty="0">
                <a:solidFill>
                  <a:schemeClr val="bg1">
                    <a:lumMod val="65000"/>
                  </a:schemeClr>
                </a:solidFill>
              </a:rPr>
              <a:t> by assessing the number of bins that corresponds to the distance of a known target (or we use a fibre optics with known length and refractive index). </a:t>
            </a:r>
          </a:p>
        </p:txBody>
      </p:sp>
      <p:sp>
        <p:nvSpPr>
          <p:cNvPr id="11" name="TextBox 10">
            <a:extLst>
              <a:ext uri="{FF2B5EF4-FFF2-40B4-BE49-F238E27FC236}">
                <a16:creationId xmlns:a16="http://schemas.microsoft.com/office/drawing/2014/main" id="{0495C3EF-50BF-667A-DDF2-9504EFCBB77F}"/>
              </a:ext>
            </a:extLst>
          </p:cNvPr>
          <p:cNvSpPr txBox="1"/>
          <p:nvPr/>
        </p:nvSpPr>
        <p:spPr>
          <a:xfrm>
            <a:off x="6051117" y="901156"/>
            <a:ext cx="4147043" cy="369332"/>
          </a:xfrm>
          <a:prstGeom prst="rect">
            <a:avLst/>
          </a:prstGeom>
          <a:noFill/>
        </p:spPr>
        <p:txBody>
          <a:bodyPr wrap="square">
            <a:spAutoFit/>
          </a:bodyPr>
          <a:lstStyle/>
          <a:p>
            <a:r>
              <a:rPr lang="en-US" u="sng" dirty="0">
                <a:latin typeface="Times New Roman" panose="02020603050405020304" pitchFamily="18" charset="0"/>
              </a:rPr>
              <a:t>Results</a:t>
            </a:r>
            <a:r>
              <a:rPr lang="en-US" dirty="0">
                <a:latin typeface="Times New Roman" panose="02020603050405020304" pitchFamily="18" charset="0"/>
              </a:rPr>
              <a:t>:</a:t>
            </a:r>
            <a:endParaRPr lang="en-GB" dirty="0">
              <a:latin typeface="Times New Roman" panose="02020603050405020304" pitchFamily="18" charset="0"/>
            </a:endParaRPr>
          </a:p>
        </p:txBody>
      </p:sp>
      <p:pic>
        <p:nvPicPr>
          <p:cNvPr id="17" name="Picture 16" descr="Image.jpeg">
            <a:extLst>
              <a:ext uri="{FF2B5EF4-FFF2-40B4-BE49-F238E27FC236}">
                <a16:creationId xmlns:a16="http://schemas.microsoft.com/office/drawing/2014/main" id="{D7A9CFA2-DD3C-9ACB-0B54-AD998A6FC816}"/>
              </a:ext>
            </a:extLst>
          </p:cNvPr>
          <p:cNvPicPr>
            <a:picLocks noChangeAspect="1"/>
          </p:cNvPicPr>
          <p:nvPr/>
        </p:nvPicPr>
        <p:blipFill>
          <a:blip r:embed="rId3" cstate="print"/>
          <a:stretch>
            <a:fillRect/>
          </a:stretch>
        </p:blipFill>
        <p:spPr>
          <a:xfrm rot="5400000">
            <a:off x="249332" y="3238893"/>
            <a:ext cx="2513220" cy="1884915"/>
          </a:xfrm>
          <a:prstGeom prst="rect">
            <a:avLst/>
          </a:prstGeom>
        </p:spPr>
      </p:pic>
      <p:cxnSp>
        <p:nvCxnSpPr>
          <p:cNvPr id="3" name="Straight Arrow Connector 2">
            <a:extLst>
              <a:ext uri="{FF2B5EF4-FFF2-40B4-BE49-F238E27FC236}">
                <a16:creationId xmlns:a16="http://schemas.microsoft.com/office/drawing/2014/main" id="{0A316BBF-D2C2-66DA-7D34-B5898A33EAED}"/>
              </a:ext>
            </a:extLst>
          </p:cNvPr>
          <p:cNvCxnSpPr/>
          <p:nvPr/>
        </p:nvCxnSpPr>
        <p:spPr>
          <a:xfrm flipH="1" flipV="1">
            <a:off x="1859078" y="3730270"/>
            <a:ext cx="902289" cy="10052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50D49794-FE2F-E1C5-C780-85E91C77B5CD}"/>
              </a:ext>
            </a:extLst>
          </p:cNvPr>
          <p:cNvCxnSpPr/>
          <p:nvPr/>
        </p:nvCxnSpPr>
        <p:spPr>
          <a:xfrm flipH="1">
            <a:off x="1308016" y="4735504"/>
            <a:ext cx="1453351" cy="847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2D4CA9C5-9875-8E82-BE79-21329346B5CF}"/>
              </a:ext>
            </a:extLst>
          </p:cNvPr>
          <p:cNvSpPr txBox="1"/>
          <p:nvPr/>
        </p:nvSpPr>
        <p:spPr>
          <a:xfrm>
            <a:off x="2730575" y="4550838"/>
            <a:ext cx="1013419" cy="369332"/>
          </a:xfrm>
          <a:prstGeom prst="rect">
            <a:avLst/>
          </a:prstGeom>
          <a:noFill/>
        </p:spPr>
        <p:txBody>
          <a:bodyPr wrap="none" rtlCol="0">
            <a:spAutoFit/>
          </a:bodyPr>
          <a:lstStyle/>
          <a:p>
            <a:r>
              <a:rPr lang="en-US" dirty="0"/>
              <a:t>Fiber I/O</a:t>
            </a:r>
          </a:p>
        </p:txBody>
      </p:sp>
      <p:sp>
        <p:nvSpPr>
          <p:cNvPr id="24" name="TextBox 23">
            <a:extLst>
              <a:ext uri="{FF2B5EF4-FFF2-40B4-BE49-F238E27FC236}">
                <a16:creationId xmlns:a16="http://schemas.microsoft.com/office/drawing/2014/main" id="{F7D6EA36-17FB-5158-C7A7-9585236E8981}"/>
              </a:ext>
            </a:extLst>
          </p:cNvPr>
          <p:cNvSpPr txBox="1"/>
          <p:nvPr/>
        </p:nvSpPr>
        <p:spPr>
          <a:xfrm>
            <a:off x="878178" y="5522054"/>
            <a:ext cx="1255528" cy="338554"/>
          </a:xfrm>
          <a:prstGeom prst="rect">
            <a:avLst/>
          </a:prstGeom>
          <a:noFill/>
        </p:spPr>
        <p:txBody>
          <a:bodyPr wrap="square" rtlCol="0">
            <a:spAutoFit/>
          </a:bodyPr>
          <a:lstStyle/>
          <a:p>
            <a:pPr algn="ctr"/>
            <a:r>
              <a:rPr lang="en-US" sz="800" dirty="0">
                <a:solidFill>
                  <a:schemeClr val="accent6">
                    <a:lumMod val="75000"/>
                  </a:schemeClr>
                </a:solidFill>
              </a:rPr>
              <a:t>Optical fiber module to  assess the trigger delay</a:t>
            </a:r>
            <a:endParaRPr lang="en-GB" sz="800" dirty="0">
              <a:solidFill>
                <a:schemeClr val="accent6">
                  <a:lumMod val="75000"/>
                </a:schemeClr>
              </a:solidFill>
            </a:endParaRPr>
          </a:p>
        </p:txBody>
      </p:sp>
      <p:sp>
        <p:nvSpPr>
          <p:cNvPr id="22" name="TextBox 21">
            <a:extLst>
              <a:ext uri="{FF2B5EF4-FFF2-40B4-BE49-F238E27FC236}">
                <a16:creationId xmlns:a16="http://schemas.microsoft.com/office/drawing/2014/main" id="{4EE468AF-04AC-DE72-1FDA-E80FBBCD608A}"/>
              </a:ext>
            </a:extLst>
          </p:cNvPr>
          <p:cNvSpPr txBox="1"/>
          <p:nvPr/>
        </p:nvSpPr>
        <p:spPr>
          <a:xfrm>
            <a:off x="2570705" y="2856697"/>
            <a:ext cx="3106941" cy="1661993"/>
          </a:xfrm>
          <a:prstGeom prst="rect">
            <a:avLst/>
          </a:prstGeom>
          <a:noFill/>
        </p:spPr>
        <p:txBody>
          <a:bodyPr wrap="none" rtlCol="0">
            <a:spAutoFit/>
          </a:bodyPr>
          <a:lstStyle/>
          <a:p>
            <a:r>
              <a:rPr lang="en-US" sz="1400" dirty="0"/>
              <a:t>Fiber lengths:</a:t>
            </a:r>
          </a:p>
          <a:p>
            <a:pPr marL="342900" indent="-342900">
              <a:buAutoNum type="arabicPeriod"/>
            </a:pPr>
            <a:r>
              <a:rPr lang="en-US" sz="1400" dirty="0"/>
              <a:t>N x </a:t>
            </a:r>
            <a:r>
              <a:rPr lang="en-US" sz="1400" dirty="0">
                <a:solidFill>
                  <a:schemeClr val="accent6">
                    <a:lumMod val="75000"/>
                  </a:schemeClr>
                </a:solidFill>
              </a:rPr>
              <a:t>3.75</a:t>
            </a:r>
            <a:r>
              <a:rPr lang="en-US" sz="1400" dirty="0"/>
              <a:t> m = </a:t>
            </a:r>
            <a:r>
              <a:rPr lang="en-US" sz="1400" dirty="0">
                <a:solidFill>
                  <a:srgbClr val="C00000"/>
                </a:solidFill>
              </a:rPr>
              <a:t>75 m</a:t>
            </a:r>
          </a:p>
          <a:p>
            <a:pPr marL="342900" indent="-342900">
              <a:buAutoNum type="arabicPeriod"/>
            </a:pPr>
            <a:r>
              <a:rPr lang="en-US" sz="1400" dirty="0"/>
              <a:t>N x </a:t>
            </a:r>
            <a:r>
              <a:rPr lang="en-US" sz="1400" dirty="0">
                <a:solidFill>
                  <a:schemeClr val="accent6">
                    <a:lumMod val="75000"/>
                  </a:schemeClr>
                </a:solidFill>
              </a:rPr>
              <a:t>3.75</a:t>
            </a:r>
            <a:r>
              <a:rPr lang="en-US" sz="1400" dirty="0"/>
              <a:t> m + </a:t>
            </a:r>
            <a:r>
              <a:rPr lang="en-US" sz="1400" dirty="0">
                <a:solidFill>
                  <a:schemeClr val="accent4">
                    <a:lumMod val="75000"/>
                  </a:schemeClr>
                </a:solidFill>
              </a:rPr>
              <a:t>0.9375</a:t>
            </a:r>
            <a:r>
              <a:rPr lang="en-US" sz="1400" dirty="0"/>
              <a:t> m = </a:t>
            </a:r>
            <a:r>
              <a:rPr lang="en-US" sz="1400" dirty="0">
                <a:solidFill>
                  <a:srgbClr val="C00000"/>
                </a:solidFill>
              </a:rPr>
              <a:t>75.9375 m</a:t>
            </a:r>
          </a:p>
          <a:p>
            <a:pPr marL="342900" indent="-342900">
              <a:buFontTx/>
              <a:buAutoNum type="arabicPeriod"/>
            </a:pPr>
            <a:r>
              <a:rPr lang="en-US" sz="1400" dirty="0"/>
              <a:t>N x </a:t>
            </a:r>
            <a:r>
              <a:rPr lang="en-US" sz="1400" dirty="0">
                <a:solidFill>
                  <a:schemeClr val="accent6">
                    <a:lumMod val="75000"/>
                  </a:schemeClr>
                </a:solidFill>
              </a:rPr>
              <a:t>3.75</a:t>
            </a:r>
            <a:r>
              <a:rPr lang="en-US" sz="1400" dirty="0"/>
              <a:t> m + </a:t>
            </a:r>
            <a:r>
              <a:rPr lang="en-US" sz="1400" dirty="0">
                <a:solidFill>
                  <a:schemeClr val="accent4">
                    <a:lumMod val="75000"/>
                  </a:schemeClr>
                </a:solidFill>
              </a:rPr>
              <a:t>1.875</a:t>
            </a:r>
            <a:r>
              <a:rPr lang="en-US" sz="1400" dirty="0"/>
              <a:t> m = </a:t>
            </a:r>
            <a:r>
              <a:rPr lang="en-US" sz="1400" dirty="0">
                <a:solidFill>
                  <a:srgbClr val="C00000"/>
                </a:solidFill>
              </a:rPr>
              <a:t>76.875 m</a:t>
            </a:r>
          </a:p>
          <a:p>
            <a:pPr marL="342900" indent="-342900">
              <a:buFontTx/>
              <a:buAutoNum type="arabicPeriod"/>
            </a:pPr>
            <a:r>
              <a:rPr lang="en-US" sz="1400" dirty="0"/>
              <a:t>N x </a:t>
            </a:r>
            <a:r>
              <a:rPr lang="en-US" sz="1400" dirty="0">
                <a:solidFill>
                  <a:schemeClr val="accent6">
                    <a:lumMod val="75000"/>
                  </a:schemeClr>
                </a:solidFill>
              </a:rPr>
              <a:t>3.75</a:t>
            </a:r>
            <a:r>
              <a:rPr lang="en-US" sz="1400" dirty="0"/>
              <a:t> m + </a:t>
            </a:r>
            <a:r>
              <a:rPr lang="en-US" sz="1400" dirty="0">
                <a:solidFill>
                  <a:schemeClr val="accent4">
                    <a:lumMod val="75000"/>
                  </a:schemeClr>
                </a:solidFill>
              </a:rPr>
              <a:t>2.81</a:t>
            </a:r>
            <a:r>
              <a:rPr lang="en-US" sz="1400" dirty="0"/>
              <a:t> m = </a:t>
            </a:r>
            <a:r>
              <a:rPr lang="en-US" sz="1400" dirty="0">
                <a:solidFill>
                  <a:srgbClr val="C00000"/>
                </a:solidFill>
              </a:rPr>
              <a:t>77.8125 m</a:t>
            </a:r>
          </a:p>
          <a:p>
            <a:pPr marL="342900" indent="-342900">
              <a:buFontTx/>
              <a:buAutoNum type="arabicPeriod"/>
            </a:pPr>
            <a:r>
              <a:rPr lang="en-US" sz="1400" dirty="0"/>
              <a:t>N x </a:t>
            </a:r>
            <a:r>
              <a:rPr lang="en-US" sz="1400" dirty="0">
                <a:solidFill>
                  <a:schemeClr val="accent6">
                    <a:lumMod val="75000"/>
                  </a:schemeClr>
                </a:solidFill>
              </a:rPr>
              <a:t>3.75</a:t>
            </a:r>
            <a:r>
              <a:rPr lang="en-US" sz="1400" dirty="0"/>
              <a:t> m + </a:t>
            </a:r>
            <a:r>
              <a:rPr lang="en-US" sz="1400" dirty="0">
                <a:solidFill>
                  <a:schemeClr val="accent4">
                    <a:lumMod val="75000"/>
                  </a:schemeClr>
                </a:solidFill>
              </a:rPr>
              <a:t>3.75</a:t>
            </a:r>
            <a:r>
              <a:rPr lang="en-US" sz="1400" dirty="0"/>
              <a:t> m = </a:t>
            </a:r>
            <a:r>
              <a:rPr lang="en-US" sz="1400" dirty="0">
                <a:solidFill>
                  <a:srgbClr val="C00000"/>
                </a:solidFill>
              </a:rPr>
              <a:t>78.75 m</a:t>
            </a:r>
          </a:p>
          <a:p>
            <a:pPr marL="342900" indent="-342900">
              <a:buAutoNum type="arabicPeriod"/>
            </a:pPr>
            <a:endParaRPr lang="en-US" dirty="0"/>
          </a:p>
        </p:txBody>
      </p:sp>
      <p:sp>
        <p:nvSpPr>
          <p:cNvPr id="25" name="TextBox 24">
            <a:extLst>
              <a:ext uri="{FF2B5EF4-FFF2-40B4-BE49-F238E27FC236}">
                <a16:creationId xmlns:a16="http://schemas.microsoft.com/office/drawing/2014/main" id="{EB8E3680-2B03-8692-6DB7-B3168A0EDE53}"/>
              </a:ext>
            </a:extLst>
          </p:cNvPr>
          <p:cNvSpPr txBox="1"/>
          <p:nvPr/>
        </p:nvSpPr>
        <p:spPr>
          <a:xfrm>
            <a:off x="563484" y="2431410"/>
            <a:ext cx="5025862" cy="369332"/>
          </a:xfrm>
          <a:prstGeom prst="rect">
            <a:avLst/>
          </a:prstGeom>
          <a:noFill/>
        </p:spPr>
        <p:txBody>
          <a:bodyPr wrap="square">
            <a:spAutoFit/>
          </a:bodyPr>
          <a:lstStyle/>
          <a:p>
            <a:r>
              <a:rPr lang="en-US" u="sng" dirty="0">
                <a:latin typeface="Times New Roman" panose="02020603050405020304" pitchFamily="18" charset="0"/>
              </a:rPr>
              <a:t>Experimental setup (for 3.75 m resolution)</a:t>
            </a:r>
            <a:r>
              <a:rPr lang="en-US" dirty="0">
                <a:latin typeface="Times New Roman" panose="02020603050405020304" pitchFamily="18" charset="0"/>
              </a:rPr>
              <a:t>:</a:t>
            </a:r>
            <a:r>
              <a:rPr lang="en-US" u="sng" dirty="0">
                <a:latin typeface="Times New Roman" panose="02020603050405020304" pitchFamily="18" charset="0"/>
              </a:rPr>
              <a:t> </a:t>
            </a:r>
            <a:endParaRPr lang="en-GB" u="sng" dirty="0">
              <a:latin typeface="Times New Roman" panose="02020603050405020304" pitchFamily="18" charset="0"/>
            </a:endParaRPr>
          </a:p>
        </p:txBody>
      </p:sp>
      <p:pic>
        <p:nvPicPr>
          <p:cNvPr id="27" name="Picture 26" descr="Chart, histogram&#10;&#10;Description automatically generated">
            <a:extLst>
              <a:ext uri="{FF2B5EF4-FFF2-40B4-BE49-F238E27FC236}">
                <a16:creationId xmlns:a16="http://schemas.microsoft.com/office/drawing/2014/main" id="{671F81BE-1929-96E9-A8FE-0739912478B0}"/>
              </a:ext>
            </a:extLst>
          </p:cNvPr>
          <p:cNvPicPr>
            <a:picLocks noChangeAspect="1"/>
          </p:cNvPicPr>
          <p:nvPr/>
        </p:nvPicPr>
        <p:blipFill>
          <a:blip r:embed="rId4"/>
          <a:stretch>
            <a:fillRect/>
          </a:stretch>
        </p:blipFill>
        <p:spPr>
          <a:xfrm>
            <a:off x="6006121" y="1777524"/>
            <a:ext cx="5145973" cy="3937885"/>
          </a:xfrm>
          <a:prstGeom prst="rect">
            <a:avLst/>
          </a:prstGeom>
        </p:spPr>
      </p:pic>
    </p:spTree>
    <p:extLst>
      <p:ext uri="{BB962C8B-B14F-4D97-AF65-F5344CB8AC3E}">
        <p14:creationId xmlns:p14="http://schemas.microsoft.com/office/powerpoint/2010/main" val="4201812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
            <a:extLst>
              <a:ext uri="{FF2B5EF4-FFF2-40B4-BE49-F238E27FC236}">
                <a16:creationId xmlns:a16="http://schemas.microsoft.com/office/drawing/2014/main" id="{74F0A23A-D0AB-F039-4E0F-F94B217C79D9}"/>
              </a:ext>
            </a:extLst>
          </p:cNvPr>
          <p:cNvGrpSpPr/>
          <p:nvPr/>
        </p:nvGrpSpPr>
        <p:grpSpPr>
          <a:xfrm>
            <a:off x="0" y="0"/>
            <a:ext cx="12192000" cy="605481"/>
            <a:chOff x="0" y="0"/>
            <a:chExt cx="12192000" cy="605481"/>
          </a:xfrm>
        </p:grpSpPr>
        <p:sp>
          <p:nvSpPr>
            <p:cNvPr id="5" name="TextBox 4">
              <a:extLst>
                <a:ext uri="{FF2B5EF4-FFF2-40B4-BE49-F238E27FC236}">
                  <a16:creationId xmlns:a16="http://schemas.microsoft.com/office/drawing/2014/main" id="{9A14DB0F-8B8D-199C-C984-F38D666DF934}"/>
                </a:ext>
              </a:extLst>
            </p:cNvPr>
            <p:cNvSpPr txBox="1"/>
            <p:nvPr/>
          </p:nvSpPr>
          <p:spPr>
            <a:xfrm>
              <a:off x="0" y="0"/>
              <a:ext cx="12192000" cy="605481"/>
            </a:xfrm>
            <a:prstGeom prst="rect">
              <a:avLst/>
            </a:prstGeom>
            <a:solidFill>
              <a:schemeClr val="accent6">
                <a:lumMod val="40000"/>
                <a:lumOff val="60000"/>
              </a:schemeClr>
            </a:solidFill>
          </p:spPr>
          <p:txBody>
            <a:bodyPr wrap="square" rtlCol="0">
              <a:spAutoFit/>
            </a:bodyPr>
            <a:lstStyle/>
            <a:p>
              <a:endParaRPr lang="en-US" dirty="0"/>
            </a:p>
          </p:txBody>
        </p:sp>
        <p:pic>
          <p:nvPicPr>
            <p:cNvPr id="6" name="Picture 2">
              <a:extLst>
                <a:ext uri="{FF2B5EF4-FFF2-40B4-BE49-F238E27FC236}">
                  <a16:creationId xmlns:a16="http://schemas.microsoft.com/office/drawing/2014/main" id="{AC32886A-2491-883B-8AB3-020AFEE9C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9203" y="0"/>
              <a:ext cx="762000" cy="538163"/>
            </a:xfrm>
            <a:prstGeom prst="rect">
              <a:avLst/>
            </a:prstGeom>
            <a:noFill/>
            <a:extLst>
              <a:ext uri="{909E8E84-426E-40DD-AFC4-6F175D3DCCD1}">
                <a14:hiddenFill xmlns:a14="http://schemas.microsoft.com/office/drawing/2010/main">
                  <a:solidFill>
                    <a:srgbClr val="FFFFFF"/>
                  </a:solidFill>
                </a14:hiddenFill>
              </a:ext>
            </a:extLst>
          </p:spPr>
        </p:pic>
        <p:sp>
          <p:nvSpPr>
            <p:cNvPr id="9" name="Title 3">
              <a:extLst>
                <a:ext uri="{FF2B5EF4-FFF2-40B4-BE49-F238E27FC236}">
                  <a16:creationId xmlns:a16="http://schemas.microsoft.com/office/drawing/2014/main" id="{4826646C-C271-0F39-AD9F-D937CF8DEA82}"/>
                </a:ext>
              </a:extLst>
            </p:cNvPr>
            <p:cNvSpPr txBox="1">
              <a:spLocks/>
            </p:cNvSpPr>
            <p:nvPr/>
          </p:nvSpPr>
          <p:spPr>
            <a:xfrm>
              <a:off x="257433" y="67318"/>
              <a:ext cx="10515600" cy="538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t>Results &amp; Conclusions</a:t>
              </a:r>
            </a:p>
          </p:txBody>
        </p:sp>
      </p:grpSp>
      <p:sp>
        <p:nvSpPr>
          <p:cNvPr id="14" name="TextBox 13">
            <a:extLst>
              <a:ext uri="{FF2B5EF4-FFF2-40B4-BE49-F238E27FC236}">
                <a16:creationId xmlns:a16="http://schemas.microsoft.com/office/drawing/2014/main" id="{E754E9E9-9EAF-8342-9E4B-433A6DAAF14B}"/>
              </a:ext>
            </a:extLst>
          </p:cNvPr>
          <p:cNvSpPr txBox="1"/>
          <p:nvPr/>
        </p:nvSpPr>
        <p:spPr>
          <a:xfrm>
            <a:off x="11934567" y="17824"/>
            <a:ext cx="558800" cy="369332"/>
          </a:xfrm>
          <a:prstGeom prst="rect">
            <a:avLst/>
          </a:prstGeom>
          <a:noFill/>
        </p:spPr>
        <p:txBody>
          <a:bodyPr wrap="square" rtlCol="0">
            <a:spAutoFit/>
          </a:bodyPr>
          <a:lstStyle/>
          <a:p>
            <a:r>
              <a:rPr lang="en-US" b="1" dirty="0">
                <a:latin typeface="Helvetica" pitchFamily="2" charset="0"/>
              </a:rPr>
              <a:t>1</a:t>
            </a:r>
          </a:p>
        </p:txBody>
      </p:sp>
      <p:sp>
        <p:nvSpPr>
          <p:cNvPr id="15" name="TextBox 14">
            <a:extLst>
              <a:ext uri="{FF2B5EF4-FFF2-40B4-BE49-F238E27FC236}">
                <a16:creationId xmlns:a16="http://schemas.microsoft.com/office/drawing/2014/main" id="{4F1FAD64-61B2-1D25-4995-53B1C671B3E1}"/>
              </a:ext>
            </a:extLst>
          </p:cNvPr>
          <p:cNvSpPr txBox="1"/>
          <p:nvPr/>
        </p:nvSpPr>
        <p:spPr>
          <a:xfrm>
            <a:off x="3354510" y="6611779"/>
            <a:ext cx="7114720" cy="246221"/>
          </a:xfrm>
          <a:prstGeom prst="rect">
            <a:avLst/>
          </a:prstGeom>
          <a:noFill/>
        </p:spPr>
        <p:txBody>
          <a:bodyPr wrap="square" rtlCol="0">
            <a:spAutoFit/>
          </a:bodyPr>
          <a:lstStyle/>
          <a:p>
            <a:r>
              <a:rPr lang="en-US" sz="1000" dirty="0">
                <a:latin typeface="Helvetica" pitchFamily="2" charset="0"/>
              </a:rPr>
              <a:t>The 30th International Laser Radar Conference (ILRC) virtual conference, June 26th – July 1st, 2022.</a:t>
            </a:r>
          </a:p>
        </p:txBody>
      </p:sp>
      <p:sp>
        <p:nvSpPr>
          <p:cNvPr id="16" name="Rectangle 15">
            <a:extLst>
              <a:ext uri="{FF2B5EF4-FFF2-40B4-BE49-F238E27FC236}">
                <a16:creationId xmlns:a16="http://schemas.microsoft.com/office/drawing/2014/main" id="{13ECE1C9-0FDC-2132-EC98-D10B7438EECB}"/>
              </a:ext>
            </a:extLst>
          </p:cNvPr>
          <p:cNvSpPr/>
          <p:nvPr/>
        </p:nvSpPr>
        <p:spPr>
          <a:xfrm>
            <a:off x="658876" y="1120676"/>
            <a:ext cx="10441092" cy="6186309"/>
          </a:xfrm>
          <a:prstGeom prst="rect">
            <a:avLst/>
          </a:prstGeom>
        </p:spPr>
        <p:txBody>
          <a:bodyPr wrap="square">
            <a:spAutoFit/>
          </a:bodyPr>
          <a:lstStyle/>
          <a:p>
            <a:r>
              <a:rPr lang="en-US" b="0" i="0" dirty="0">
                <a:solidFill>
                  <a:srgbClr val="000000"/>
                </a:solidFill>
                <a:effectLst/>
                <a:latin typeface="Times" pitchFamily="2" charset="0"/>
              </a:rPr>
              <a:t>Effects on the lidar products (simulation):</a:t>
            </a:r>
          </a:p>
          <a:p>
            <a:pPr lvl="1"/>
            <a:r>
              <a:rPr lang="en-GB" dirty="0">
                <a:effectLst/>
                <a:latin typeface="Times New Roman" panose="02020603050405020304" pitchFamily="18" charset="0"/>
                <a:ea typeface="Times New Roman" panose="02020603050405020304" pitchFamily="18" charset="0"/>
              </a:rPr>
              <a:t>LVDR </a:t>
            </a:r>
          </a:p>
          <a:p>
            <a:pPr marL="1200150" lvl="2" indent="-285750">
              <a:buFont typeface="Arial" panose="020B0604020202020204" pitchFamily="34" charset="0"/>
              <a:buChar char="•"/>
            </a:pPr>
            <a:r>
              <a:rPr lang="en-GB" dirty="0">
                <a:effectLst/>
                <a:latin typeface="Times New Roman" panose="02020603050405020304" pitchFamily="18" charset="0"/>
                <a:ea typeface="Times New Roman" panose="02020603050405020304" pitchFamily="18" charset="0"/>
              </a:rPr>
              <a:t>up to 1000 m - the signal deviates 2.5% for 1 m offset up to 10% for 4 m offset</a:t>
            </a:r>
          </a:p>
          <a:p>
            <a:pPr marL="1200150" lvl="2" indent="-285750">
              <a:buFont typeface="Arial" panose="020B0604020202020204" pitchFamily="34" charset="0"/>
              <a:buChar char="•"/>
            </a:pPr>
            <a:r>
              <a:rPr lang="en-GB" dirty="0">
                <a:latin typeface="Times New Roman" panose="02020603050405020304" pitchFamily="18" charset="0"/>
                <a:ea typeface="Times New Roman" panose="02020603050405020304" pitchFamily="18" charset="0"/>
              </a:rPr>
              <a:t>at 1000 m - </a:t>
            </a:r>
            <a:r>
              <a:rPr lang="en-GB" dirty="0">
                <a:effectLst/>
                <a:latin typeface="Times New Roman" panose="02020603050405020304" pitchFamily="18" charset="0"/>
                <a:ea typeface="Times New Roman" panose="02020603050405020304" pitchFamily="18" charset="0"/>
              </a:rPr>
              <a:t>the relative deviation is 0.5% for 1 m offset and 2.5% for 4 m offset </a:t>
            </a:r>
          </a:p>
          <a:p>
            <a:pPr lvl="1"/>
            <a:r>
              <a:rPr lang="en-GB" dirty="0">
                <a:latin typeface="Times New Roman" panose="02020603050405020304" pitchFamily="18" charset="0"/>
                <a:ea typeface="Times New Roman" panose="02020603050405020304" pitchFamily="18" charset="0"/>
              </a:rPr>
              <a:t>LPDR</a:t>
            </a:r>
          </a:p>
          <a:p>
            <a:pPr marL="1200150" lvl="2" indent="-285750">
              <a:buFont typeface="Arial" panose="020B0604020202020204" pitchFamily="34" charset="0"/>
              <a:buChar char="•"/>
            </a:pPr>
            <a:r>
              <a:rPr lang="en-GB" dirty="0">
                <a:effectLst/>
                <a:latin typeface="Times New Roman" panose="02020603050405020304" pitchFamily="18" charset="0"/>
                <a:ea typeface="Times New Roman" panose="02020603050405020304" pitchFamily="18" charset="0"/>
              </a:rPr>
              <a:t>up to 1000 m - the signal deviates up to 3% for a 4 m offset and up to 1% for 1 m offset</a:t>
            </a:r>
          </a:p>
          <a:p>
            <a:pPr marL="1200150" lvl="2" indent="-285750">
              <a:buFont typeface="Arial" panose="020B0604020202020204" pitchFamily="34" charset="0"/>
              <a:buChar char="•"/>
            </a:pPr>
            <a:r>
              <a:rPr lang="en-GB" dirty="0">
                <a:latin typeface="Times New Roman" panose="02020603050405020304" pitchFamily="18" charset="0"/>
                <a:ea typeface="Times New Roman" panose="02020603050405020304" pitchFamily="18" charset="0"/>
              </a:rPr>
              <a:t>at 1000 m - </a:t>
            </a:r>
            <a:r>
              <a:rPr lang="en-GB" dirty="0">
                <a:effectLst/>
                <a:latin typeface="Times New Roman" panose="02020603050405020304" pitchFamily="18" charset="0"/>
                <a:ea typeface="Times New Roman" panose="02020603050405020304" pitchFamily="18" charset="0"/>
              </a:rPr>
              <a:t>the relative deviation is around 1% for all offset values</a:t>
            </a:r>
          </a:p>
          <a:p>
            <a:endParaRPr lang="en-US" dirty="0">
              <a:solidFill>
                <a:srgbClr val="000000"/>
              </a:solidFill>
              <a:latin typeface="Times" pitchFamily="2" charset="0"/>
            </a:endParaRPr>
          </a:p>
          <a:p>
            <a:r>
              <a:rPr lang="en-US" b="0" i="0" dirty="0" err="1">
                <a:solidFill>
                  <a:srgbClr val="000000"/>
                </a:solidFill>
                <a:effectLst/>
                <a:latin typeface="Times" pitchFamily="2" charset="0"/>
              </a:rPr>
              <a:t>Triggerdelay</a:t>
            </a:r>
            <a:r>
              <a:rPr lang="en-US" b="0" i="0" dirty="0">
                <a:solidFill>
                  <a:srgbClr val="000000"/>
                </a:solidFill>
                <a:effectLst/>
                <a:latin typeface="Times" pitchFamily="2" charset="0"/>
              </a:rPr>
              <a:t> correction:</a:t>
            </a:r>
          </a:p>
          <a:p>
            <a:pPr marL="742950" lvl="1" indent="-285750">
              <a:buFont typeface="Arial" panose="020B0604020202020204" pitchFamily="34" charset="0"/>
              <a:buChar char="•"/>
            </a:pPr>
            <a:r>
              <a:rPr lang="en-US" dirty="0">
                <a:solidFill>
                  <a:srgbClr val="000000"/>
                </a:solidFill>
                <a:latin typeface="Times" pitchFamily="2" charset="0"/>
              </a:rPr>
              <a:t>highest intensity peak was obtained at 15 m for a 76.875m fiber indicating that the altitude correction could be performed with an accuracy better than the vertical resolution of the lidar instrument (±0.9375 m instead of ±3.75 m). </a:t>
            </a:r>
          </a:p>
          <a:p>
            <a:pPr marL="742950" lvl="1" indent="-285750">
              <a:buFont typeface="Arial" panose="020B0604020202020204" pitchFamily="34" charset="0"/>
              <a:buChar char="•"/>
            </a:pPr>
            <a:r>
              <a:rPr lang="en-US" dirty="0">
                <a:solidFill>
                  <a:srgbClr val="000000"/>
                </a:solidFill>
                <a:latin typeface="Times" pitchFamily="2" charset="0"/>
              </a:rPr>
              <a:t>the range correction: 61.875 m</a:t>
            </a:r>
          </a:p>
          <a:p>
            <a:endParaRPr lang="en-US" dirty="0">
              <a:solidFill>
                <a:srgbClr val="000000"/>
              </a:solidFill>
              <a:latin typeface="Times" pitchFamily="2" charset="0"/>
            </a:endParaRPr>
          </a:p>
          <a:p>
            <a:r>
              <a:rPr lang="en-US" dirty="0">
                <a:solidFill>
                  <a:srgbClr val="000000"/>
                </a:solidFill>
                <a:latin typeface="Times" pitchFamily="2" charset="0"/>
              </a:rPr>
              <a:t>Multiple fibers could be used to correct the trigger delay with an accuracy better than the range resolution limit of the instrument. </a:t>
            </a:r>
            <a:endParaRPr lang="en-GB" dirty="0">
              <a:solidFill>
                <a:srgbClr val="000000"/>
              </a:solidFill>
              <a:latin typeface="Times" pitchFamily="2" charset="0"/>
            </a:endParaRPr>
          </a:p>
          <a:p>
            <a:r>
              <a:rPr lang="en-US" dirty="0">
                <a:solidFill>
                  <a:srgbClr val="000000"/>
                </a:solidFill>
                <a:latin typeface="Times" pitchFamily="2" charset="0"/>
              </a:rPr>
              <a:t>The </a:t>
            </a:r>
            <a:r>
              <a:rPr lang="en-US" dirty="0" err="1">
                <a:solidFill>
                  <a:srgbClr val="000000"/>
                </a:solidFill>
                <a:latin typeface="Times" pitchFamily="2" charset="0"/>
              </a:rPr>
              <a:t>Triggerdelay</a:t>
            </a:r>
            <a:r>
              <a:rPr lang="en-US" dirty="0">
                <a:solidFill>
                  <a:srgbClr val="000000"/>
                </a:solidFill>
                <a:latin typeface="Times" pitchFamily="2" charset="0"/>
              </a:rPr>
              <a:t> correction method could be used by low overlap lidar instruments in </a:t>
            </a:r>
            <a:r>
              <a:rPr lang="en-US">
                <a:solidFill>
                  <a:srgbClr val="000000"/>
                </a:solidFill>
                <a:latin typeface="Times" pitchFamily="2" charset="0"/>
              </a:rPr>
              <a:t>PBL studies. </a:t>
            </a:r>
            <a:endParaRPr lang="en-US" dirty="0">
              <a:solidFill>
                <a:srgbClr val="000000"/>
              </a:solidFill>
              <a:latin typeface="Times" pitchFamily="2" charset="0"/>
            </a:endParaRPr>
          </a:p>
          <a:p>
            <a:r>
              <a:rPr lang="en-GB" sz="1800" dirty="0">
                <a:effectLst/>
                <a:latin typeface="Times New Roman" panose="02020603050405020304" pitchFamily="18" charset="0"/>
                <a:ea typeface="Times New Roman" panose="02020603050405020304" pitchFamily="18" charset="0"/>
              </a:rPr>
              <a:t>The range resolution effect can be considered a systematic uncertainty that should be added in the error assessment of the lidar products.</a:t>
            </a:r>
            <a:r>
              <a:rPr lang="en-US" dirty="0">
                <a:solidFill>
                  <a:srgbClr val="000000"/>
                </a:solidFill>
                <a:latin typeface="Times" pitchFamily="2" charset="0"/>
              </a:rPr>
              <a:t>   </a:t>
            </a:r>
            <a:endParaRPr lang="en-US" b="0" i="0" dirty="0">
              <a:solidFill>
                <a:srgbClr val="000000"/>
              </a:solidFill>
              <a:effectLst/>
              <a:latin typeface="Times" pitchFamily="2" charset="0"/>
            </a:endParaRPr>
          </a:p>
          <a:p>
            <a:endParaRPr lang="en-US" b="0" i="0" dirty="0">
              <a:solidFill>
                <a:srgbClr val="000000"/>
              </a:solidFill>
              <a:effectLst/>
              <a:latin typeface="Times" pitchFamily="2" charset="0"/>
            </a:endParaRPr>
          </a:p>
          <a:p>
            <a:endParaRPr lang="en-US" dirty="0">
              <a:solidFill>
                <a:srgbClr val="000000"/>
              </a:solidFill>
              <a:latin typeface="Times" pitchFamily="2" charset="0"/>
            </a:endParaRPr>
          </a:p>
          <a:p>
            <a:endParaRPr lang="en-US" dirty="0">
              <a:solidFill>
                <a:srgbClr val="000000"/>
              </a:solidFill>
              <a:latin typeface="Times" pitchFamily="2" charset="0"/>
            </a:endParaRPr>
          </a:p>
        </p:txBody>
      </p:sp>
    </p:spTree>
    <p:extLst>
      <p:ext uri="{BB962C8B-B14F-4D97-AF65-F5344CB8AC3E}">
        <p14:creationId xmlns:p14="http://schemas.microsoft.com/office/powerpoint/2010/main" val="40189493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681</TotalTime>
  <Words>878</Words>
  <Application>Microsoft Office PowerPoint</Application>
  <PresentationFormat>Widescreen</PresentationFormat>
  <Paragraphs>65</Paragraphs>
  <Slides>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Arial</vt:lpstr>
      <vt:lpstr>Calibri</vt:lpstr>
      <vt:lpstr>Calibri Light</vt:lpstr>
      <vt:lpstr>Helvetica</vt:lpstr>
      <vt:lpstr>Times</vt:lpstr>
      <vt:lpstr>Times New Roman</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Sullivan, John T. (GSFC-6140)</dc:creator>
  <cp:lastModifiedBy>Livio BELEGANTE</cp:lastModifiedBy>
  <cp:revision>22</cp:revision>
  <dcterms:created xsi:type="dcterms:W3CDTF">2022-05-05T15:41:37Z</dcterms:created>
  <dcterms:modified xsi:type="dcterms:W3CDTF">2022-06-05T17:08:07Z</dcterms:modified>
</cp:coreProperties>
</file>