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60" r:id="rId2"/>
    <p:sldId id="262" r:id="rId3"/>
    <p:sldId id="263" r:id="rId4"/>
    <p:sldId id="264" r:id="rId5"/>
    <p:sldId id="26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405"/>
  </p:normalViewPr>
  <p:slideViewPr>
    <p:cSldViewPr snapToGrid="0" snapToObjects="1">
      <p:cViewPr varScale="1">
        <p:scale>
          <a:sx n="96" d="100"/>
          <a:sy n="96" d="100"/>
        </p:scale>
        <p:origin x="5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E5A5AE-4FE9-254D-A496-18A6BEFCF6D9}" type="datetimeFigureOut">
              <a:rPr lang="en-US" smtClean="0"/>
              <a:t>6/5/2022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42FD6C-0C80-8548-B75A-E1D3DE4C0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227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D8718-03F1-CCE7-911D-DD144CC10A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FFD336-6376-92EC-E3B4-1D72395C8F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199C4D-702A-CFF4-7968-C6D0F6966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651C9C-4F62-5D57-46A2-2A10E4AD7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77340-466E-BCD8-C203-C3A497E27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534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6CD11-CF33-EC35-8347-461EB1AE3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944F12-7856-6C5F-9C90-B5F2AB659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89BF0A-DD8C-81DD-1B81-3DD45B2FF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977F1-7894-BAD2-CE06-186214CC7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773ED0-24E8-16D6-C905-6C0551C10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791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F07B1-8E11-EBBE-ECBA-35218B44E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F15464-025E-324C-EAD0-F7F2AB41F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297FB0-29C5-EA70-20C8-FAB674D58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4967B8-AC94-EBDA-AF8B-E337A4EF8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F1ECCD-306A-4A5E-EC93-64C49690A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940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8F303-5E9F-D592-D181-3641AF02E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748EF-8229-054E-048B-529D61D756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D04325-62E3-897D-3AA3-6E930602F7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9E3A0A-43B2-FC58-5569-2FD73FD7F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8F9701-8841-F8BF-334A-3DF9E0AB4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A9A2B3-D4AF-9032-6C74-BE7883F5C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119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B5EED-7531-3A90-1621-3F66BC40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5233B4-3BE5-0201-5A9E-4F7E1CCCF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EE5998-FC68-4F84-A4BA-7FD8E64B49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71345F-EC0D-EABE-822F-A591A76853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827DC0-E36C-1634-F99F-A778244F51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1B54B3-072C-478A-A063-E3C2DA3FD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EB4B68-32BA-3224-9DCB-37CB37AEB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3D7E95-E2CF-E7EE-A96D-7A56575A5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31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6ABE5-A20F-10CF-0783-A2B9227F8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998532-E852-D292-613B-18A8D5014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45292-3E44-4391-BDE1-55B6F68C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70DBF3-8DCE-57C6-A860-948E55D25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88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D788DE-643E-85C8-D6AE-BDA8D2591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CAA1AF-531D-A0C5-8977-C0CB5BEF5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1DC4DD-B097-6471-90B2-7CF61ABE5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108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76E33-B2C7-7661-38FA-1D5EF0F22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A0FB0-95C8-0B7D-E627-438E01C303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1A68AB-5980-CCE5-8D28-7EDAC22E63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9AC476-1597-DFA6-76D3-28D41E9C7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B4A9B5-AA1A-9D9F-F85D-E122A8F04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C3070E-BF6D-8902-5B7B-D187D32A8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256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9B794-0994-356E-0721-F5231A261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DC454F-1EA9-B7DD-3C20-2CE903171C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633CCD-1A07-6591-0FC1-238BB8A938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3DB695-7B13-6A32-70BF-BE0506F96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E49119-7CC8-F2A9-5B9E-915716F7B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DCA7DB-E18F-CDA2-121A-F0AC5C399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295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E50DE-3AC1-69EC-8119-98FE30F40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26B894-2561-8BD1-D018-08214D8942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CE3D87-0F71-CBE7-3521-D067AB6EE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38ECA-9174-6051-3561-D915D2EC7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08EC26-387A-7AB7-9F8D-959336D51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356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C973A1-E669-2275-60DB-467B597520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F33D2F-1C6E-69CE-E850-B5839E7B0A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4D2048-3038-AE72-EC43-33057066D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2A832B-AAE6-1833-A46B-743066BC7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E38B5-4A9D-6517-BA18-A6E8678D6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52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B44FD6-AAA6-E2CD-98D1-FD2F1A4E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4ADA5-3249-A293-8FBE-7437EBFA5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91FDE3-4D82-890B-F64B-5B1FCCCC6C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D8AAC-5BF1-CA4C-90B2-2C437F814169}" type="datetimeFigureOut">
              <a:rPr lang="en-US" smtClean="0"/>
              <a:t>6/5/2022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2ED3D-32DA-D6B3-9434-8411937A53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30C4F-8FF5-A732-4754-D169AD4516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334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5" Type="http://schemas.openxmlformats.org/officeDocument/2006/relationships/image" Target="../media/image9.tiff"/><Relationship Id="rId4" Type="http://schemas.openxmlformats.org/officeDocument/2006/relationships/image" Target="../media/image8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1000">
              <a:schemeClr val="accent6">
                <a:lumMod val="5000"/>
                <a:lumOff val="95000"/>
              </a:schemeClr>
            </a:gs>
            <a:gs pos="60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E29A765C-621D-4A01-A766-248F5E4AE0CA}"/>
              </a:ext>
            </a:extLst>
          </p:cNvPr>
          <p:cNvSpPr/>
          <p:nvPr/>
        </p:nvSpPr>
        <p:spPr>
          <a:xfrm>
            <a:off x="2864713" y="1237554"/>
            <a:ext cx="9194802" cy="584199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>
              <a:lnSpc>
                <a:spcPct val="125000"/>
              </a:lnSpc>
            </a:pPr>
            <a:endParaRPr lang="en-US" altLang="ko-K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itchFamily="2" charset="0"/>
              <a:ea typeface="Arial Unicode MS" panose="020B0604020202020204" pitchFamily="50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3C65C66-F630-4647-8436-EDD6729D1FEE}"/>
              </a:ext>
            </a:extLst>
          </p:cNvPr>
          <p:cNvSpPr/>
          <p:nvPr/>
        </p:nvSpPr>
        <p:spPr>
          <a:xfrm>
            <a:off x="1725860" y="2989167"/>
            <a:ext cx="8156079" cy="852401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/>
            <a:r>
              <a:rPr lang="en-US" altLang="ko-KR" sz="1600" dirty="0" err="1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Yuchang</a:t>
            </a:r>
            <a:r>
              <a:rPr lang="en-US" altLang="ko-KR" sz="16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 Xun (1), </a:t>
            </a:r>
            <a:r>
              <a:rPr lang="en-US" altLang="ko-KR" sz="1600" dirty="0" err="1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Xinzhao</a:t>
            </a:r>
            <a:r>
              <a:rPr lang="en-US" altLang="ko-KR" sz="16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 Chu (2) </a:t>
            </a:r>
            <a:r>
              <a:rPr lang="ko-KR" altLang="en-US" sz="16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（</a:t>
            </a:r>
            <a:r>
              <a:rPr lang="en-US" altLang="ko-KR" sz="16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corresponding</a:t>
            </a:r>
            <a:r>
              <a:rPr lang="ko-KR" altLang="en-US" sz="16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） </a:t>
            </a:r>
            <a:r>
              <a:rPr lang="en-US" altLang="ko-KR" sz="16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 Xu Zou (3), Jing Jiao (4), </a:t>
            </a:r>
            <a:r>
              <a:rPr lang="en-US" altLang="ko-KR" sz="1600" dirty="0" err="1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Zhibin</a:t>
            </a:r>
            <a:r>
              <a:rPr lang="en-US" altLang="ko-KR" sz="16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 Yu (5)</a:t>
            </a:r>
            <a:r>
              <a:rPr lang="ko-KR" altLang="en-US" sz="16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，</a:t>
            </a:r>
            <a:r>
              <a:rPr lang="en-US" altLang="ko-KR" sz="1600" dirty="0" err="1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Guotao</a:t>
            </a:r>
            <a:r>
              <a:rPr lang="en-US" altLang="ko-KR" sz="16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 Yang(6) </a:t>
            </a:r>
            <a:r>
              <a:rPr lang="ko-KR" altLang="en-US" sz="16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（</a:t>
            </a:r>
            <a:r>
              <a:rPr lang="en-US" altLang="ko-KR" sz="16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corresponding</a:t>
            </a:r>
            <a:r>
              <a:rPr lang="ko-KR" altLang="en-US" sz="16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）</a:t>
            </a:r>
            <a:endParaRPr lang="en-US" altLang="ko-KR" sz="1600" dirty="0">
              <a:latin typeface="Helvetica" pitchFamily="2" charset="0"/>
              <a:ea typeface="Noto Sans" panose="020B0502040504020204" pitchFamily="34"/>
              <a:cs typeface="Arial" panose="020B0604020202020204" pitchFamily="34" charset="0"/>
            </a:endParaRPr>
          </a:p>
          <a:p>
            <a:pPr algn="ctr"/>
            <a:endParaRPr lang="en-US" altLang="ko-KR" sz="1600" baseline="30000" dirty="0">
              <a:latin typeface="Helvetica" pitchFamily="2" charset="0"/>
              <a:ea typeface="Noto Sans" panose="020B0502040504020204" pitchFamily="34"/>
              <a:cs typeface="Arial" panose="020B0604020202020204" pitchFamily="34" charset="0"/>
            </a:endParaRPr>
          </a:p>
          <a:p>
            <a:pPr algn="ctr"/>
            <a:r>
              <a:rPr lang="en-US" altLang="ko-KR" sz="1600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(1) Taiyuan University of </a:t>
            </a:r>
            <a:r>
              <a:rPr lang="en-US" altLang="ko-KR" sz="1600" baseline="30000" dirty="0" err="1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Technology,Taiyuan</a:t>
            </a:r>
            <a:r>
              <a:rPr lang="en-US" altLang="ko-KR" sz="1600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 , China </a:t>
            </a:r>
            <a:r>
              <a:rPr lang="en-US" altLang="ko-KR" sz="1600" baseline="30000" dirty="0" err="1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E-mail:xunyuchang@tyut.edu.cn</a:t>
            </a:r>
            <a:endParaRPr lang="en-US" altLang="ko-KR" sz="1600" baseline="30000" dirty="0">
              <a:latin typeface="Helvetica" pitchFamily="2" charset="0"/>
              <a:ea typeface="Noto Sans" panose="020B0502040504020204" pitchFamily="34"/>
              <a:cs typeface="Arial" panose="020B0604020202020204" pitchFamily="34" charset="0"/>
            </a:endParaRPr>
          </a:p>
          <a:p>
            <a:pPr algn="ctr"/>
            <a:r>
              <a:rPr lang="en-US" altLang="ko-KR" sz="1600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(2) Cooperative Institute of Research in Environmental Sciences &amp; Department of Aerospace Engineering Sciences, University of Colorado Boulder, Boulder, CO, USA, E-mail: xinzhao.chu@colorado.edu</a:t>
            </a:r>
          </a:p>
          <a:p>
            <a:pPr algn="ctr"/>
            <a:r>
              <a:rPr lang="en-US" altLang="ko-KR" sz="1600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(3) Department of physics and electronic engineering, Hainan Normal  University, Haikou, China, Haikou, 571158, China, E-mail: christian5022@163.com</a:t>
            </a:r>
          </a:p>
          <a:p>
            <a:pPr algn="ctr"/>
            <a:r>
              <a:rPr lang="en-US" altLang="ko-KR" sz="1600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(4) National Space Science Center, Chinese Academy of Sciences, Beijing, China, E-mail: jjiao@swl.ac.cn</a:t>
            </a:r>
          </a:p>
          <a:p>
            <a:pPr algn="ctr"/>
            <a:r>
              <a:rPr lang="en-US" altLang="ko-KR" sz="1600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(5) Institute of Space Science and Applied Technology, Harbin Institute of Technology (Shenzhen), Shenzhen, China, E-mail: yuzb@hit.edu.cn </a:t>
            </a:r>
          </a:p>
          <a:p>
            <a:pPr algn="ctr"/>
            <a:r>
              <a:rPr lang="en-US" altLang="ko-KR" sz="1600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(6) National Space Science Center, Chinese Academy of Sciences, Beijing, China, E-mail: gtyang@swl.ac.cn</a:t>
            </a:r>
          </a:p>
          <a:p>
            <a:pPr algn="ctr"/>
            <a:endParaRPr lang="en-US" altLang="ko-KR" sz="1600" dirty="0">
              <a:latin typeface="Helvetica" pitchFamily="2" charset="0"/>
              <a:ea typeface="KoPub돋움체 Bold" panose="02020603020101020101" pitchFamily="18" charset="-127"/>
              <a:cs typeface="Arial" panose="020B0604020202020204" pitchFamily="34" charset="0"/>
            </a:endParaRPr>
          </a:p>
          <a:p>
            <a:pPr algn="ctr"/>
            <a:endParaRPr lang="ko-KR" altLang="en-US" sz="1600" dirty="0">
              <a:latin typeface="Helvetica" pitchFamily="2" charset="0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47F9BE0-860E-9B21-E385-90D4FD255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10" y="155306"/>
            <a:ext cx="2561980" cy="180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2C83800-D832-8412-429D-B72FB03FD7E9}"/>
              </a:ext>
            </a:extLst>
          </p:cNvPr>
          <p:cNvSpPr txBox="1"/>
          <p:nvPr/>
        </p:nvSpPr>
        <p:spPr>
          <a:xfrm>
            <a:off x="3418010" y="648008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6" name="직사각형 7">
            <a:extLst>
              <a:ext uri="{FF2B5EF4-FFF2-40B4-BE49-F238E27FC236}">
                <a16:creationId xmlns:a16="http://schemas.microsoft.com/office/drawing/2014/main" id="{80A40BB9-4994-4586-A224-AF0407521A81}"/>
              </a:ext>
            </a:extLst>
          </p:cNvPr>
          <p:cNvSpPr/>
          <p:nvPr/>
        </p:nvSpPr>
        <p:spPr>
          <a:xfrm>
            <a:off x="331910" y="4883731"/>
            <a:ext cx="11860089" cy="584199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[12].[Measurements in the stratosphere, mesosphere and thermosphere]</a:t>
            </a:r>
          </a:p>
          <a:p>
            <a:pPr algn="ctr">
              <a:lnSpc>
                <a:spcPct val="125000"/>
              </a:lnSpc>
            </a:pP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[29-Jun], [12:00]</a:t>
            </a:r>
          </a:p>
          <a:p>
            <a:pPr algn="ctr">
              <a:lnSpc>
                <a:spcPct val="125000"/>
              </a:lnSpc>
            </a:pP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[Wednesday_ 12_P03]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BB9AF84-BE6D-2492-E565-009ED1C585C6}"/>
              </a:ext>
            </a:extLst>
          </p:cNvPr>
          <p:cNvSpPr txBox="1"/>
          <p:nvPr/>
        </p:nvSpPr>
        <p:spPr>
          <a:xfrm>
            <a:off x="3173622" y="361083"/>
            <a:ext cx="8775361" cy="1431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First Simultaneous High-Sensitivity Lidar Observations of Permanent and Sporadic D-Region Ca+, Ca and Na Layers at Yanqing (40.5ºN, 116.0ºE), Beijing </a:t>
            </a:r>
          </a:p>
        </p:txBody>
      </p:sp>
    </p:spTree>
    <p:extLst>
      <p:ext uri="{BB962C8B-B14F-4D97-AF65-F5344CB8AC3E}">
        <p14:creationId xmlns:p14="http://schemas.microsoft.com/office/powerpoint/2010/main" val="322598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891"/>
    </mc:Choice>
    <mc:Fallback>
      <p:transition spd="slow" advTm="989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F417232-0445-D551-07C2-5A7E75DA3C8C}"/>
              </a:ext>
            </a:extLst>
          </p:cNvPr>
          <p:cNvSpPr txBox="1"/>
          <p:nvPr/>
        </p:nvSpPr>
        <p:spPr>
          <a:xfrm>
            <a:off x="200797" y="111156"/>
            <a:ext cx="110996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b="1" dirty="0"/>
              <a:t>History: Lidar measurements of Ca</a:t>
            </a:r>
            <a:r>
              <a:rPr lang="en-US" altLang="zh-CN" sz="2400" b="1" baseline="30000" dirty="0"/>
              <a:t>+</a:t>
            </a:r>
            <a:endParaRPr lang="en-US" altLang="zh-CN" sz="2400" b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DE4E0F4-5AA2-7D32-DE22-DF2CB06FAEA3}"/>
              </a:ext>
            </a:extLst>
          </p:cNvPr>
          <p:cNvSpPr txBox="1"/>
          <p:nvPr/>
        </p:nvSpPr>
        <p:spPr>
          <a:xfrm>
            <a:off x="826527" y="3573130"/>
            <a:ext cx="256603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600" dirty="0"/>
              <a:t>(</a:t>
            </a:r>
            <a:r>
              <a:rPr lang="zh-CN" altLang="en-US" sz="1600" dirty="0"/>
              <a:t>Granier et al., 1989</a:t>
            </a:r>
            <a:r>
              <a:rPr lang="en-US" altLang="zh-CN" sz="1600" dirty="0"/>
              <a:t>)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867DD0E-C5CD-F72B-5804-7AA0DB201030}"/>
              </a:ext>
            </a:extLst>
          </p:cNvPr>
          <p:cNvSpPr txBox="1"/>
          <p:nvPr/>
        </p:nvSpPr>
        <p:spPr>
          <a:xfrm>
            <a:off x="911860" y="6349365"/>
            <a:ext cx="256603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600" dirty="0"/>
              <a:t>(</a:t>
            </a:r>
            <a:r>
              <a:rPr lang="zh-CN" altLang="en-US" sz="1600" dirty="0"/>
              <a:t>Alpers et al., 1996</a:t>
            </a:r>
            <a:r>
              <a:rPr lang="en-US" altLang="zh-CN" sz="1600" dirty="0"/>
              <a:t>)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C80D2C0-04CE-5B60-66F0-B1DAF48347C4}"/>
              </a:ext>
            </a:extLst>
          </p:cNvPr>
          <p:cNvSpPr txBox="1"/>
          <p:nvPr/>
        </p:nvSpPr>
        <p:spPr>
          <a:xfrm>
            <a:off x="4563745" y="3573780"/>
            <a:ext cx="252095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600" dirty="0"/>
              <a:t>(</a:t>
            </a:r>
            <a:r>
              <a:rPr lang="zh-CN" altLang="en-US" sz="1600" dirty="0"/>
              <a:t>Gerding et al., 2001</a:t>
            </a:r>
            <a:r>
              <a:rPr lang="en-US" altLang="zh-CN" sz="1600" dirty="0"/>
              <a:t>)</a:t>
            </a:r>
            <a:r>
              <a:rPr lang="zh-CN" altLang="en-US" dirty="0"/>
              <a:t> 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DDFB222C-BBC7-50C7-ED2B-F1F03D7A69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89" y="4132559"/>
            <a:ext cx="3548112" cy="1594198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A6A42021-5124-8CE9-EA92-2D02E040D1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455" y="735330"/>
            <a:ext cx="3605530" cy="2117725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0667F5EB-6858-554D-2056-C811D0C7A9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9875" y="4004945"/>
            <a:ext cx="3351530" cy="1755775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75B5535E-27D2-DAB0-ABB8-0CE69B39B516}"/>
              </a:ext>
            </a:extLst>
          </p:cNvPr>
          <p:cNvSpPr txBox="1"/>
          <p:nvPr/>
        </p:nvSpPr>
        <p:spPr>
          <a:xfrm>
            <a:off x="4893945" y="6381115"/>
            <a:ext cx="251269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600" dirty="0"/>
              <a:t>(</a:t>
            </a:r>
            <a:r>
              <a:rPr lang="zh-CN" altLang="en-US" sz="1600" dirty="0"/>
              <a:t>Raizada et al., 2011</a:t>
            </a:r>
            <a:r>
              <a:rPr lang="en-US" altLang="zh-CN" sz="1600" dirty="0"/>
              <a:t>)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6415CD70-77B8-3C32-2AEF-A0838608B2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0429" y="668095"/>
            <a:ext cx="3940570" cy="2365375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D096963A-3B3B-0C8E-3315-0A9D2474E1F2}"/>
              </a:ext>
            </a:extLst>
          </p:cNvPr>
          <p:cNvSpPr txBox="1"/>
          <p:nvPr/>
        </p:nvSpPr>
        <p:spPr>
          <a:xfrm>
            <a:off x="8676958" y="3549015"/>
            <a:ext cx="25419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600" dirty="0"/>
              <a:t>(</a:t>
            </a:r>
            <a:r>
              <a:rPr lang="en-US" altLang="zh-CN" sz="1600" dirty="0" err="1"/>
              <a:t>Ejiri</a:t>
            </a:r>
            <a:r>
              <a:rPr lang="zh-CN" altLang="en-US" sz="1600" dirty="0"/>
              <a:t> et al., 201</a:t>
            </a:r>
            <a:r>
              <a:rPr lang="en-US" altLang="zh-CN" sz="1600" dirty="0"/>
              <a:t>9)</a:t>
            </a: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E5BB0754-AAF7-76E3-FAC8-A426FA6BCB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2125" y="3948430"/>
            <a:ext cx="3379470" cy="2014220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518EC0E2-F263-7E75-2F5D-7B2A554C589D}"/>
              </a:ext>
            </a:extLst>
          </p:cNvPr>
          <p:cNvSpPr txBox="1"/>
          <p:nvPr/>
        </p:nvSpPr>
        <p:spPr>
          <a:xfrm>
            <a:off x="8760460" y="6368415"/>
            <a:ext cx="257302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600" dirty="0"/>
              <a:t>(</a:t>
            </a:r>
            <a:r>
              <a:rPr lang="zh-CN" altLang="en-US" sz="1600" dirty="0"/>
              <a:t>Raizada et al., 20</a:t>
            </a:r>
            <a:r>
              <a:rPr lang="en-US" altLang="zh-CN" sz="1600" dirty="0"/>
              <a:t>20)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3D08B13-FEBA-232D-C157-B522F7C9D95D}"/>
              </a:ext>
            </a:extLst>
          </p:cNvPr>
          <p:cNvSpPr txBox="1"/>
          <p:nvPr/>
        </p:nvSpPr>
        <p:spPr>
          <a:xfrm>
            <a:off x="583565" y="2922905"/>
            <a:ext cx="3240405" cy="58708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dirty="0">
                <a:solidFill>
                  <a:srgbClr val="0070C0"/>
                </a:solidFill>
              </a:rPr>
              <a:t>Observatoire de Haute Provence</a:t>
            </a:r>
          </a:p>
          <a:p>
            <a:pPr>
              <a:lnSpc>
                <a:spcPct val="120000"/>
              </a:lnSpc>
            </a:pPr>
            <a:r>
              <a:rPr lang="zh-CN" altLang="en-US" sz="1400" b="1" dirty="0">
                <a:solidFill>
                  <a:srgbClr val="0070C0"/>
                </a:solidFill>
              </a:rPr>
              <a:t>(44°N, 6°E)</a:t>
            </a:r>
            <a:r>
              <a:rPr lang="en-US" altLang="zh-CN" sz="1400" b="1" dirty="0">
                <a:solidFill>
                  <a:srgbClr val="0070C0"/>
                </a:solidFill>
              </a:rPr>
              <a:t>, October 27, 1983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2251F76F-0673-19AF-6A4E-966966F8F663}"/>
              </a:ext>
            </a:extLst>
          </p:cNvPr>
          <p:cNvSpPr txBox="1"/>
          <p:nvPr/>
        </p:nvSpPr>
        <p:spPr>
          <a:xfrm>
            <a:off x="643255" y="5661660"/>
            <a:ext cx="3240405" cy="58708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dirty="0">
                <a:solidFill>
                  <a:srgbClr val="0070C0"/>
                </a:solidFill>
              </a:rPr>
              <a:t>Juliusru</a:t>
            </a:r>
          </a:p>
          <a:p>
            <a:pPr>
              <a:lnSpc>
                <a:spcPct val="120000"/>
              </a:lnSpc>
            </a:pPr>
            <a:r>
              <a:rPr lang="zh-CN" altLang="en-US" sz="1400" b="1" dirty="0">
                <a:solidFill>
                  <a:srgbClr val="0070C0"/>
                </a:solidFill>
              </a:rPr>
              <a:t>(54.5°N,13.4°E)</a:t>
            </a:r>
            <a:r>
              <a:rPr lang="en-US" altLang="zh-CN" sz="1400" b="1" dirty="0">
                <a:solidFill>
                  <a:srgbClr val="0070C0"/>
                </a:solidFill>
              </a:rPr>
              <a:t>, August 21, 1995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344A5E7F-A5FE-8BFF-CC20-4174F156AF0C}"/>
              </a:ext>
            </a:extLst>
          </p:cNvPr>
          <p:cNvSpPr txBox="1"/>
          <p:nvPr/>
        </p:nvSpPr>
        <p:spPr>
          <a:xfrm>
            <a:off x="4480560" y="2898775"/>
            <a:ext cx="2926080" cy="58708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dirty="0">
                <a:solidFill>
                  <a:srgbClr val="0070C0"/>
                </a:solidFill>
              </a:rPr>
              <a:t>Kühlungsborn</a:t>
            </a:r>
          </a:p>
          <a:p>
            <a:pPr>
              <a:lnSpc>
                <a:spcPct val="120000"/>
              </a:lnSpc>
            </a:pPr>
            <a:r>
              <a:rPr lang="zh-CN" altLang="en-US" sz="1400" b="1" dirty="0">
                <a:solidFill>
                  <a:srgbClr val="0070C0"/>
                </a:solidFill>
              </a:rPr>
              <a:t>(54°N, 12°E)</a:t>
            </a:r>
            <a:r>
              <a:rPr lang="en-US" altLang="zh-CN" sz="1400" b="1" dirty="0">
                <a:solidFill>
                  <a:srgbClr val="0070C0"/>
                </a:solidFill>
              </a:rPr>
              <a:t>, April 7, 1997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72DB63A8-B12C-BDB1-E886-DD0C21388969}"/>
              </a:ext>
            </a:extLst>
          </p:cNvPr>
          <p:cNvSpPr txBox="1"/>
          <p:nvPr/>
        </p:nvSpPr>
        <p:spPr>
          <a:xfrm>
            <a:off x="4799965" y="5760720"/>
            <a:ext cx="3240405" cy="6076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dirty="0">
                <a:solidFill>
                  <a:srgbClr val="0070C0"/>
                </a:solidFill>
              </a:rPr>
              <a:t>Arecibo</a:t>
            </a:r>
          </a:p>
          <a:p>
            <a:pPr>
              <a:lnSpc>
                <a:spcPct val="120000"/>
              </a:lnSpc>
            </a:pPr>
            <a:r>
              <a:rPr lang="zh-CN" altLang="en-US" sz="1400" b="1" dirty="0">
                <a:solidFill>
                  <a:srgbClr val="0070C0"/>
                </a:solidFill>
              </a:rPr>
              <a:t>(18.3°N,66.7°W)</a:t>
            </a:r>
            <a:r>
              <a:rPr lang="en-US" altLang="zh-CN" sz="1400" b="1" dirty="0">
                <a:solidFill>
                  <a:srgbClr val="0070C0"/>
                </a:solidFill>
              </a:rPr>
              <a:t> </a:t>
            </a:r>
            <a:r>
              <a:rPr lang="zh-CN" altLang="en-US" sz="1400" b="1" dirty="0">
                <a:solidFill>
                  <a:srgbClr val="0070C0"/>
                </a:solidFill>
              </a:rPr>
              <a:t>December </a:t>
            </a:r>
            <a:r>
              <a:rPr lang="en-US" altLang="zh-CN" sz="1400" b="1" dirty="0">
                <a:solidFill>
                  <a:srgbClr val="0070C0"/>
                </a:solidFill>
              </a:rPr>
              <a:t>8</a:t>
            </a:r>
            <a:r>
              <a:rPr lang="zh-CN" altLang="en-US" sz="1400" b="1" dirty="0">
                <a:solidFill>
                  <a:srgbClr val="0070C0"/>
                </a:solidFill>
              </a:rPr>
              <a:t>, 20</a:t>
            </a:r>
            <a:r>
              <a:rPr lang="en-US" altLang="zh-CN" sz="1400" b="1" dirty="0">
                <a:solidFill>
                  <a:srgbClr val="0070C0"/>
                </a:solidFill>
              </a:rPr>
              <a:t>09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6DA5F2D4-1058-42D4-9B58-49058A28D981}"/>
              </a:ext>
            </a:extLst>
          </p:cNvPr>
          <p:cNvSpPr txBox="1"/>
          <p:nvPr/>
        </p:nvSpPr>
        <p:spPr>
          <a:xfrm>
            <a:off x="8112126" y="2898775"/>
            <a:ext cx="3672840" cy="58708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dirty="0">
                <a:solidFill>
                  <a:srgbClr val="0070C0"/>
                </a:solidFill>
              </a:rPr>
              <a:t>Tachikawa</a:t>
            </a:r>
          </a:p>
          <a:p>
            <a:pPr>
              <a:lnSpc>
                <a:spcPct val="120000"/>
              </a:lnSpc>
            </a:pPr>
            <a:r>
              <a:rPr lang="zh-CN" altLang="en-US" sz="1400" b="1" dirty="0">
                <a:solidFill>
                  <a:srgbClr val="0070C0"/>
                </a:solidFill>
              </a:rPr>
              <a:t>(35.7°N, 139.4°E)</a:t>
            </a:r>
            <a:r>
              <a:rPr lang="en-US" altLang="zh-CN" sz="1400" b="1" dirty="0">
                <a:solidFill>
                  <a:srgbClr val="0070C0"/>
                </a:solidFill>
              </a:rPr>
              <a:t>, </a:t>
            </a:r>
            <a:r>
              <a:rPr lang="zh-CN" altLang="en-US" sz="1400" b="1" dirty="0">
                <a:solidFill>
                  <a:srgbClr val="0070C0"/>
                </a:solidFill>
              </a:rPr>
              <a:t>December</a:t>
            </a:r>
            <a:r>
              <a:rPr lang="en-US" altLang="zh-CN" sz="1400" b="1" dirty="0">
                <a:solidFill>
                  <a:srgbClr val="0070C0"/>
                </a:solidFill>
              </a:rPr>
              <a:t> 24, 2014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E2B9270E-4BC8-82A7-BE4A-932E807065BE}"/>
              </a:ext>
            </a:extLst>
          </p:cNvPr>
          <p:cNvSpPr txBox="1"/>
          <p:nvPr/>
        </p:nvSpPr>
        <p:spPr>
          <a:xfrm>
            <a:off x="8492053" y="5721668"/>
            <a:ext cx="3278505" cy="6076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dirty="0">
                <a:solidFill>
                  <a:srgbClr val="0070C0"/>
                </a:solidFill>
              </a:rPr>
              <a:t>Arecibo</a:t>
            </a:r>
          </a:p>
          <a:p>
            <a:pPr>
              <a:lnSpc>
                <a:spcPct val="120000"/>
              </a:lnSpc>
            </a:pPr>
            <a:r>
              <a:rPr lang="zh-CN" altLang="en-US" sz="1400" b="1" dirty="0">
                <a:solidFill>
                  <a:srgbClr val="0070C0"/>
                </a:solidFill>
              </a:rPr>
              <a:t>(18.3°N,66.7°W)</a:t>
            </a:r>
            <a:r>
              <a:rPr lang="en-US" altLang="zh-CN" sz="1400" b="1" dirty="0">
                <a:solidFill>
                  <a:srgbClr val="0070C0"/>
                </a:solidFill>
              </a:rPr>
              <a:t> </a:t>
            </a:r>
            <a:r>
              <a:rPr lang="zh-CN" altLang="en-US" sz="1400" b="1" dirty="0">
                <a:solidFill>
                  <a:srgbClr val="0070C0"/>
                </a:solidFill>
              </a:rPr>
              <a:t>November</a:t>
            </a:r>
            <a:r>
              <a:rPr lang="en-US" altLang="zh-CN" sz="1400" b="1" dirty="0">
                <a:solidFill>
                  <a:srgbClr val="0070C0"/>
                </a:solidFill>
              </a:rPr>
              <a:t> 29,</a:t>
            </a:r>
            <a:r>
              <a:rPr lang="zh-CN" altLang="en-US" sz="1400" b="1" dirty="0">
                <a:solidFill>
                  <a:srgbClr val="0070C0"/>
                </a:solidFill>
              </a:rPr>
              <a:t>2016</a:t>
            </a: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28D48BFC-D19A-0043-D994-19C03F8E46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9235" y="738505"/>
            <a:ext cx="3761105" cy="2294890"/>
          </a:xfrm>
          <a:prstGeom prst="rect">
            <a:avLst/>
          </a:prstGeom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id="{E3D87AF1-DEDA-7F2D-5298-FDB4FE362F2A}"/>
              </a:ext>
            </a:extLst>
          </p:cNvPr>
          <p:cNvSpPr txBox="1"/>
          <p:nvPr/>
        </p:nvSpPr>
        <p:spPr>
          <a:xfrm>
            <a:off x="8819515" y="0"/>
            <a:ext cx="248094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b="1" dirty="0">
                <a:solidFill>
                  <a:srgbClr val="FF0000"/>
                </a:solidFill>
              </a:rPr>
              <a:t>sporadic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srgbClr val="FF0000"/>
                </a:solidFill>
              </a:rPr>
              <a:t>above 90 km</a:t>
            </a:r>
          </a:p>
        </p:txBody>
      </p:sp>
    </p:spTree>
    <p:extLst>
      <p:ext uri="{BB962C8B-B14F-4D97-AF65-F5344CB8AC3E}">
        <p14:creationId xmlns:p14="http://schemas.microsoft.com/office/powerpoint/2010/main" val="1531972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025"/>
    </mc:Choice>
    <mc:Fallback>
      <p:transition spd="slow" advTm="46025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/>
                <a:t>Observations of background (main) Ca+ layers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95DCD99-291E-A097-5D28-9E6DAEB99803}"/>
              </a:ext>
            </a:extLst>
          </p:cNvPr>
          <p:cNvSpPr/>
          <p:nvPr/>
        </p:nvSpPr>
        <p:spPr>
          <a:xfrm>
            <a:off x="260110" y="1213149"/>
            <a:ext cx="7317740" cy="1429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4472C4"/>
              </a:buClr>
              <a:buFont typeface="Wingdings" panose="05000000000000000000" charset="0"/>
              <a:buChar char="Ø"/>
            </a:pPr>
            <a:r>
              <a:rPr lang="en-US" sz="2000" b="1" dirty="0">
                <a:solidFill>
                  <a:srgbClr val="000000"/>
                </a:solidFill>
                <a:ea typeface="宋体" panose="02010600030101010101" pitchFamily="2" charset="-122"/>
                <a:cs typeface="等线" panose="02010600030101010101" charset="-122"/>
                <a:sym typeface="+mn-ea"/>
              </a:rPr>
              <a:t>Yanqing Station (40.5°N, 116.0°E) near Beijing, China </a:t>
            </a:r>
          </a:p>
          <a:p>
            <a:pPr marL="285750" indent="-285750">
              <a:lnSpc>
                <a:spcPct val="150000"/>
              </a:lnSpc>
              <a:buClr>
                <a:srgbClr val="4472C4"/>
              </a:buClr>
              <a:buFont typeface="Wingdings" panose="05000000000000000000" charset="0"/>
              <a:buChar char="Ø"/>
            </a:pPr>
            <a:r>
              <a:rPr lang="en-US" sz="2000" b="1" dirty="0">
                <a:solidFill>
                  <a:srgbClr val="000000"/>
                </a:solidFill>
                <a:ea typeface="宋体" panose="02010600030101010101" pitchFamily="2" charset="-122"/>
                <a:cs typeface="等线" panose="02010600030101010101" charset="-122"/>
                <a:sym typeface="+mn-ea"/>
              </a:rPr>
              <a:t>201912-202108:131 nights</a:t>
            </a:r>
          </a:p>
          <a:p>
            <a:pPr marL="285750" indent="-285750">
              <a:lnSpc>
                <a:spcPct val="150000"/>
              </a:lnSpc>
              <a:buClr>
                <a:srgbClr val="4472C4"/>
              </a:buClr>
              <a:buFont typeface="Wingdings" panose="05000000000000000000" charset="0"/>
              <a:buChar char="Ø"/>
            </a:pPr>
            <a:r>
              <a:rPr lang="en-US" sz="2000" b="1" dirty="0">
                <a:solidFill>
                  <a:sysClr val="windowText" lastClr="000000"/>
                </a:solidFill>
                <a:ea typeface="宋体" panose="02010600030101010101" pitchFamily="2" charset="-122"/>
                <a:cs typeface="等线" panose="02010600030101010101" charset="-122"/>
              </a:rPr>
              <a:t>A</a:t>
            </a:r>
            <a:r>
              <a:rPr sz="2000" b="1" dirty="0">
                <a:solidFill>
                  <a:sysClr val="windowText" lastClr="000000"/>
                </a:solidFill>
                <a:ea typeface="宋体" panose="02010600030101010101" pitchFamily="2" charset="-122"/>
                <a:cs typeface="等线" panose="02010600030101010101" charset="-122"/>
              </a:rPr>
              <a:t>ll of Ca</a:t>
            </a:r>
            <a:r>
              <a:rPr sz="2000" b="1" baseline="30000" dirty="0">
                <a:solidFill>
                  <a:sysClr val="windowText" lastClr="000000"/>
                </a:solidFill>
                <a:ea typeface="宋体" panose="02010600030101010101" pitchFamily="2" charset="-122"/>
                <a:cs typeface="等线" panose="02010600030101010101" charset="-122"/>
              </a:rPr>
              <a:t>+</a:t>
            </a:r>
            <a:r>
              <a:rPr sz="2000" b="1" dirty="0">
                <a:solidFill>
                  <a:sysClr val="windowText" lastClr="000000"/>
                </a:solidFill>
                <a:ea typeface="宋体" panose="02010600030101010101" pitchFamily="2" charset="-122"/>
                <a:cs typeface="等线" panose="02010600030101010101" charset="-122"/>
              </a:rPr>
              <a:t> background </a:t>
            </a:r>
            <a:r>
              <a:rPr lang="en-US" sz="2000" b="1" dirty="0">
                <a:solidFill>
                  <a:sysClr val="windowText" lastClr="000000"/>
                </a:solidFill>
                <a:ea typeface="宋体" panose="02010600030101010101" pitchFamily="2" charset="-122"/>
                <a:cs typeface="等线" panose="02010600030101010101" charset="-122"/>
              </a:rPr>
              <a:t>(main) </a:t>
            </a:r>
            <a:r>
              <a:rPr sz="2000" b="1" dirty="0">
                <a:solidFill>
                  <a:sysClr val="windowText" lastClr="000000"/>
                </a:solidFill>
                <a:ea typeface="宋体" panose="02010600030101010101" pitchFamily="2" charset="-122"/>
                <a:cs typeface="等线" panose="02010600030101010101" charset="-122"/>
              </a:rPr>
              <a:t>layers reach below 90 km</a:t>
            </a:r>
            <a:r>
              <a:rPr lang="zh-CN" altLang="en-US" sz="2000" dirty="0">
                <a:solidFill>
                  <a:sysClr val="window" lastClr="FFFFFF"/>
                </a:solidFill>
                <a:ea typeface="宋体" panose="02010600030101010101" pitchFamily="2" charset="-122"/>
                <a:cs typeface="等线" panose="02010600030101010101" charset="-122"/>
              </a:rPr>
              <a:t>2</a:t>
            </a:r>
          </a:p>
        </p:txBody>
      </p:sp>
      <p:pic>
        <p:nvPicPr>
          <p:cNvPr id="10" name="图片 9" descr="AGUFIG1">
            <a:extLst>
              <a:ext uri="{FF2B5EF4-FFF2-40B4-BE49-F238E27FC236}">
                <a16:creationId xmlns:a16="http://schemas.microsoft.com/office/drawing/2014/main" id="{27DBB8AB-9CE5-ACF3-34AE-144D9D5FF4D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5210" y="2817746"/>
            <a:ext cx="6578600" cy="312547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4C913BDC-DD3C-C5CA-C150-839F52445904}"/>
              </a:ext>
            </a:extLst>
          </p:cNvPr>
          <p:cNvSpPr txBox="1"/>
          <p:nvPr/>
        </p:nvSpPr>
        <p:spPr>
          <a:xfrm>
            <a:off x="7294339" y="1420128"/>
            <a:ext cx="5442585" cy="101566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</a:rPr>
              <a:t>permanent weak Ca</a:t>
            </a:r>
            <a:r>
              <a:rPr lang="zh-CN" altLang="en-US" sz="2000" baseline="30000" dirty="0">
                <a:solidFill>
                  <a:srgbClr val="FF0000"/>
                </a:solidFill>
              </a:rPr>
              <a:t>+</a:t>
            </a:r>
            <a:r>
              <a:rPr lang="zh-CN" altLang="en-US" sz="2000" dirty="0">
                <a:solidFill>
                  <a:srgbClr val="FF0000"/>
                </a:solidFill>
              </a:rPr>
              <a:t> layer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rgbClr val="FF0000"/>
                </a:solidFill>
              </a:rPr>
              <a:t>density: a dozen Ca</a:t>
            </a:r>
            <a:r>
              <a:rPr lang="en-US" altLang="zh-CN" sz="2000" baseline="30000" dirty="0">
                <a:solidFill>
                  <a:srgbClr val="FF0000"/>
                </a:solidFill>
              </a:rPr>
              <a:t>+</a:t>
            </a:r>
            <a:r>
              <a:rPr lang="en-US" altLang="zh-CN" sz="2000" dirty="0">
                <a:solidFill>
                  <a:srgbClr val="FF0000"/>
                </a:solidFill>
              </a:rPr>
              <a:t> cm</a:t>
            </a:r>
            <a:r>
              <a:rPr lang="en-US" altLang="zh-CN" sz="2000" baseline="30000" dirty="0">
                <a:solidFill>
                  <a:srgbClr val="FF0000"/>
                </a:solidFill>
              </a:rPr>
              <a:t>-3</a:t>
            </a:r>
            <a:endParaRPr lang="en-US" altLang="zh-CN" sz="2000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rgbClr val="FF0000"/>
                </a:solidFill>
              </a:rPr>
              <a:t>altitude: 83 - 103 km</a:t>
            </a:r>
          </a:p>
        </p:txBody>
      </p:sp>
      <p:pic>
        <p:nvPicPr>
          <p:cNvPr id="12" name="图片 11" descr="profile">
            <a:extLst>
              <a:ext uri="{FF2B5EF4-FFF2-40B4-BE49-F238E27FC236}">
                <a16:creationId xmlns:a16="http://schemas.microsoft.com/office/drawing/2014/main" id="{98E67D86-A99D-466F-BAB6-1BA863C61F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8642" y="2763228"/>
            <a:ext cx="3917315" cy="251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696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110"/>
    </mc:Choice>
    <mc:Fallback>
      <p:transition spd="slow" advTm="2811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/>
                <a:t>Observations of sporadic Ca+ layers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7CB7E49-F9B7-410C-93AF-4B3B32D4FBBF}"/>
              </a:ext>
            </a:extLst>
          </p:cNvPr>
          <p:cNvSpPr/>
          <p:nvPr/>
        </p:nvSpPr>
        <p:spPr>
          <a:xfrm>
            <a:off x="300355" y="1051251"/>
            <a:ext cx="10363269" cy="1291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4472C4"/>
              </a:buClr>
              <a:buFont typeface="Wingdings" panose="05000000000000000000" charset="0"/>
              <a:buChar char="Ø"/>
            </a:pP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  <a:sym typeface="+mn-ea"/>
              </a:rPr>
              <a:t>Yanqing Station (40.5°N, 116.0°E) near Beijing, China. </a:t>
            </a:r>
          </a:p>
          <a:p>
            <a:pPr marL="342900" indent="-342900">
              <a:lnSpc>
                <a:spcPct val="150000"/>
              </a:lnSpc>
              <a:buClr>
                <a:srgbClr val="4472C4"/>
              </a:buClr>
              <a:buFont typeface="Wingdings" panose="05000000000000000000" charset="0"/>
              <a:buChar char="Ø"/>
            </a:pP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  <a:sym typeface="+mn-ea"/>
              </a:rPr>
              <a:t>201912-202108:131 nights</a:t>
            </a:r>
          </a:p>
          <a:p>
            <a:pPr marL="342900" indent="-342900">
              <a:lnSpc>
                <a:spcPct val="150000"/>
              </a:lnSpc>
              <a:buClr>
                <a:srgbClr val="4472C4"/>
              </a:buClr>
              <a:buFont typeface="Wingdings" panose="05000000000000000000" charset="0"/>
              <a:buChar char="Ø"/>
            </a:pPr>
            <a:r>
              <a:rPr lang="en-US" b="1" dirty="0">
                <a:solidFill>
                  <a:sysClr val="windowText" lastClr="000000"/>
                </a:solidFill>
                <a:ea typeface="宋体" panose="02010600030101010101" pitchFamily="2" charset="-122"/>
                <a:cs typeface="等线" panose="02010600030101010101" charset="-122"/>
              </a:rPr>
              <a:t>64</a:t>
            </a:r>
            <a:r>
              <a:rPr b="1" dirty="0">
                <a:solidFill>
                  <a:sysClr val="windowText" lastClr="000000"/>
                </a:solidFill>
                <a:ea typeface="宋体" panose="02010600030101010101" pitchFamily="2" charset="-122"/>
                <a:cs typeface="等线" panose="02010600030101010101" charset="-122"/>
              </a:rPr>
              <a:t> sporadic Ca</a:t>
            </a:r>
            <a:r>
              <a:rPr b="1" baseline="30000" dirty="0">
                <a:solidFill>
                  <a:sysClr val="windowText" lastClr="000000"/>
                </a:solidFill>
                <a:ea typeface="宋体" panose="02010600030101010101" pitchFamily="2" charset="-122"/>
                <a:cs typeface="等线" panose="02010600030101010101" charset="-122"/>
              </a:rPr>
              <a:t>+</a:t>
            </a:r>
            <a:r>
              <a:rPr lang="en-US" b="1" baseline="30000" dirty="0">
                <a:solidFill>
                  <a:sysClr val="windowText" lastClr="000000"/>
                </a:solidFill>
                <a:ea typeface="宋体" panose="02010600030101010101" pitchFamily="2" charset="-122"/>
                <a:cs typeface="等线" panose="02010600030101010101" charset="-122"/>
              </a:rPr>
              <a:t> </a:t>
            </a:r>
            <a:r>
              <a:rPr b="1" dirty="0">
                <a:solidFill>
                  <a:sysClr val="windowText" lastClr="000000"/>
                </a:solidFill>
                <a:ea typeface="宋体" panose="02010600030101010101" pitchFamily="2" charset="-122"/>
                <a:cs typeface="等线" panose="02010600030101010101" charset="-122"/>
              </a:rPr>
              <a:t>layers reach below 90 km</a:t>
            </a:r>
            <a:r>
              <a:rPr lang="zh-CN" altLang="en-US" dirty="0">
                <a:solidFill>
                  <a:sysClr val="window" lastClr="FFFFFF"/>
                </a:solidFill>
                <a:ea typeface="宋体" panose="02010600030101010101" pitchFamily="2" charset="-122"/>
                <a:cs typeface="等线" panose="02010600030101010101" charset="-122"/>
              </a:rPr>
              <a:t>2</a:t>
            </a:r>
            <a:endParaRPr lang="zh-CN" altLang="en-US" dirty="0">
              <a:solidFill>
                <a:sysClr val="window" lastClr="FFFFFF"/>
              </a:solidFill>
              <a:latin typeface="宋体" panose="02010600030101010101" pitchFamily="2" charset="-122"/>
              <a:ea typeface="宋体" panose="02010600030101010101" pitchFamily="2" charset="-122"/>
              <a:cs typeface="等线" panose="02010600030101010101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E1CF37B-54F1-7725-BCCA-6786E49A8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55" y="2461484"/>
            <a:ext cx="9477375" cy="3679825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AB503EA5-F013-92C2-8C6B-FB0FC760CF94}"/>
              </a:ext>
            </a:extLst>
          </p:cNvPr>
          <p:cNvSpPr txBox="1"/>
          <p:nvPr/>
        </p:nvSpPr>
        <p:spPr>
          <a:xfrm>
            <a:off x="9934575" y="2588652"/>
            <a:ext cx="208026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dirty="0"/>
              <a:t>T</a:t>
            </a:r>
            <a:r>
              <a:rPr lang="zh-CN" altLang="en-US" b="1" dirty="0"/>
              <a:t>ransported</a:t>
            </a:r>
            <a:r>
              <a:rPr lang="en-US" altLang="zh-CN" b="1" dirty="0"/>
              <a:t> </a:t>
            </a:r>
            <a:r>
              <a:rPr lang="zh-CN" altLang="en-US" b="1" dirty="0"/>
              <a:t>downward</a:t>
            </a:r>
            <a:r>
              <a:rPr lang="en-US" altLang="zh-CN" b="1" dirty="0"/>
              <a:t> from high altitude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F1AC1FA-9335-5315-8F62-3ED6332771D5}"/>
              </a:ext>
            </a:extLst>
          </p:cNvPr>
          <p:cNvSpPr txBox="1"/>
          <p:nvPr/>
        </p:nvSpPr>
        <p:spPr>
          <a:xfrm>
            <a:off x="9777730" y="1773523"/>
            <a:ext cx="262064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b="1">
                <a:solidFill>
                  <a:srgbClr val="FF0000"/>
                </a:solidFill>
              </a:rPr>
              <a:t>T</a:t>
            </a:r>
            <a:r>
              <a:rPr lang="zh-CN" altLang="en-US" b="1">
                <a:solidFill>
                  <a:srgbClr val="FF0000"/>
                </a:solidFill>
              </a:rPr>
              <a:t>wo major categories</a:t>
            </a:r>
            <a:r>
              <a:rPr lang="en-US" altLang="zh-CN" b="1">
                <a:solidFill>
                  <a:srgbClr val="FF0000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613232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836"/>
    </mc:Choice>
    <mc:Fallback>
      <p:transition spd="slow" advTm="38836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/>
                <a:t>Conclusions and Significance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D1A38C80-778E-943E-61FE-AB44C2F386A9}"/>
                  </a:ext>
                </a:extLst>
              </p:cNvPr>
              <p:cNvSpPr txBox="1"/>
              <p:nvPr/>
            </p:nvSpPr>
            <p:spPr>
              <a:xfrm>
                <a:off x="195992" y="1148949"/>
                <a:ext cx="11407140" cy="478472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342900" indent="-342900" algn="l">
                  <a:spcAft>
                    <a:spcPts val="600"/>
                  </a:spcAft>
                  <a:buClr>
                    <a:srgbClr val="4472C4"/>
                  </a:buClr>
                  <a:buFont typeface="Wingdings" panose="05000000000000000000" pitchFamily="2" charset="2"/>
                  <a:buChar char="Ø"/>
                </a:pPr>
                <a:r>
                  <a:rPr lang="en-US" altLang="zh-CN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First lidar obs. of continuous background main Ca</a:t>
                </a:r>
                <a:r>
                  <a:rPr lang="en-US" altLang="zh-CN" sz="2000" baseline="30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+</a:t>
                </a:r>
                <a:r>
                  <a:rPr lang="en-US" altLang="zh-CN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 layers (83-103 km) with low Ca</a:t>
                </a:r>
                <a:r>
                  <a:rPr lang="en-US" altLang="zh-CN" sz="2000" baseline="30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+</a:t>
                </a:r>
                <a:r>
                  <a:rPr lang="en-US" altLang="zh-CN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 densities (0.1-10s cm</a:t>
                </a:r>
                <a:r>
                  <a:rPr lang="en-US" altLang="zh-CN" sz="2000" baseline="30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-3</a:t>
                </a:r>
                <a:r>
                  <a:rPr lang="en-US" altLang="zh-CN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) through entire nights near Beijing, enabled by OPO-based lidar with high detection sensitivity (~0.1 cm</a:t>
                </a:r>
                <a:r>
                  <a:rPr lang="en-US" altLang="zh-CN" sz="2000" baseline="30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-3</a:t>
                </a:r>
                <a:r>
                  <a:rPr lang="en-US" altLang="zh-CN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 at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等线" panose="02010600030101010101" charset="-122"/>
                      </a:rPr>
                      <m:t>∆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等线" panose="02010600030101010101" charset="-122"/>
                      </a:rPr>
                      <m:t>𝑡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等线" panose="02010600030101010101" charset="-122"/>
                      </a:rPr>
                      <m:t>=5 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等线" panose="02010600030101010101" charset="-122"/>
                      </a:rPr>
                      <m:t>𝑚𝑖𝑛</m:t>
                    </m:r>
                    <m:r>
                      <a:rPr lang="en-US" altLang="zh-CN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等线" panose="02010600030101010101" charset="-122"/>
                      </a:rPr>
                      <m:t>, 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等线" panose="02010600030101010101" charset="-122"/>
                      </a:rPr>
                      <m:t>∆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等线" panose="02010600030101010101" charset="-122"/>
                      </a:rPr>
                      <m:t>𝑧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等线" panose="02010600030101010101" charset="-122"/>
                      </a:rPr>
                      <m:t>=1 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等线" panose="02010600030101010101" charset="-122"/>
                      </a:rPr>
                      <m:t>𝑘𝑚</m:t>
                    </m:r>
                  </m:oMath>
                </a14:m>
                <a:r>
                  <a:rPr lang="en-US" altLang="zh-CN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).</a:t>
                </a:r>
                <a:endParaRPr lang="en-US" altLang="zh-CN" sz="2000" dirty="0">
                  <a:cs typeface="等线" panose="02010600030101010101" charset="-122"/>
                </a:endParaRPr>
              </a:p>
              <a:p>
                <a:pPr marL="342900" indent="-342900" algn="l">
                  <a:spcAft>
                    <a:spcPts val="600"/>
                  </a:spcAft>
                  <a:buClr>
                    <a:srgbClr val="4472C4"/>
                  </a:buClr>
                  <a:buFont typeface="Wingdings" panose="05000000000000000000" pitchFamily="2" charset="2"/>
                  <a:buChar char="Ø"/>
                </a:pPr>
                <a:r>
                  <a:rPr lang="en-US" altLang="zh-CN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The </a:t>
                </a:r>
                <a:r>
                  <a:rPr lang="zh-CN" altLang="en-US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background</a:t>
                </a:r>
                <a:r>
                  <a:rPr lang="en-US" altLang="zh-CN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 (main) </a:t>
                </a:r>
                <a:r>
                  <a:rPr lang="zh-CN" altLang="en-US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Ca</a:t>
                </a:r>
                <a:r>
                  <a:rPr lang="zh-CN" altLang="en-US" sz="2000" baseline="30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+</a:t>
                </a:r>
                <a:r>
                  <a:rPr lang="zh-CN" altLang="en-US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 </a:t>
                </a:r>
                <a:r>
                  <a:rPr lang="en-US" altLang="zh-CN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and Ca </a:t>
                </a:r>
                <a:r>
                  <a:rPr lang="zh-CN" altLang="en-US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layer</a:t>
                </a:r>
                <a:r>
                  <a:rPr lang="en-US" altLang="zh-CN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s are </a:t>
                </a:r>
                <a:r>
                  <a:rPr lang="zh-CN" altLang="en-US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found</a:t>
                </a:r>
                <a:r>
                  <a:rPr lang="en-US" altLang="zh-CN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 to have</a:t>
                </a:r>
                <a:r>
                  <a:rPr lang="zh-CN" altLang="en-US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 </a:t>
                </a:r>
                <a:r>
                  <a:rPr lang="en-US" altLang="zh-CN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nearly identical</a:t>
                </a:r>
                <a:r>
                  <a:rPr lang="zh-CN" altLang="en-US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 bottomside </a:t>
                </a:r>
                <a:r>
                  <a:rPr lang="en-US" altLang="zh-CN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morphology and time evolution:</a:t>
                </a:r>
                <a:r>
                  <a:rPr lang="zh-CN" altLang="en-US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 Ca</a:t>
                </a:r>
                <a:r>
                  <a:rPr lang="zh-CN" altLang="en-US" sz="2000" baseline="30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+</a:t>
                </a:r>
                <a:r>
                  <a:rPr lang="zh-CN" altLang="en-US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 </a:t>
                </a:r>
                <a:r>
                  <a:rPr lang="en-US" altLang="zh-CN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(83-85 km) vs. Ca (80-85 km)</a:t>
                </a:r>
                <a:endParaRPr lang="zh-CN" altLang="en-US" sz="2000" dirty="0">
                  <a:cs typeface="等线" panose="02010600030101010101" charset="-122"/>
                </a:endParaRPr>
              </a:p>
              <a:p>
                <a:pPr marL="342900" indent="-342900" algn="l">
                  <a:spcAft>
                    <a:spcPts val="600"/>
                  </a:spcAft>
                  <a:buClr>
                    <a:srgbClr val="4472C4"/>
                  </a:buClr>
                  <a:buFont typeface="Wingdings" panose="05000000000000000000" pitchFamily="2" charset="2"/>
                  <a:buChar char="Ø"/>
                </a:pPr>
                <a:r>
                  <a:rPr lang="en-US" altLang="zh-CN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F</a:t>
                </a:r>
                <a:r>
                  <a:rPr lang="zh-CN" altLang="en-US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irst </a:t>
                </a:r>
                <a:r>
                  <a:rPr lang="en-US" altLang="zh-CN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simultaneous </a:t>
                </a:r>
                <a:r>
                  <a:rPr lang="zh-CN" altLang="en-US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observation of sporadic Ca</a:t>
                </a:r>
                <a:r>
                  <a:rPr lang="zh-CN" altLang="en-US" sz="2000" baseline="30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+</a:t>
                </a:r>
                <a:r>
                  <a:rPr lang="zh-CN" altLang="en-US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 and Ca layers below 90 km</a:t>
                </a:r>
                <a:endParaRPr lang="zh-CN" altLang="en-US" sz="2000" dirty="0">
                  <a:cs typeface="等线" panose="02010600030101010101" charset="-122"/>
                </a:endParaRPr>
              </a:p>
              <a:p>
                <a:pPr marL="342900" indent="-342900" algn="l">
                  <a:spcAft>
                    <a:spcPts val="600"/>
                  </a:spcAft>
                  <a:buClr>
                    <a:srgbClr val="4472C4"/>
                  </a:buClr>
                  <a:buFont typeface="Wingdings" panose="05000000000000000000" pitchFamily="2" charset="2"/>
                  <a:buChar char="Ø"/>
                </a:pPr>
                <a:r>
                  <a:rPr lang="en-US" altLang="zh-CN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The observed sporadic </a:t>
                </a:r>
                <a:r>
                  <a:rPr lang="zh-CN" altLang="en-US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Ca</a:t>
                </a:r>
                <a:r>
                  <a:rPr lang="zh-CN" altLang="en-US" sz="2000" baseline="30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+</a:t>
                </a:r>
                <a:r>
                  <a:rPr lang="en-US" altLang="zh-CN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 layers (100-78 km) exhibit downward transport velocities that are comparable to the vertical ion drift velocity of </a:t>
                </a:r>
                <a:r>
                  <a:rPr lang="zh-CN" altLang="en-US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Ca</a:t>
                </a:r>
                <a:r>
                  <a:rPr lang="zh-CN" altLang="en-US" sz="2000" baseline="30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+</a:t>
                </a:r>
                <a:r>
                  <a:rPr lang="en-US" altLang="zh-CN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 induced by neutral winds</a:t>
                </a:r>
                <a:r>
                  <a:rPr lang="zh-CN" altLang="en-US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 </a:t>
                </a:r>
                <a:r>
                  <a:rPr lang="en-US" altLang="zh-CN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(and calculated using meteor radar winds). Six out of 58 cases are accompanied with comparable sporadic E layers observed by an ionosonde.</a:t>
                </a:r>
                <a:endParaRPr lang="en-US" altLang="zh-CN" sz="2000" dirty="0">
                  <a:cs typeface="等线" panose="02010600030101010101" charset="-122"/>
                </a:endParaRPr>
              </a:p>
              <a:p>
                <a:pPr marL="342900" indent="-342900" algn="l">
                  <a:spcAft>
                    <a:spcPts val="600"/>
                  </a:spcAft>
                  <a:buClr>
                    <a:srgbClr val="4472C4"/>
                  </a:buClr>
                  <a:buFont typeface="Wingdings" panose="05000000000000000000" pitchFamily="2" charset="2"/>
                  <a:buChar char="Ø"/>
                </a:pPr>
                <a:r>
                  <a:rPr lang="en-US" altLang="zh-CN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Such results strongly suggest that sporadic </a:t>
                </a:r>
                <a:r>
                  <a:rPr lang="zh-CN" altLang="en-US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Ca</a:t>
                </a:r>
                <a:r>
                  <a:rPr lang="zh-CN" altLang="en-US" sz="2000" baseline="30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+</a:t>
                </a:r>
                <a:r>
                  <a:rPr lang="en-US" altLang="zh-CN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 ions in the main layer range are mainly transported from the E to D region and some converged </a:t>
                </a:r>
                <a:r>
                  <a:rPr lang="zh-CN" altLang="en-US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Ca</a:t>
                </a:r>
                <a:r>
                  <a:rPr lang="zh-CN" altLang="en-US" sz="2000" baseline="30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+</a:t>
                </a:r>
                <a:r>
                  <a:rPr lang="en-US" altLang="zh-CN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 ions can survive to below 90 km.</a:t>
                </a:r>
                <a:endParaRPr lang="en-US" altLang="zh-CN" sz="2000" dirty="0">
                  <a:cs typeface="等线" panose="02010600030101010101" charset="-122"/>
                </a:endParaRPr>
              </a:p>
              <a:p>
                <a:pPr marL="342900" indent="-342900" algn="l">
                  <a:spcAft>
                    <a:spcPts val="600"/>
                  </a:spcAft>
                  <a:buClr>
                    <a:srgbClr val="4472C4"/>
                  </a:buClr>
                  <a:buFont typeface="Wingdings" panose="05000000000000000000" pitchFamily="2" charset="2"/>
                  <a:buChar char="Ø"/>
                </a:pPr>
                <a:r>
                  <a:rPr lang="en-US" altLang="zh-CN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Lidar observations of Ca</a:t>
                </a:r>
                <a:r>
                  <a:rPr lang="en-US" altLang="zh-CN" sz="2000" baseline="30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+</a:t>
                </a:r>
                <a:r>
                  <a:rPr lang="en-US" altLang="zh-CN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 ions below 90 km p</a:t>
                </a:r>
                <a:r>
                  <a:rPr lang="zh-CN" altLang="en-US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rovide </a:t>
                </a:r>
                <a:r>
                  <a:rPr lang="en-US" altLang="zh-CN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unique </a:t>
                </a:r>
                <a:r>
                  <a:rPr lang="zh-CN" altLang="en-US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tracers to investigate the electrodynamics and metal chemistry in the D region</a:t>
                </a:r>
                <a:r>
                  <a:rPr lang="en-US" altLang="zh-CN" sz="2000" dirty="0">
                    <a:solidFill>
                      <a:sysClr val="windowText" lastClr="000000"/>
                    </a:solidFill>
                    <a:latin typeface="等线" panose="02010600030101010101" charset="-122"/>
                    <a:ea typeface="+mn-ea"/>
                    <a:cs typeface="等线" panose="02010600030101010101" charset="-122"/>
                    <a:sym typeface="+mn-ea"/>
                  </a:rPr>
                  <a:t>.</a:t>
                </a: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D1A38C80-778E-943E-61FE-AB44C2F386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992" y="1148949"/>
                <a:ext cx="11407140" cy="4784725"/>
              </a:xfrm>
              <a:prstGeom prst="rect">
                <a:avLst/>
              </a:prstGeom>
              <a:blipFill>
                <a:blip r:embed="rId3"/>
                <a:stretch>
                  <a:fillRect l="-481" t="-637" r="-107" b="-127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7503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552"/>
    </mc:Choice>
    <mc:Fallback>
      <p:transition spd="slow" advTm="7552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6466,&quot;width&quot;:13612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843</Words>
  <Application>Microsoft Office PowerPoint</Application>
  <PresentationFormat>宽屏</PresentationFormat>
  <Paragraphs>62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4" baseType="lpstr">
      <vt:lpstr>等线</vt:lpstr>
      <vt:lpstr>宋体</vt:lpstr>
      <vt:lpstr>Arial</vt:lpstr>
      <vt:lpstr>Calibri</vt:lpstr>
      <vt:lpstr>Calibri Light</vt:lpstr>
      <vt:lpstr>Cambria Math</vt:lpstr>
      <vt:lpstr>Helvetica</vt:lpstr>
      <vt:lpstr>Wingdings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Sullivan, John T. (GSFC-6140)</dc:creator>
  <cp:lastModifiedBy>Xun achang</cp:lastModifiedBy>
  <cp:revision>14</cp:revision>
  <dcterms:created xsi:type="dcterms:W3CDTF">2022-05-05T15:41:37Z</dcterms:created>
  <dcterms:modified xsi:type="dcterms:W3CDTF">2022-06-05T13:34:20Z</dcterms:modified>
</cp:coreProperties>
</file>