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0" r:id="rId2"/>
    <p:sldId id="256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. Wu" initials="" lastIdx="3" clrIdx="0"/>
  <p:cmAuthor id="2" name="DINGDONG LI" initials="DL" lastIdx="1" clrIdx="1">
    <p:extLst>
      <p:ext uri="{19B8F6BF-5375-455C-9EA6-DF929625EA0E}">
        <p15:presenceInfo xmlns:p15="http://schemas.microsoft.com/office/powerpoint/2012/main" userId="" providerId="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9"/>
    <p:restoredTop sz="96405"/>
  </p:normalViewPr>
  <p:slideViewPr>
    <p:cSldViewPr snapToGrid="0" snapToObjects="1">
      <p:cViewPr>
        <p:scale>
          <a:sx n="90" d="100"/>
          <a:sy n="90" d="100"/>
        </p:scale>
        <p:origin x="91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commentAuthors" Target="commentAuthors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30774bf11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30774bf11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842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30774bf119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30774bf119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3140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30774bf11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30774bf11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5941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5769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1206498" y="2232782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Tropospheric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Ozone Differential Absorption Lidar (DIAL) Development at New York City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1206498" y="3081348"/>
            <a:ext cx="10068351" cy="1955814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dirty="0" smtClean="0">
                <a:latin typeface="Franklin Gothic Book" charset="0"/>
                <a:ea typeface="Franklin Gothic Book" charset="0"/>
                <a:cs typeface="Franklin Gothic Book" charset="0"/>
              </a:rPr>
              <a:t>Dingdong 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Li</a:t>
            </a:r>
            <a:r>
              <a:rPr lang="en-US" baseline="30000" dirty="0">
                <a:latin typeface="Franklin Gothic Book" charset="0"/>
                <a:ea typeface="Franklin Gothic Book" charset="0"/>
                <a:cs typeface="Franklin Gothic Book" charset="0"/>
              </a:rPr>
              <a:t>1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 , </a:t>
            </a:r>
            <a:r>
              <a:rPr lang="en-US" dirty="0" err="1">
                <a:latin typeface="Franklin Gothic Book" charset="0"/>
                <a:ea typeface="Franklin Gothic Book" charset="0"/>
                <a:cs typeface="Franklin Gothic Book" charset="0"/>
              </a:rPr>
              <a:t>Yonghua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 Wu</a:t>
            </a:r>
            <a:r>
              <a:rPr lang="en-US" baseline="30000" dirty="0">
                <a:latin typeface="Franklin Gothic Book" charset="0"/>
                <a:ea typeface="Franklin Gothic Book" charset="0"/>
                <a:cs typeface="Franklin Gothic Book" charset="0"/>
              </a:rPr>
              <a:t>1,2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 , Thomas Legbandt</a:t>
            </a:r>
            <a:r>
              <a:rPr lang="en-US" baseline="30000" dirty="0">
                <a:latin typeface="Franklin Gothic Book" charset="0"/>
                <a:ea typeface="Franklin Gothic Book" charset="0"/>
                <a:cs typeface="Franklin Gothic Book" charset="0"/>
              </a:rPr>
              <a:t>1,2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 , Mark Arend</a:t>
            </a:r>
            <a:r>
              <a:rPr lang="en-US" baseline="30000" dirty="0">
                <a:latin typeface="Franklin Gothic Book" charset="0"/>
                <a:ea typeface="Franklin Gothic Book" charset="0"/>
                <a:cs typeface="Franklin Gothic Book" charset="0"/>
              </a:rPr>
              <a:t>1,2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 , Maggie Liang</a:t>
            </a:r>
            <a:r>
              <a:rPr lang="en-US" baseline="30000" dirty="0">
                <a:latin typeface="Franklin Gothic Book" charset="0"/>
                <a:ea typeface="Franklin Gothic Book" charset="0"/>
                <a:cs typeface="Franklin Gothic Book" charset="0"/>
              </a:rPr>
              <a:t>1,2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 ,</a:t>
            </a:r>
            <a:r>
              <a:rPr lang="en-US" dirty="0" smtClean="0">
                <a:latin typeface="Franklin Gothic Book" charset="0"/>
                <a:ea typeface="Franklin Gothic Book" charset="0"/>
                <a:cs typeface="Franklin Gothic Book" charset="0"/>
              </a:rPr>
              <a:t> 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Fred </a:t>
            </a:r>
            <a:r>
              <a:rPr lang="en-US" dirty="0" smtClean="0">
                <a:latin typeface="Franklin Gothic Book" charset="0"/>
                <a:ea typeface="Franklin Gothic Book" charset="0"/>
                <a:cs typeface="Franklin Gothic Book" charset="0"/>
              </a:rPr>
              <a:t>Moshary</a:t>
            </a:r>
            <a:r>
              <a:rPr lang="en-US" baseline="30000" dirty="0" smtClean="0">
                <a:latin typeface="Franklin Gothic Book" charset="0"/>
                <a:ea typeface="Franklin Gothic Book" charset="0"/>
                <a:cs typeface="Franklin Gothic Book" charset="0"/>
              </a:rPr>
              <a:t>1,2</a:t>
            </a:r>
          </a:p>
          <a:p>
            <a:pPr algn="ctr"/>
            <a:endParaRPr lang="en-US" dirty="0"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algn="ctr"/>
            <a:r>
              <a:rPr lang="en-US" baseline="30000" dirty="0">
                <a:latin typeface="Franklin Gothic Book" charset="0"/>
                <a:ea typeface="Franklin Gothic Book" charset="0"/>
                <a:cs typeface="Franklin Gothic Book" charset="0"/>
              </a:rPr>
              <a:t>1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 City College of New York, CUNY, New York</a:t>
            </a:r>
          </a:p>
          <a:p>
            <a:pPr algn="ctr"/>
            <a:r>
              <a:rPr lang="en-US" baseline="30000" dirty="0">
                <a:latin typeface="Franklin Gothic Book" charset="0"/>
                <a:ea typeface="Franklin Gothic Book" charset="0"/>
                <a:cs typeface="Franklin Gothic Book" charset="0"/>
              </a:rPr>
              <a:t>2</a:t>
            </a:r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 NOAA Center for Earth System Sciences and Remote Sensing Technologies</a:t>
            </a:r>
          </a:p>
          <a:p>
            <a:pPr algn="ctr"/>
            <a:r>
              <a:rPr lang="en-US" dirty="0">
                <a:latin typeface="Franklin Gothic Book" charset="0"/>
                <a:ea typeface="Franklin Gothic Book" charset="0"/>
                <a:cs typeface="Franklin Gothic Book" charset="0"/>
              </a:rPr>
              <a:t>(CESSRST), New York, </a:t>
            </a:r>
            <a:r>
              <a:rPr lang="en-US" dirty="0" smtClean="0">
                <a:latin typeface="Franklin Gothic Book" charset="0"/>
                <a:ea typeface="Franklin Gothic Book" charset="0"/>
                <a:cs typeface="Franklin Gothic Book" charset="0"/>
              </a:rPr>
              <a:t>NY</a:t>
            </a:r>
            <a:endParaRPr lang="en-US" altLang="ko-KR" dirty="0"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=""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934058" y="5301529"/>
            <a:ext cx="10613230" cy="900534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05. Greenhouse gases, tracers, and transport in the free troposphere 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above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algn="ctr">
              <a:lnSpc>
                <a:spcPct val="125000"/>
              </a:lnSpc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 </a:t>
            </a:r>
            <a:r>
              <a:rPr lang="fi-FI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Jun</a:t>
            </a:r>
            <a:r>
              <a:rPr lang="fi-FI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. 27th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, 14:15 (UTC)</a:t>
            </a:r>
            <a:endParaRPr lang="en-US" altLang="ko-K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charset="0"/>
              <a:ea typeface="Franklin Gothic Book" charset="0"/>
              <a:cs typeface="Franklin Gothic Book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charset="0"/>
                <a:ea typeface="Franklin Gothic Book" charset="0"/>
                <a:cs typeface="Franklin Gothic Book" charset="0"/>
              </a:rPr>
              <a:t>P06</a:t>
            </a:r>
            <a:endParaRPr lang="en-US" altLang="ko-K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" sz="2800" dirty="0">
                  <a:latin typeface="Franklin Gothic"/>
                  <a:ea typeface="Franklin Gothic"/>
                  <a:cs typeface="Franklin Gothic"/>
                  <a:sym typeface="Franklin Gothic"/>
                </a:rPr>
                <a:t>CCNY-Ozone-DIAL System</a:t>
              </a:r>
              <a:endParaRPr lang="en-US" sz="2800" b="1" dirty="0">
                <a:latin typeface="Franklin Gothic Demi" charset="0"/>
                <a:ea typeface="Franklin Gothic Demi" charset="0"/>
                <a:cs typeface="Franklin Gothic Demi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16" name="Google Shape;61;p14"/>
          <p:cNvPicPr preferRelativeResize="0"/>
          <p:nvPr/>
        </p:nvPicPr>
        <p:blipFill rotWithShape="1">
          <a:blip r:embed="rId3">
            <a:alphaModFix/>
          </a:blip>
          <a:srcRect t="2847" r="12349" b="44231"/>
          <a:stretch/>
        </p:blipFill>
        <p:spPr>
          <a:xfrm>
            <a:off x="5729288" y="678166"/>
            <a:ext cx="6175170" cy="518728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62;p14"/>
          <p:cNvSpPr txBox="1">
            <a:spLocks/>
          </p:cNvSpPr>
          <p:nvPr/>
        </p:nvSpPr>
        <p:spPr>
          <a:xfrm>
            <a:off x="257432" y="842009"/>
            <a:ext cx="5471856" cy="54756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2000" dirty="0" smtClean="0">
                <a:latin typeface="Franklin Gothic"/>
                <a:ea typeface="Franklin Gothic"/>
                <a:cs typeface="Franklin Gothic"/>
                <a:sym typeface="Franklin Gothic"/>
              </a:rPr>
              <a:t>Transmitter:</a:t>
            </a:r>
          </a:p>
          <a:p>
            <a:pPr marL="457200" indent="-29845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Franklin Gothic"/>
              <a:buChar char="●"/>
            </a:pPr>
            <a:r>
              <a:rPr lang="en" sz="1400" dirty="0" err="1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Nd:YAG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Laser (</a:t>
            </a:r>
            <a:r>
              <a:rPr lang="en" sz="1400" dirty="0" err="1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Quantel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Q-Smart 450), 266 nm, 50 </a:t>
            </a:r>
            <a:r>
              <a:rPr lang="en" sz="1400" dirty="0" err="1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mJ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20 Hz</a:t>
            </a: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Franklin Gothic"/>
              <a:buChar char="●"/>
            </a:pP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1-m Raman Cell filled with CO</a:t>
            </a:r>
            <a:r>
              <a:rPr lang="en" sz="1400" baseline="-250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of 10.3 bar. </a:t>
            </a: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Franklin Gothic"/>
              <a:buChar char="●"/>
            </a:pP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“On”-line:  287.2 nm, 10.6 </a:t>
            </a:r>
            <a:r>
              <a:rPr lang="en" sz="1400" dirty="0" err="1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mJ</a:t>
            </a:r>
            <a:endParaRPr lang="en" sz="1400" dirty="0" smtClean="0">
              <a:solidFill>
                <a:schemeClr val="dk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Franklin Gothic"/>
              <a:buChar char="●"/>
            </a:pP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“Off”-line:  299.1 nm, 6.3 </a:t>
            </a:r>
            <a:r>
              <a:rPr lang="en" sz="1400" dirty="0" err="1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mJ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" sz="2000" dirty="0" smtClean="0">
                <a:latin typeface="Franklin Gothic"/>
                <a:ea typeface="Franklin Gothic"/>
                <a:cs typeface="Franklin Gothic"/>
                <a:sym typeface="Franklin Gothic"/>
              </a:rPr>
              <a:t>Receivers:</a:t>
            </a:r>
          </a:p>
          <a:p>
            <a:pPr marL="457200" indent="-29845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●"/>
            </a:pPr>
            <a:r>
              <a:rPr lang="en" sz="1400" b="1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Far-range telescope: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50-cm diameter, 1.5-mrad FOV, 510-m full overlap (simulated).</a:t>
            </a: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●"/>
            </a:pPr>
            <a:r>
              <a:rPr lang="en" sz="1400" b="1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Near-range telescope: 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5-cm diameter, 4.3-mrad FOV, 120-m full overlap (simulated).</a:t>
            </a:r>
          </a:p>
          <a:p>
            <a:pPr marL="457200" indent="-298450">
              <a:spcBef>
                <a:spcPts val="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●"/>
            </a:pPr>
            <a:r>
              <a:rPr lang="en" sz="1400" b="1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Beam splitter: 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Omega Optical, &gt;90% T @ 299.1 nm, &gt;95% R @ 287.2 nm. </a:t>
            </a: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●"/>
            </a:pPr>
            <a:r>
              <a:rPr lang="en" sz="1400" b="1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Interference Filter: </a:t>
            </a:r>
            <a:r>
              <a:rPr lang="en" sz="1400" dirty="0" err="1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Alluxa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287.2 nm and 299.1 nm (FWHM ~1nm,  T ~ 35%, OD 5 blocking)</a:t>
            </a:r>
          </a:p>
          <a:p>
            <a:pPr marL="457200" indent="-29845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●"/>
            </a:pPr>
            <a:r>
              <a:rPr lang="en" sz="1400" b="1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Detectors: 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gated PMTs, Hamamatsu R9880U-113 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" sz="2000" dirty="0" smtClean="0">
                <a:latin typeface="Franklin Gothic"/>
                <a:ea typeface="Franklin Gothic"/>
                <a:cs typeface="Franklin Gothic"/>
                <a:sym typeface="Franklin Gothic"/>
              </a:rPr>
              <a:t>Data Acquisition:</a:t>
            </a:r>
          </a:p>
          <a:p>
            <a:pPr marL="457200" indent="-29845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Franklin Gothic"/>
              <a:buChar char="●"/>
            </a:pPr>
            <a:r>
              <a:rPr lang="en" sz="1400" dirty="0" err="1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Licel</a:t>
            </a:r>
            <a:r>
              <a:rPr lang="en" sz="1400" dirty="0" smtClean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transient recorder (model TR40-16bit-3U, Ethernet), 40 MHz and 16 bits Analogy to Digital Converter, 800 MHz Max Photo-Counting rate, 25 ns time resolution. </a:t>
            </a:r>
            <a:endParaRPr lang="en" sz="3600" dirty="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9" name="Google Shape;63;p14"/>
          <p:cNvSpPr txBox="1"/>
          <p:nvPr/>
        </p:nvSpPr>
        <p:spPr>
          <a:xfrm>
            <a:off x="6911870" y="5938139"/>
            <a:ext cx="4594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Franklin Gothic Book" charset="0"/>
                <a:ea typeface="Franklin Gothic Book" charset="0"/>
                <a:cs typeface="Franklin Gothic Book" charset="0"/>
              </a:rPr>
              <a:t>Fig. </a:t>
            </a:r>
            <a:r>
              <a:rPr lang="en" sz="1300" dirty="0">
                <a:latin typeface="Franklin Gothic Book" charset="0"/>
                <a:ea typeface="Franklin Gothic Book" charset="0"/>
                <a:cs typeface="Franklin Gothic Book" charset="0"/>
              </a:rPr>
              <a:t>1. Schematic diagram of CCNY O3-DIAL system.</a:t>
            </a:r>
            <a:endParaRPr sz="1300" dirty="0"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" sz="2800" dirty="0">
                  <a:latin typeface="Franklin Gothic"/>
                  <a:ea typeface="Franklin Gothic"/>
                  <a:cs typeface="Franklin Gothic"/>
                  <a:sym typeface="Franklin Gothic"/>
                </a:rPr>
                <a:t>Ozone Retrieval</a:t>
              </a:r>
              <a:endParaRPr lang="en-US" sz="2800" b="1" dirty="0">
                <a:latin typeface="Franklin Gothic Demi" charset="0"/>
                <a:ea typeface="Franklin Gothic Demi" charset="0"/>
                <a:cs typeface="Franklin Gothic Demi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2" charset="0"/>
              </a:rPr>
              <a:t>2</a:t>
            </a:r>
            <a:endParaRPr lang="en-US" b="1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37" name="Google Shape;69;p15"/>
          <p:cNvSpPr txBox="1">
            <a:spLocks/>
          </p:cNvSpPr>
          <p:nvPr/>
        </p:nvSpPr>
        <p:spPr>
          <a:xfrm>
            <a:off x="311700" y="836875"/>
            <a:ext cx="8520600" cy="5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" sz="2000" dirty="0" smtClean="0">
                <a:latin typeface="Franklin Gothic"/>
                <a:ea typeface="Franklin Gothic"/>
                <a:cs typeface="Franklin Gothic"/>
                <a:sym typeface="Franklin Gothic"/>
              </a:rPr>
              <a:t>1. Ozone DIAL Equation:</a:t>
            </a:r>
            <a:endParaRPr lang="en" sz="2000" dirty="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38" name="Google Shape;70;p15" title="[89,89,89,&quot;https://www.codecogs.com/eqnedit.php?latex=N_%7BO_3%7D(z)%3D%5Cfrac%7B1%7D%7B2%5CDelta%5Csigma_%7BO_3%7D%7D%5Cleft%5B%5Cfrac%7Bd%7D%7Bdz%7D%5Cln(%5Cfrac%7BP_%7B%5Ctextrm%7Bon%7D%7D%7D%7BP_%7B%5Ctextrm%7Boff%7D%7D%7D)-%5Cfrac%7Bd%7D%7Bdz%7D%5Cln(%5Cfrac%7B%5Cbeta_%7B%5Ctextrm%7Bon%7D%7D%7D%7B%5Cbeta_%7B%5Ctextrm%7Boff%7D%7D%7D)%5Cright%5D-%5Cfrac%7B%5CDelta%5Calpha_%7B%5Ctextrm%7Bmol%7D%7D%7D%7B%5CDelta%5Csigma_%7BO_3%7D%7D-%5Cfrac%7B%5CDelta%5Calpha_%7B%5Ctextrm%7Baer%7D%7D%7D%7B%5CDelta%5Csigma_%7BO_3%7D%7D-%5Cfrac%7BN_%7B%5Ctextrm%7Bg%7D%7D%5CDelta%5Csigma_%7B%5Ctextrm%7Bg%7D%7D%7D%7B%5CDelta%5Csigma_%7BO_3%7D%7D#0&quot;]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39" y="1463270"/>
            <a:ext cx="8200900" cy="674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Google Shape;71;p15"/>
          <p:cNvGrpSpPr/>
          <p:nvPr/>
        </p:nvGrpSpPr>
        <p:grpSpPr>
          <a:xfrm>
            <a:off x="397608" y="3454217"/>
            <a:ext cx="2356331" cy="2243151"/>
            <a:chOff x="-141731" y="1189989"/>
            <a:chExt cx="2356331" cy="2243151"/>
          </a:xfrm>
        </p:grpSpPr>
        <p:sp>
          <p:nvSpPr>
            <p:cNvPr id="40" name="Google Shape;72;p15"/>
            <p:cNvSpPr/>
            <p:nvPr/>
          </p:nvSpPr>
          <p:spPr>
            <a:xfrm>
              <a:off x="0" y="1189989"/>
              <a:ext cx="2214600" cy="669000"/>
            </a:xfrm>
            <a:prstGeom prst="homePlate">
              <a:avLst>
                <a:gd name="adj" fmla="val 50000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Pre-processing</a:t>
              </a:r>
              <a:endParaRPr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  <p:sp>
          <p:nvSpPr>
            <p:cNvPr id="41" name="Google Shape;73;p15"/>
            <p:cNvSpPr txBox="1"/>
            <p:nvPr/>
          </p:nvSpPr>
          <p:spPr>
            <a:xfrm>
              <a:off x="-141731" y="2070840"/>
              <a:ext cx="2226839" cy="136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1. Time average</a:t>
              </a:r>
              <a:r>
                <a:rPr lang="en" sz="1400" dirty="0" smtClean="0">
                  <a:latin typeface="Franklin Gothic"/>
                  <a:ea typeface="Franklin Gothic"/>
                  <a:cs typeface="Franklin Gothic"/>
                  <a:sym typeface="Franklin Gothic"/>
                </a:rPr>
                <a:t>.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2. PC signal dead time correction</a:t>
              </a:r>
              <a:r>
                <a:rPr lang="en" sz="1400" dirty="0" smtClean="0">
                  <a:latin typeface="Franklin Gothic"/>
                  <a:ea typeface="Franklin Gothic"/>
                  <a:cs typeface="Franklin Gothic"/>
                  <a:sym typeface="Franklin Gothic"/>
                </a:rPr>
                <a:t>.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3. Background subtraction.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</p:grpSp>
      <p:grpSp>
        <p:nvGrpSpPr>
          <p:cNvPr id="42" name="Google Shape;74;p15"/>
          <p:cNvGrpSpPr/>
          <p:nvPr/>
        </p:nvGrpSpPr>
        <p:grpSpPr>
          <a:xfrm>
            <a:off x="2624447" y="3443680"/>
            <a:ext cx="2196068" cy="2514037"/>
            <a:chOff x="1706257" y="1189775"/>
            <a:chExt cx="2196068" cy="2514037"/>
          </a:xfrm>
        </p:grpSpPr>
        <p:sp>
          <p:nvSpPr>
            <p:cNvPr id="43" name="Google Shape;75;p15"/>
            <p:cNvSpPr/>
            <p:nvPr/>
          </p:nvSpPr>
          <p:spPr>
            <a:xfrm>
              <a:off x="1838325" y="1189775"/>
              <a:ext cx="2064000" cy="669000"/>
            </a:xfrm>
            <a:prstGeom prst="chevron">
              <a:avLst>
                <a:gd name="adj" fmla="val 50000"/>
              </a:avLst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Cloud Screening</a:t>
              </a:r>
              <a:endParaRPr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  <p:sp>
          <p:nvSpPr>
            <p:cNvPr id="44" name="Google Shape;76;p15"/>
            <p:cNvSpPr txBox="1"/>
            <p:nvPr/>
          </p:nvSpPr>
          <p:spPr>
            <a:xfrm>
              <a:off x="1706257" y="1902012"/>
              <a:ext cx="2070383" cy="18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1. Merge the near and far range analog signal for cloud screening. 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2. Take derivative of Pz</a:t>
              </a:r>
              <a:r>
                <a:rPr lang="en" sz="1400" baseline="30000" dirty="0">
                  <a:latin typeface="Franklin Gothic"/>
                  <a:ea typeface="Franklin Gothic"/>
                  <a:cs typeface="Franklin Gothic"/>
                  <a:sym typeface="Franklin Gothic"/>
                </a:rPr>
                <a:t>2</a:t>
              </a: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 of the merge signal</a:t>
              </a:r>
              <a:r>
                <a:rPr lang="en" sz="1400" dirty="0" smtClean="0">
                  <a:latin typeface="Franklin Gothic"/>
                  <a:ea typeface="Franklin Gothic"/>
                  <a:cs typeface="Franklin Gothic"/>
                  <a:sym typeface="Franklin Gothic"/>
                </a:rPr>
                <a:t>.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3. Identify the cloud base height.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</p:grpSp>
      <p:grpSp>
        <p:nvGrpSpPr>
          <p:cNvPr id="45" name="Google Shape;77;p15"/>
          <p:cNvGrpSpPr/>
          <p:nvPr/>
        </p:nvGrpSpPr>
        <p:grpSpPr>
          <a:xfrm>
            <a:off x="4822505" y="3443680"/>
            <a:ext cx="2064000" cy="2669150"/>
            <a:chOff x="3516750" y="1189775"/>
            <a:chExt cx="2064000" cy="2669150"/>
          </a:xfrm>
        </p:grpSpPr>
        <p:sp>
          <p:nvSpPr>
            <p:cNvPr id="46" name="Google Shape;78;p15"/>
            <p:cNvSpPr/>
            <p:nvPr/>
          </p:nvSpPr>
          <p:spPr>
            <a:xfrm>
              <a:off x="3516750" y="1189775"/>
              <a:ext cx="2064000" cy="669000"/>
            </a:xfrm>
            <a:prstGeom prst="chevron">
              <a:avLst>
                <a:gd name="adj" fmla="val 50000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Signal Merge</a:t>
              </a:r>
              <a:endParaRPr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  <p:sp>
          <p:nvSpPr>
            <p:cNvPr id="47" name="Google Shape;79;p15"/>
            <p:cNvSpPr txBox="1"/>
            <p:nvPr/>
          </p:nvSpPr>
          <p:spPr>
            <a:xfrm>
              <a:off x="3739450" y="2057125"/>
              <a:ext cx="1624500" cy="18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solidFill>
                    <a:schemeClr val="dk1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Merge the PC and analog signal profile.</a:t>
              </a: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</p:grpSp>
      <p:grpSp>
        <p:nvGrpSpPr>
          <p:cNvPr id="48" name="Google Shape;80;p15"/>
          <p:cNvGrpSpPr/>
          <p:nvPr/>
        </p:nvGrpSpPr>
        <p:grpSpPr>
          <a:xfrm>
            <a:off x="8992775" y="3443728"/>
            <a:ext cx="2064000" cy="2610775"/>
            <a:chOff x="6874025" y="1189775"/>
            <a:chExt cx="2064000" cy="2610775"/>
          </a:xfrm>
        </p:grpSpPr>
        <p:sp>
          <p:nvSpPr>
            <p:cNvPr id="49" name="Google Shape;81;p15"/>
            <p:cNvSpPr/>
            <p:nvPr/>
          </p:nvSpPr>
          <p:spPr>
            <a:xfrm>
              <a:off x="6874025" y="1189775"/>
              <a:ext cx="2064000" cy="669000"/>
            </a:xfrm>
            <a:prstGeom prst="chevron">
              <a:avLst>
                <a:gd name="adj" fmla="val 50000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Aerosol Correction</a:t>
              </a:r>
              <a:endParaRPr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  <p:sp>
          <p:nvSpPr>
            <p:cNvPr id="50" name="Google Shape;82;p15"/>
            <p:cNvSpPr txBox="1"/>
            <p:nvPr/>
          </p:nvSpPr>
          <p:spPr>
            <a:xfrm>
              <a:off x="7224400" y="1933350"/>
              <a:ext cx="1624500" cy="186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Calculate the aerosol correction terms with the ceilometer or aerosol </a:t>
              </a:r>
              <a:r>
                <a:rPr lang="en" sz="1400" dirty="0" err="1">
                  <a:latin typeface="Franklin Gothic"/>
                  <a:ea typeface="Franklin Gothic"/>
                  <a:cs typeface="Franklin Gothic"/>
                  <a:sym typeface="Franklin Gothic"/>
                </a:rPr>
                <a:t>lidar</a:t>
              </a: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 data.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</p:grpSp>
      <p:grpSp>
        <p:nvGrpSpPr>
          <p:cNvPr id="51" name="Google Shape;83;p15"/>
          <p:cNvGrpSpPr/>
          <p:nvPr/>
        </p:nvGrpSpPr>
        <p:grpSpPr>
          <a:xfrm>
            <a:off x="6928775" y="3443680"/>
            <a:ext cx="2064000" cy="2546737"/>
            <a:chOff x="5195350" y="1189775"/>
            <a:chExt cx="2064000" cy="2546737"/>
          </a:xfrm>
        </p:grpSpPr>
        <p:sp>
          <p:nvSpPr>
            <p:cNvPr id="52" name="Google Shape;84;p15"/>
            <p:cNvSpPr/>
            <p:nvPr/>
          </p:nvSpPr>
          <p:spPr>
            <a:xfrm>
              <a:off x="5195350" y="1189775"/>
              <a:ext cx="2064000" cy="669000"/>
            </a:xfrm>
            <a:prstGeom prst="chevron">
              <a:avLst>
                <a:gd name="adj" fmla="val 50000"/>
              </a:avLst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Ozone Calculation </a:t>
              </a:r>
              <a:endParaRPr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  <p:sp>
          <p:nvSpPr>
            <p:cNvPr id="53" name="Google Shape;85;p15"/>
            <p:cNvSpPr txBox="1"/>
            <p:nvPr/>
          </p:nvSpPr>
          <p:spPr>
            <a:xfrm>
              <a:off x="5195350" y="1869312"/>
              <a:ext cx="2064000" cy="186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 smtClean="0">
                  <a:latin typeface="Franklin Gothic"/>
                  <a:ea typeface="Franklin Gothic"/>
                  <a:cs typeface="Franklin Gothic"/>
                  <a:sym typeface="Franklin Gothic"/>
                </a:rPr>
                <a:t>1. Calculate </a:t>
              </a:r>
              <a:r>
                <a:rPr lang="en" sz="1400" dirty="0">
                  <a:latin typeface="Franklin Gothic"/>
                  <a:ea typeface="Franklin Gothic"/>
                  <a:cs typeface="Franklin Gothic"/>
                  <a:sym typeface="Franklin Gothic"/>
                </a:rPr>
                <a:t>ozone number density</a:t>
              </a:r>
              <a:r>
                <a:rPr lang="en" sz="1400" dirty="0" smtClean="0">
                  <a:latin typeface="Franklin Gothic"/>
                  <a:ea typeface="Franklin Gothic"/>
                  <a:cs typeface="Franklin Gothic"/>
                  <a:sym typeface="Franklin Gothic"/>
                </a:rPr>
                <a:t>.</a:t>
              </a: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 smtClean="0">
                  <a:solidFill>
                    <a:schemeClr val="dk1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2</a:t>
              </a:r>
              <a:r>
                <a:rPr lang="en" sz="1400" dirty="0">
                  <a:solidFill>
                    <a:schemeClr val="dk1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. Calculate the molecular extinction and air density using the model data or radio-sound data.</a:t>
              </a: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400" dirty="0">
                  <a:solidFill>
                    <a:schemeClr val="dk1"/>
                  </a:solidFill>
                  <a:latin typeface="Franklin Gothic"/>
                  <a:ea typeface="Franklin Gothic"/>
                  <a:cs typeface="Franklin Gothic"/>
                  <a:sym typeface="Franklin Gothic"/>
                </a:rPr>
                <a:t>3. Calculate the ozone mixing ratio.</a:t>
              </a:r>
              <a:endParaRPr sz="14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latin typeface="Franklin Gothic"/>
                <a:ea typeface="Franklin Gothic"/>
                <a:cs typeface="Franklin Gothic"/>
                <a:sym typeface="Franklin Gothic"/>
              </a:endParaRPr>
            </a:p>
          </p:txBody>
        </p:sp>
      </p:grpSp>
      <p:sp>
        <p:nvSpPr>
          <p:cNvPr id="54" name="Google Shape;86;p15"/>
          <p:cNvSpPr txBox="1"/>
          <p:nvPr/>
        </p:nvSpPr>
        <p:spPr>
          <a:xfrm>
            <a:off x="311700" y="2734555"/>
            <a:ext cx="3000000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 dirty="0">
                <a:latin typeface="Franklin Gothic"/>
                <a:ea typeface="Franklin Gothic"/>
                <a:cs typeface="Franklin Gothic"/>
                <a:sym typeface="Franklin Gothic"/>
              </a:rPr>
              <a:t>2. Retrieval Procedures:</a:t>
            </a:r>
            <a:endParaRPr sz="2000" dirty="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6749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232" y="1182088"/>
            <a:ext cx="6984756" cy="444484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1640867" y="5626934"/>
            <a:ext cx="94880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>
                <a:latin typeface="Franklin Gothic"/>
                <a:ea typeface="Franklin Gothic"/>
                <a:cs typeface="Franklin Gothic"/>
                <a:sym typeface="Franklin Gothic"/>
              </a:rPr>
              <a:t>Fig. </a:t>
            </a:r>
            <a:r>
              <a:rPr lang="en" sz="1600" dirty="0">
                <a:latin typeface="Franklin Gothic"/>
                <a:ea typeface="Franklin Gothic"/>
                <a:cs typeface="Franklin Gothic"/>
                <a:sym typeface="Franklin Gothic"/>
              </a:rPr>
              <a:t>2. CCNY-DIAL ozone mixing ratio retrieval on April 29th 2022. (a) Ozone mixing ratio profiles from the far- and near-channel at 2022 April 29th 13:18:05 (EDT). (b)Time-altitude curtain plot of the near-far range merged ozone mixing ratio from 11:00-18:00 (EDT). (c)The comparison of DIAL-measured ozone mixing ratio at 250 m and ground ozone measurements.</a:t>
            </a:r>
            <a:endParaRPr sz="1600" dirty="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10052800" y="1032367"/>
            <a:ext cx="172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2400"/>
          </a:p>
        </p:txBody>
      </p:sp>
      <p:sp>
        <p:nvSpPr>
          <p:cNvPr id="95" name="Google Shape;95;p16"/>
          <p:cNvSpPr txBox="1"/>
          <p:nvPr/>
        </p:nvSpPr>
        <p:spPr>
          <a:xfrm>
            <a:off x="203200" y="4172400"/>
            <a:ext cx="2666800" cy="104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733">
                <a:solidFill>
                  <a:srgbClr val="0000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Good consistency between the two channels at 0.9-1.8 km</a:t>
            </a:r>
            <a:endParaRPr sz="1733">
              <a:solidFill>
                <a:srgbClr val="0000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9703400" y="1265667"/>
            <a:ext cx="2422400" cy="211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733">
                <a:solidFill>
                  <a:srgbClr val="0000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elevated ozone concentration around 7.5 km and above 8. km, which may be associated with  stratospheric ozone intrusion in spring.</a:t>
            </a:r>
            <a:endParaRPr sz="1733">
              <a:solidFill>
                <a:srgbClr val="0000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-22876"/>
            <a:ext cx="12192000" cy="605481"/>
            <a:chOff x="0" y="0"/>
            <a:chExt cx="12192000" cy="605481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0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428625" y="67318"/>
              <a:ext cx="10344408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" sz="2800" dirty="0">
                  <a:latin typeface="Franklin Gothic"/>
                  <a:ea typeface="Franklin Gothic"/>
                  <a:cs typeface="Franklin Gothic"/>
                  <a:sym typeface="Franklin Gothic"/>
                </a:rPr>
                <a:t>Result</a:t>
              </a:r>
              <a:r>
                <a:rPr lang="en" sz="2400" dirty="0">
                  <a:latin typeface="Franklin Gothic"/>
                  <a:ea typeface="Franklin Gothic"/>
                  <a:cs typeface="Franklin Gothic"/>
                  <a:sym typeface="Franklin Gothic"/>
                </a:rPr>
                <a:t> </a:t>
              </a:r>
              <a:endParaRPr lang="en-US" sz="2400" b="1" dirty="0">
                <a:latin typeface="Franklin Gothic Demi" charset="0"/>
                <a:ea typeface="Franklin Gothic Demi" charset="0"/>
                <a:cs typeface="Franklin Gothic Demi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14795" y="576608"/>
            <a:ext cx="11661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>
                <a:latin typeface="Franklin Gothic"/>
                <a:ea typeface="Franklin Gothic"/>
                <a:cs typeface="Franklin Gothic"/>
                <a:sym typeface="Franklin Gothic"/>
              </a:rPr>
              <a:t>04/29/2022 Ozone retrievals consistency from the near and far-range channels and comparison with ground obs.</a:t>
            </a:r>
            <a:endParaRPr lang="en-US" b="1" dirty="0">
              <a:latin typeface="Franklin Gothic Demi" charset="0"/>
              <a:ea typeface="Franklin Gothic Demi" charset="0"/>
              <a:cs typeface="Franklin Gothic Demi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2" charset="0"/>
              </a:rPr>
              <a:t>3</a:t>
            </a:r>
            <a:endParaRPr lang="en-US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45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38803" y="535849"/>
            <a:ext cx="11952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1800" b="1" dirty="0" smtClean="0">
                <a:latin typeface="Franklin Gothic"/>
                <a:ea typeface="Franklin Gothic"/>
                <a:cs typeface="Franklin Gothic"/>
                <a:sym typeface="Franklin Gothic"/>
              </a:rPr>
              <a:t>05/21/2022</a:t>
            </a:r>
            <a:r>
              <a:rPr lang="en" sz="1800" b="1" dirty="0">
                <a:latin typeface="Franklin Gothic"/>
                <a:ea typeface="Franklin Gothic"/>
                <a:cs typeface="Franklin Gothic"/>
                <a:sym typeface="Franklin Gothic"/>
              </a:rPr>
              <a:t>: An O3 pollution event on the hot day (air </a:t>
            </a:r>
            <a:r>
              <a:rPr lang="en" sz="1800" b="1" dirty="0" err="1">
                <a:latin typeface="Franklin Gothic"/>
                <a:ea typeface="Franklin Gothic"/>
                <a:cs typeface="Franklin Gothic"/>
                <a:sym typeface="Franklin Gothic"/>
              </a:rPr>
              <a:t>Tmax</a:t>
            </a:r>
            <a:r>
              <a:rPr lang="en" sz="1800" b="1" dirty="0">
                <a:latin typeface="Franklin Gothic"/>
                <a:ea typeface="Franklin Gothic"/>
                <a:cs typeface="Franklin Gothic"/>
                <a:sym typeface="Franklin Gothic"/>
              </a:rPr>
              <a:t>&gt;90F) Good consistency and trend between the </a:t>
            </a:r>
            <a:r>
              <a:rPr lang="en" sz="1800" b="1" dirty="0" smtClean="0">
                <a:latin typeface="Franklin Gothic"/>
                <a:ea typeface="Franklin Gothic"/>
                <a:cs typeface="Franklin Gothic"/>
                <a:sym typeface="Franklin Gothic"/>
              </a:rPr>
              <a:t>DIAL</a:t>
            </a:r>
            <a:r>
              <a:rPr lang="en-US" sz="1800" b="1" dirty="0" smtClean="0">
                <a:latin typeface="Franklin Gothic"/>
                <a:ea typeface="Franklin Gothic"/>
                <a:cs typeface="Franklin Gothic"/>
                <a:sym typeface="Franklin Gothic"/>
              </a:rPr>
              <a:t> </a:t>
            </a:r>
            <a:r>
              <a:rPr lang="en" sz="1800" b="1" dirty="0" smtClean="0">
                <a:latin typeface="Franklin Gothic"/>
                <a:ea typeface="Franklin Gothic"/>
                <a:cs typeface="Franklin Gothic"/>
                <a:sym typeface="Franklin Gothic"/>
              </a:rPr>
              <a:t>retrieval </a:t>
            </a:r>
            <a:r>
              <a:rPr lang="en" sz="1800" b="1" dirty="0">
                <a:latin typeface="Franklin Gothic"/>
                <a:ea typeface="Franklin Gothic"/>
                <a:cs typeface="Franklin Gothic"/>
                <a:sym typeface="Franklin Gothic"/>
              </a:rPr>
              <a:t>and ground in-situ obs.</a:t>
            </a:r>
            <a:endParaRPr sz="1800" b="1" dirty="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606967" y="1307433"/>
            <a:ext cx="2053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2400"/>
          </a:p>
        </p:txBody>
      </p:sp>
      <p:pic>
        <p:nvPicPr>
          <p:cNvPr id="103" name="Google Shape;103;p17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"/>
          <a:stretch/>
        </p:blipFill>
        <p:spPr>
          <a:xfrm>
            <a:off x="2558967" y="1222428"/>
            <a:ext cx="6249990" cy="2935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r="5577"/>
          <a:stretch/>
        </p:blipFill>
        <p:spPr>
          <a:xfrm>
            <a:off x="2443163" y="4165518"/>
            <a:ext cx="6000750" cy="2692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8633403" y="1939272"/>
            <a:ext cx="2976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dirty="0">
                <a:solidFill>
                  <a:srgbClr val="0000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High ozone concentration (&gt;70 ppb) within the PBL around 15:00 - 15:40 (EDT)</a:t>
            </a:r>
            <a:endParaRPr sz="1600" dirty="0">
              <a:solidFill>
                <a:srgbClr val="0000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8443913" y="4544710"/>
            <a:ext cx="31264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>
                <a:solidFill>
                  <a:srgbClr val="0000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The ozone mixing ratio from DIAL at 250 m altitude showed consistent temporal variation with the ozone mixing ratio from the surface ozone monitor.</a:t>
            </a:r>
            <a:endParaRPr sz="1600" dirty="0">
              <a:solidFill>
                <a:srgbClr val="0000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-22876"/>
            <a:ext cx="12192000" cy="605481"/>
            <a:chOff x="0" y="0"/>
            <a:chExt cx="12192000" cy="605481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0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385763" y="67318"/>
              <a:ext cx="1038727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" sz="2800" dirty="0">
                  <a:latin typeface="Franklin Gothic"/>
                  <a:ea typeface="Franklin Gothic"/>
                  <a:cs typeface="Franklin Gothic"/>
                  <a:sym typeface="Franklin Gothic"/>
                </a:rPr>
                <a:t>Result</a:t>
              </a:r>
              <a:r>
                <a:rPr lang="en" sz="2400" dirty="0">
                  <a:latin typeface="Franklin Gothic"/>
                  <a:ea typeface="Franklin Gothic"/>
                  <a:cs typeface="Franklin Gothic"/>
                  <a:sym typeface="Franklin Gothic"/>
                </a:rPr>
                <a:t> </a:t>
              </a:r>
              <a:endParaRPr lang="en-US" sz="2400" b="1" dirty="0">
                <a:latin typeface="Franklin Gothic Demi" charset="0"/>
                <a:ea typeface="Franklin Gothic Demi" charset="0"/>
                <a:cs typeface="Franklin Gothic Demi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2" charset="0"/>
              </a:rPr>
              <a:t>4</a:t>
            </a:r>
            <a:endParaRPr lang="en-US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177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415600" y="945800"/>
            <a:ext cx="11360800" cy="44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/>
          </a:bodyPr>
          <a:lstStyle/>
          <a:p>
            <a:pPr indent="-398770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" sz="1600">
                <a:solidFill>
                  <a:schemeClr val="dk1"/>
                </a:solidFill>
              </a:rPr>
              <a:t>In this paper, we demonstrated a newly-built Ozone DIAL system at the City College of New York (CCNY). </a:t>
            </a:r>
            <a:endParaRPr sz="1600">
              <a:solidFill>
                <a:schemeClr val="dk1"/>
              </a:solidFill>
            </a:endParaRPr>
          </a:p>
          <a:p>
            <a:pPr indent="-398770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" sz="1600">
                <a:solidFill>
                  <a:schemeClr val="dk1"/>
                </a:solidFill>
              </a:rPr>
              <a:t>The DIAL uses a Nd:YAG laser pumping a CO2 Raman cell to generate the desired wavelengths at 287.1 nm and 299.2 nm. The receiver utilizes two telescopes that cover the near-range and far-range ozone measurement from near-surface to upper troposphere. </a:t>
            </a:r>
            <a:endParaRPr sz="1600">
              <a:solidFill>
                <a:schemeClr val="dk1"/>
              </a:solidFill>
            </a:endParaRPr>
          </a:p>
          <a:p>
            <a:pPr indent="-398770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" sz="1600">
                <a:solidFill>
                  <a:schemeClr val="dk1"/>
                </a:solidFill>
              </a:rPr>
              <a:t>We have made experimental observations and evaluated the O3 retrievals with the in-situ measurements. The results indicate consistent O3 retrievals in the upper PBL between the far-range and near-range channels. </a:t>
            </a:r>
            <a:endParaRPr sz="1600">
              <a:solidFill>
                <a:schemeClr val="dk1"/>
              </a:solidFill>
            </a:endParaRPr>
          </a:p>
          <a:p>
            <a:pPr indent="-398770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" sz="1600">
                <a:solidFill>
                  <a:schemeClr val="dk1"/>
                </a:solidFill>
              </a:rPr>
              <a:t>The O3 results at near-surface (∼0.25 km) show good agreement with the ground in-situ measurements under favorable weather condition. </a:t>
            </a:r>
            <a:endParaRPr sz="1600">
              <a:solidFill>
                <a:schemeClr val="dk1"/>
              </a:solidFill>
            </a:endParaRPr>
          </a:p>
          <a:p>
            <a:pPr indent="-398770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" sz="1600">
                <a:solidFill>
                  <a:schemeClr val="dk1"/>
                </a:solidFill>
              </a:rPr>
              <a:t>Our observations show aloft O3 layers in the free troposphere in NYC area, which might be associated with the regional transport from the wildfire smoke and/or the stratosphere-troposphere exchange, and high ozone concentration within the PBL during pollution events. These initial results show that the CCNY-Ozone DIAL is able to provide reliable ozone profiles in the troposphere. </a:t>
            </a:r>
            <a:endParaRPr sz="1600">
              <a:solidFill>
                <a:schemeClr val="dk1"/>
              </a:solidFill>
            </a:endParaRPr>
          </a:p>
          <a:p>
            <a:pPr indent="-398770">
              <a:lnSpc>
                <a:spcPct val="150000"/>
              </a:lnSpc>
              <a:buClr>
                <a:schemeClr val="dk1"/>
              </a:buClr>
              <a:buSzPct val="100000"/>
            </a:pPr>
            <a:r>
              <a:rPr lang="en" sz="1600">
                <a:solidFill>
                  <a:schemeClr val="dk1"/>
                </a:solidFill>
              </a:rPr>
              <a:t>Currently, we are continuing the system optimization and regular experiments. The DIAL system will be moved into a trailer which allows mobile observation for the field campaign and inter-comparison with other ozone vertical measurements.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415600" y="5367401"/>
            <a:ext cx="11776400" cy="1149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667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Acknowledgements:</a:t>
            </a:r>
            <a:endParaRPr sz="2667">
              <a:solidFill>
                <a:schemeClr val="dk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r>
              <a:rPr lang="en" sz="1600">
                <a:solidFill>
                  <a:srgbClr val="595959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This research was in part funded by the New York State Energy Research Development Authority (NYSERDA, grants #: 137482), NESCAUM (grant# 2417) and the NOAA under the CESSRST agreement NA16SEC4810008.</a:t>
            </a:r>
            <a:endParaRPr sz="1600">
              <a:solidFill>
                <a:srgbClr val="595959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-22876"/>
            <a:ext cx="12192000" cy="605481"/>
            <a:chOff x="0" y="0"/>
            <a:chExt cx="12192000" cy="605481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8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415600" y="67318"/>
              <a:ext cx="10357433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800" dirty="0" smtClean="0">
                  <a:latin typeface="Franklin Gothic"/>
                  <a:ea typeface="Franklin Gothic"/>
                  <a:cs typeface="Franklin Gothic"/>
                  <a:sym typeface="Franklin Gothic"/>
                </a:rPr>
                <a:t>Conclusion</a:t>
              </a:r>
              <a:r>
                <a:rPr lang="en" sz="2800" dirty="0" smtClean="0">
                  <a:latin typeface="Franklin Gothic"/>
                  <a:ea typeface="Franklin Gothic"/>
                  <a:cs typeface="Franklin Gothic"/>
                  <a:sym typeface="Franklin Gothic"/>
                </a:rPr>
                <a:t> </a:t>
              </a:r>
              <a:endParaRPr lang="en-US" sz="2800" b="1" dirty="0">
                <a:latin typeface="Franklin Gothic Demi" charset="0"/>
                <a:ea typeface="Franklin Gothic Demi" charset="0"/>
                <a:cs typeface="Franklin Gothic Demi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2" charset="0"/>
              </a:rPr>
              <a:t>5</a:t>
            </a:r>
            <a:endParaRPr lang="en-US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070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831</Words>
  <Application>Microsoft Macintosh PowerPoint</Application>
  <PresentationFormat>Widescreen</PresentationFormat>
  <Paragraphs>74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Calibri</vt:lpstr>
      <vt:lpstr>Calibri Light</vt:lpstr>
      <vt:lpstr>Franklin Gothic Book</vt:lpstr>
      <vt:lpstr>Franklin Gothic Demi</vt:lpstr>
      <vt:lpstr>Helvetica</vt:lpstr>
      <vt:lpstr>Arial</vt:lpstr>
      <vt:lpstr>Franklin Gothic</vt:lpstr>
      <vt:lpstr>Office Theme</vt:lpstr>
      <vt:lpstr>PowerPoint Presentation</vt:lpstr>
      <vt:lpstr>PowerPoint Presentation</vt:lpstr>
      <vt:lpstr>PowerPoint Presentation</vt:lpstr>
      <vt:lpstr>PowerPoint Presentation</vt:lpstr>
      <vt:lpstr>05/21/2022: An O3 pollution event on the hot day (air Tmax&gt;90F) Good consistency and trend between the DIAL retrieval and ground in-situ obs.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DINGDONG LI</cp:lastModifiedBy>
  <cp:revision>18</cp:revision>
  <dcterms:created xsi:type="dcterms:W3CDTF">2022-05-05T15:41:37Z</dcterms:created>
  <dcterms:modified xsi:type="dcterms:W3CDTF">2022-06-05T04:45:39Z</dcterms:modified>
</cp:coreProperties>
</file>