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0" r:id="rId2"/>
    <p:sldId id="265" r:id="rId3"/>
    <p:sldId id="256" r:id="rId4"/>
    <p:sldId id="273" r:id="rId5"/>
    <p:sldId id="267" r:id="rId6"/>
    <p:sldId id="274" r:id="rId7"/>
    <p:sldId id="27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11" autoAdjust="0"/>
    <p:restoredTop sz="96405"/>
  </p:normalViewPr>
  <p:slideViewPr>
    <p:cSldViewPr snapToGrid="0" snapToObjects="1">
      <p:cViewPr varScale="1">
        <p:scale>
          <a:sx n="93" d="100"/>
          <a:sy n="93" d="100"/>
        </p:scale>
        <p:origin x="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g"/><Relationship Id="rId15" Type="http://schemas.openxmlformats.org/officeDocument/2006/relationships/image" Target="../media/image20.png"/><Relationship Id="rId10" Type="http://schemas.openxmlformats.org/officeDocument/2006/relationships/image" Target="../media/image16.jpeg"/><Relationship Id="rId4" Type="http://schemas.openxmlformats.org/officeDocument/2006/relationships/image" Target="../media/image10.gif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4"/>
          <a:stretch/>
        </p:blipFill>
        <p:spPr>
          <a:xfrm>
            <a:off x="0" y="-1"/>
            <a:ext cx="12192000" cy="6885385"/>
          </a:xfrm>
          <a:prstGeom prst="rect">
            <a:avLst/>
          </a:prstGeom>
        </p:spPr>
      </p:pic>
      <p:sp>
        <p:nvSpPr>
          <p:cNvPr id="16" name="Rectangle à coins arrondis 15"/>
          <p:cNvSpPr/>
          <p:nvPr/>
        </p:nvSpPr>
        <p:spPr bwMode="auto">
          <a:xfrm>
            <a:off x="0" y="759"/>
            <a:ext cx="12192000" cy="143237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shade val="67500"/>
                  <a:satMod val="115000"/>
                  <a:alpha val="2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258" y="5000829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916288" y="1605763"/>
            <a:ext cx="10359425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Hunga</a:t>
            </a:r>
            <a:r>
              <a:rPr lang="en-US" altLang="ko-K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-Tonga Volcanic Plume Optical Properties Derived from Lidar Observations at Reunion Island (Indian Ocean, 21°S, 55°E)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1641062" y="2654787"/>
            <a:ext cx="8909876" cy="1946867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altLang="ko-KR" sz="1600" u="sng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Alexandre </a:t>
            </a:r>
            <a:r>
              <a:rPr lang="en-US" altLang="ko-KR" sz="1600" u="sng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Baron</a:t>
            </a:r>
            <a:r>
              <a:rPr lang="en-US" altLang="ko-KR" sz="1600" u="sng" baseline="300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Guillaume 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Payen</a:t>
            </a:r>
            <a:r>
              <a:rPr lang="en-US" altLang="ko-KR" sz="1600" baseline="300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Valentin 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Duflot</a:t>
            </a:r>
            <a:r>
              <a:rPr lang="en-US" altLang="ko-KR" sz="1600" baseline="300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1,2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Patrick 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Chazette</a:t>
            </a:r>
            <a:r>
              <a:rPr lang="en-US" altLang="ko-KR" sz="1600" baseline="300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3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Yann 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Hello</a:t>
            </a:r>
            <a:r>
              <a:rPr lang="en-US" altLang="ko-KR" sz="1600" baseline="300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Nicolas 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Marquestaut</a:t>
            </a:r>
            <a:r>
              <a:rPr lang="en-US" altLang="ko-KR" sz="1600" baseline="300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Marion 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Ranaivombola</a:t>
            </a:r>
            <a:r>
              <a:rPr lang="en-US" altLang="ko-KR" sz="1600" baseline="300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Nelson 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Bègue</a:t>
            </a:r>
            <a:r>
              <a:rPr lang="en-US" altLang="ko-KR" sz="1600" baseline="300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Thierry 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Portafaix</a:t>
            </a:r>
            <a:r>
              <a:rPr lang="en-US" altLang="ko-KR" sz="1600" baseline="300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&amp; </a:t>
            </a:r>
            <a:r>
              <a:rPr lang="en-US" altLang="ko-KR" sz="160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Jean-Pierre </a:t>
            </a:r>
            <a:r>
              <a:rPr lang="en-US" altLang="ko-KR" sz="160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Cammas</a:t>
            </a:r>
            <a:r>
              <a:rPr lang="en-US" altLang="ko-KR" sz="1600" baseline="3000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</a:p>
          <a:p>
            <a:pPr algn="ctr"/>
            <a:endParaRPr lang="en-US" altLang="ko-KR" sz="1600" baseline="30000" dirty="0" smtClean="0">
              <a:solidFill>
                <a:schemeClr val="bg1"/>
              </a:solidFill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fr-FR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Laboratoire </a:t>
            </a:r>
            <a:r>
              <a:rPr lang="fr-FR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de l'Atmosphère et des Cyclones (</a:t>
            </a:r>
            <a:r>
              <a:rPr lang="fr-FR" altLang="ko-KR" sz="1600" dirty="0" err="1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LACy</a:t>
            </a:r>
            <a:r>
              <a:rPr lang="fr-FR" altLang="ko-KR" sz="1600" dirty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), UMR 8105, Université de La Réunion - CNRS - Météo-France, Saint-Denis de La Réunion, </a:t>
            </a:r>
            <a:r>
              <a:rPr lang="fr-FR" altLang="ko-KR" sz="16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France</a:t>
            </a:r>
          </a:p>
          <a:p>
            <a:pPr algn="ctr"/>
            <a:r>
              <a:rPr lang="en-US" altLang="ko-KR" sz="1600" baseline="300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fr-FR" altLang="ko-KR" sz="160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Observatoire </a:t>
            </a:r>
            <a:r>
              <a:rPr lang="fr-FR" altLang="ko-KR" sz="160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des Sciences de l'Univers de La Réunion (OSU-R), UMS 3365, Saint-Denis de La Réunion, </a:t>
            </a:r>
            <a:r>
              <a:rPr lang="fr-FR" altLang="ko-KR" sz="160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France</a:t>
            </a:r>
            <a:endParaRPr lang="en-US" altLang="ko-KR" sz="1600" smtClean="0">
              <a:solidFill>
                <a:schemeClr val="bg1"/>
              </a:solidFill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3</a:t>
            </a:r>
            <a:r>
              <a:rPr lang="fr-FR" altLang="ko-KR" sz="160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Laboratoire </a:t>
            </a:r>
            <a:r>
              <a:rPr lang="fr-FR" altLang="ko-KR" sz="160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des Sciences du Climat et de l'Environnement, LSCE-IPSL, UMR 8212, Université Paris-Saclay - CEA - CNRS - UVSQ, Gif-sur-Yvette, </a:t>
            </a:r>
            <a:r>
              <a:rPr lang="fr-FR" altLang="ko-KR" sz="1600" smtClean="0">
                <a:solidFill>
                  <a:schemeClr val="bg1"/>
                </a:solidFill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France</a:t>
            </a:r>
            <a:endParaRPr lang="ko-KR" altLang="en-US" sz="1600" dirty="0">
              <a:solidFill>
                <a:schemeClr val="bg1"/>
              </a:solidFill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1498599" y="5512013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03- Atmospheric aerosol and clouds </a:t>
            </a:r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properties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27 June, 14:15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Monday</a:t>
            </a:r>
            <a:r>
              <a:rPr lang="en-US" altLang="ko-K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_ </a:t>
            </a:r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03_P08</a:t>
            </a:r>
            <a:endParaRPr lang="en-US" altLang="ko-K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1437" y="6624024"/>
            <a:ext cx="33730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smtClean="0">
                <a:solidFill>
                  <a:schemeClr val="bg1"/>
                </a:solidFill>
              </a:rPr>
              <a:t>Picture – </a:t>
            </a:r>
            <a:r>
              <a:rPr lang="en-US" sz="1100" i="1" dirty="0" err="1" smtClean="0">
                <a:solidFill>
                  <a:schemeClr val="bg1"/>
                </a:solidFill>
              </a:rPr>
              <a:t>Maïdo</a:t>
            </a:r>
            <a:r>
              <a:rPr lang="en-US" sz="1100" i="1" dirty="0" smtClean="0">
                <a:solidFill>
                  <a:schemeClr val="bg1"/>
                </a:solidFill>
              </a:rPr>
              <a:t> Observatory © University of La </a:t>
            </a:r>
            <a:r>
              <a:rPr lang="en-US" sz="1100" i="1" dirty="0" err="1" smtClean="0">
                <a:solidFill>
                  <a:schemeClr val="bg1"/>
                </a:solidFill>
              </a:rPr>
              <a:t>Réunion</a:t>
            </a:r>
            <a:endParaRPr lang="en-US" sz="1100" i="1" dirty="0">
              <a:solidFill>
                <a:schemeClr val="bg1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" r="631"/>
          <a:stretch/>
        </p:blipFill>
        <p:spPr>
          <a:xfrm>
            <a:off x="5865342" y="60340"/>
            <a:ext cx="2831618" cy="108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10287A-C7A9-3045-92B4-3C7FD3E7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013" y="-239338"/>
            <a:ext cx="2662500" cy="1882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D73DDD-3900-374A-86F5-E86EA7951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599" y="245404"/>
            <a:ext cx="2047095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28" y="-12373"/>
            <a:ext cx="1294896" cy="129489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286" y="136327"/>
            <a:ext cx="1755798" cy="972839"/>
          </a:xfrm>
          <a:prstGeom prst="rect">
            <a:avLst/>
          </a:pr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1EE3072C-3AA8-AE42-BDB0-F983DB98A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152" y="59118"/>
            <a:ext cx="2384551" cy="138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err="1" smtClean="0"/>
                <a:t>Hunga</a:t>
              </a:r>
              <a:r>
                <a:rPr lang="en-US" sz="2400" b="1" dirty="0" smtClean="0"/>
                <a:t>-Tonga eruption and campaign settlement in La </a:t>
              </a:r>
              <a:r>
                <a:rPr lang="en-US" sz="2400" b="1" dirty="0" err="1" smtClean="0"/>
                <a:t>Réunion</a:t>
              </a:r>
              <a:endParaRPr lang="en-US" sz="2400" b="1" dirty="0"/>
            </a:p>
          </p:txBody>
        </p:sp>
      </p:grpSp>
      <p:sp>
        <p:nvSpPr>
          <p:cNvPr id="10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6321487" y="6611779"/>
            <a:ext cx="5870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3053476" y="690289"/>
            <a:ext cx="3373426" cy="2427349"/>
            <a:chOff x="6090096" y="332979"/>
            <a:chExt cx="5471630" cy="3629045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332979"/>
              <a:ext cx="5465726" cy="3629045"/>
            </a:xfrm>
            <a:prstGeom prst="rect">
              <a:avLst/>
            </a:prstGeom>
          </p:spPr>
        </p:pic>
        <p:sp>
          <p:nvSpPr>
            <p:cNvPr id="18" name="ZoneTexte 17"/>
            <p:cNvSpPr txBox="1"/>
            <p:nvPr/>
          </p:nvSpPr>
          <p:spPr>
            <a:xfrm>
              <a:off x="6090096" y="367453"/>
              <a:ext cx="13412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© New York Post</a:t>
              </a:r>
            </a:p>
          </p:txBody>
        </p:sp>
      </p:grpSp>
      <p:sp>
        <p:nvSpPr>
          <p:cNvPr id="19" name="ZoneTexte 18"/>
          <p:cNvSpPr txBox="1"/>
          <p:nvPr/>
        </p:nvSpPr>
        <p:spPr>
          <a:xfrm>
            <a:off x="84960" y="3283367"/>
            <a:ext cx="62860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15</a:t>
            </a:r>
            <a:r>
              <a:rPr kumimoji="0" lang="en-US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th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January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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powerful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Phreato-Plinian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eruption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ＭＳ Ｐゴシック" panose="020B0600070205080204" pitchFamily="34" charset="-128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fr-FR" sz="1200" dirty="0">
                <a:solidFill>
                  <a:srgbClr val="000000"/>
                </a:solidFill>
                <a:latin typeface="Arial Black" panose="020B0A04020102020204" pitchFamily="34" charset="0"/>
              </a:rPr>
              <a:t>Blast </a:t>
            </a:r>
            <a:r>
              <a:rPr lang="fr-FR" sz="1200" b="1" dirty="0">
                <a:solidFill>
                  <a:srgbClr val="000000"/>
                </a:solidFill>
                <a:latin typeface="Arial Black" panose="020B0A04020102020204" pitchFamily="34" charset="0"/>
              </a:rPr>
              <a:t>~</a:t>
            </a:r>
            <a:r>
              <a:rPr lang="fr-FR" sz="1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100 </a:t>
            </a:r>
            <a:r>
              <a:rPr lang="en-US" sz="1200" b="1" smtClean="0">
                <a:solidFill>
                  <a:srgbClr val="000000"/>
                </a:solidFill>
                <a:latin typeface="Arial Black" panose="020B0A04020102020204" pitchFamily="34" charset="0"/>
              </a:rPr>
              <a:t>Mt</a:t>
            </a:r>
            <a:r>
              <a:rPr lang="fr-FR" sz="1200" b="1" smtClean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fr-FR" sz="1200" dirty="0">
                <a:solidFill>
                  <a:srgbClr val="000000"/>
                </a:solidFill>
                <a:latin typeface="Arial Black" panose="020B0A04020102020204" pitchFamily="34" charset="0"/>
              </a:rPr>
              <a:t>of TNT </a:t>
            </a:r>
            <a:r>
              <a:rPr lang="en-US" sz="1200" dirty="0">
                <a:solidFill>
                  <a:srgbClr val="000000"/>
                </a:solidFill>
                <a:latin typeface="Arial Black" panose="020B0A04020102020204" pitchFamily="34" charset="0"/>
              </a:rPr>
              <a:t>equivalent</a:t>
            </a:r>
            <a:r>
              <a:rPr lang="fr-FR" sz="1200" dirty="0">
                <a:solidFill>
                  <a:srgbClr val="000000"/>
                </a:solidFill>
                <a:latin typeface="Arial Black" panose="020B0A04020102020204" pitchFamily="34" charset="0"/>
              </a:rPr>
              <a:t> due to </a:t>
            </a:r>
            <a:r>
              <a:rPr lang="en-US" sz="1200" dirty="0">
                <a:solidFill>
                  <a:srgbClr val="000000"/>
                </a:solidFill>
                <a:latin typeface="Arial Black" panose="020B0A04020102020204" pitchFamily="34" charset="0"/>
              </a:rPr>
              <a:t>the </a:t>
            </a:r>
            <a:r>
              <a:rPr lang="en-US" sz="1200" b="1" dirty="0">
                <a:solidFill>
                  <a:srgbClr val="000000"/>
                </a:solidFill>
                <a:latin typeface="Arial Black" panose="020B0A04020102020204" pitchFamily="34" charset="0"/>
              </a:rPr>
              <a:t>volcano underwater </a:t>
            </a:r>
            <a:r>
              <a:rPr lang="en-US" sz="12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caldera</a:t>
            </a: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ＭＳ Ｐゴシック" panose="020B0600070205080204" pitchFamily="34" charset="-128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High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altitude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perturbation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 Up to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58 km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, </a:t>
            </a:r>
            <a:r>
              <a:rPr kumimoji="0" lang="en-US" sz="1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a record in the satellite era (</a:t>
            </a:r>
            <a:r>
              <a:rPr kumimoji="0" lang="en-US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Carr</a:t>
            </a:r>
            <a:r>
              <a:rPr kumimoji="0" lang="en-US" sz="1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 et al. 2022)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ＭＳ Ｐゴシック" panose="020B0600070205080204" pitchFamily="34" charset="-128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~0.4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Tg of SO</a:t>
            </a:r>
            <a:r>
              <a:rPr kumimoji="0" lang="fr-FR" sz="1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2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injected  / </a:t>
            </a:r>
            <a:r>
              <a: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~</a:t>
            </a:r>
            <a:r>
              <a:rPr lang="en-US" sz="1200" b="1" dirty="0" smtClean="0">
                <a:solidFill>
                  <a:srgbClr val="000000"/>
                </a:solidFill>
                <a:latin typeface="Arial Black" panose="020B0A04020102020204" pitchFamily="34" charset="0"/>
                <a:ea typeface="ＭＳ Ｐゴシック" panose="020B0600070205080204" pitchFamily="34" charset="-128"/>
              </a:rPr>
              <a:t>150</a:t>
            </a:r>
            <a:r>
              <a: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en-US" sz="1200" b="1" i="0" u="none" strike="noStrike" kern="120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Tg</a:t>
            </a:r>
            <a:r>
              <a:rPr kumimoji="0" lang="en-US" sz="1200" b="1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 of Water</a:t>
            </a:r>
            <a:r>
              <a:rPr kumimoji="0" lang="en-US" sz="1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 injected into the stratosphere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anose="020B0A040201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" name="Rectangle à coins arrondis 19"/>
          <p:cNvSpPr/>
          <p:nvPr/>
        </p:nvSpPr>
        <p:spPr bwMode="auto">
          <a:xfrm>
            <a:off x="560847" y="5066301"/>
            <a:ext cx="5760640" cy="1325643"/>
          </a:xfrm>
          <a:prstGeom prst="round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i="1" dirty="0" smtClean="0">
                <a:latin typeface="Arial" charset="0"/>
              </a:rPr>
              <a:t>Scientific</a:t>
            </a:r>
            <a:r>
              <a:rPr kumimoji="0" lang="en-US" sz="18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Challenges</a:t>
            </a:r>
            <a:endParaRPr kumimoji="0" lang="en-US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48878" y="5468614"/>
            <a:ext cx="50000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Stratospheric chemistry perturbations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Radiative budget perturbation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Compare with historical volcanic activity</a:t>
            </a:r>
            <a:endParaRPr lang="en-US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848983"/>
            <a:ext cx="2768914" cy="207668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756" y="2603676"/>
            <a:ext cx="2706554" cy="1801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" name="ZoneTexte 24"/>
          <p:cNvSpPr txBox="1"/>
          <p:nvPr/>
        </p:nvSpPr>
        <p:spPr>
          <a:xfrm>
            <a:off x="9627847" y="4447334"/>
            <a:ext cx="223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Large size lidar systems at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Maïdo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© CNRS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579146" y="4419186"/>
            <a:ext cx="2840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Balloon-born in-situ measurements during the intensive campaign at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Maïdo</a:t>
            </a: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821003" y="4831644"/>
            <a:ext cx="225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&gt;15 payloads launched</a:t>
            </a:r>
            <a:endParaRPr lang="en-US" b="1" dirty="0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364" y="904212"/>
            <a:ext cx="919850" cy="919850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782" y="1091443"/>
            <a:ext cx="1520740" cy="602213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88168" y="1143199"/>
            <a:ext cx="1681439" cy="336288"/>
          </a:xfrm>
          <a:prstGeom prst="rect">
            <a:avLst/>
          </a:prstGeom>
        </p:spPr>
      </p:pic>
      <p:sp>
        <p:nvSpPr>
          <p:cNvPr id="34" name="AutoShape 4" descr="Laboratoire de Physique et Chimie de l'Environnement et de l'Espace"/>
          <p:cNvSpPr>
            <a:spLocks noChangeAspect="1" noChangeArrowheads="1"/>
          </p:cNvSpPr>
          <p:nvPr/>
        </p:nvSpPr>
        <p:spPr bwMode="auto">
          <a:xfrm>
            <a:off x="155575" y="-898525"/>
            <a:ext cx="188595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92179" y="1908568"/>
            <a:ext cx="483341" cy="483341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5" r="24313"/>
          <a:stretch/>
        </p:blipFill>
        <p:spPr>
          <a:xfrm>
            <a:off x="6680856" y="2557501"/>
            <a:ext cx="2615889" cy="1878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8" name="ZoneTexte 37"/>
          <p:cNvSpPr txBox="1"/>
          <p:nvPr/>
        </p:nvSpPr>
        <p:spPr>
          <a:xfrm>
            <a:off x="8396269" y="534107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TR²Ex campaign</a:t>
            </a:r>
            <a:endParaRPr lang="en-US" sz="2000" b="1" i="1" dirty="0"/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13236" y="1415564"/>
            <a:ext cx="1478009" cy="58212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A10287A-C7A9-3045-92B4-3C7FD3E7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456" y="1556179"/>
            <a:ext cx="1688005" cy="119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 11">
            <a:extLst>
              <a:ext uri="{FF2B5EF4-FFF2-40B4-BE49-F238E27FC236}">
                <a16:creationId xmlns:a16="http://schemas.microsoft.com/office/drawing/2014/main" id="{3AD73DDD-3900-374A-86F5-E86EA7951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3000" y="1835499"/>
            <a:ext cx="1303682" cy="57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>
            <a:extLst>
              <a:ext uri="{FF2B5EF4-FFF2-40B4-BE49-F238E27FC236}">
                <a16:creationId xmlns:a16="http://schemas.microsoft.com/office/drawing/2014/main" id="{1EE3072C-3AA8-AE42-BDB0-F983DB98A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679" y="1819868"/>
            <a:ext cx="1153508" cy="67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00361" y="5500746"/>
            <a:ext cx="2070874" cy="1033266"/>
          </a:xfrm>
          <a:prstGeom prst="rect">
            <a:avLst/>
          </a:prstGeom>
        </p:spPr>
      </p:pic>
      <p:sp>
        <p:nvSpPr>
          <p:cNvPr id="49" name="ZoneTexte 48"/>
          <p:cNvSpPr txBox="1"/>
          <p:nvPr/>
        </p:nvSpPr>
        <p:spPr>
          <a:xfrm>
            <a:off x="9168119" y="5175224"/>
            <a:ext cx="2990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Observations </a:t>
            </a:r>
            <a:r>
              <a:rPr lang="en-US" b="1" dirty="0" smtClean="0"/>
              <a:t>every nights </a:t>
            </a:r>
            <a:r>
              <a:rPr lang="en-US" dirty="0" smtClean="0"/>
              <a:t>between </a:t>
            </a:r>
            <a:r>
              <a:rPr lang="en-US" b="1" dirty="0" smtClean="0"/>
              <a:t>19 Jan. </a:t>
            </a:r>
            <a:r>
              <a:rPr lang="en-US" dirty="0" smtClean="0"/>
              <a:t>and </a:t>
            </a:r>
            <a:r>
              <a:rPr lang="en-US" b="1" dirty="0" smtClean="0"/>
              <a:t>28 Jan. </a:t>
            </a:r>
            <a:r>
              <a:rPr lang="en-US" dirty="0" smtClean="0"/>
              <a:t>using</a:t>
            </a:r>
            <a:r>
              <a:rPr lang="en-US" b="1" dirty="0" smtClean="0"/>
              <a:t> two lidars </a:t>
            </a:r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9260014" y="6286176"/>
            <a:ext cx="2938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7030A0"/>
                </a:solidFill>
              </a:rPr>
              <a:t>λ</a:t>
            </a:r>
            <a:r>
              <a:rPr lang="fr-FR" b="1" dirty="0" smtClean="0">
                <a:solidFill>
                  <a:srgbClr val="7030A0"/>
                </a:solidFill>
              </a:rPr>
              <a:t> </a:t>
            </a:r>
            <a:r>
              <a:rPr lang="fr-FR" b="1" smtClean="0">
                <a:solidFill>
                  <a:srgbClr val="7030A0"/>
                </a:solidFill>
              </a:rPr>
              <a:t>= 355 nm </a:t>
            </a:r>
            <a:r>
              <a:rPr lang="fr-FR" b="1" smtClean="0"/>
              <a:t>&amp;</a:t>
            </a:r>
            <a:r>
              <a:rPr lang="fr-FR" b="1" dirty="0"/>
              <a:t> </a:t>
            </a:r>
            <a:r>
              <a:rPr lang="el-GR" b="1" dirty="0" smtClean="0">
                <a:solidFill>
                  <a:schemeClr val="accent6"/>
                </a:solidFill>
              </a:rPr>
              <a:t>λ</a:t>
            </a:r>
            <a:r>
              <a:rPr lang="fr-FR" b="1" dirty="0" smtClean="0">
                <a:solidFill>
                  <a:schemeClr val="accent6"/>
                </a:solidFill>
              </a:rPr>
              <a:t> </a:t>
            </a:r>
            <a:r>
              <a:rPr lang="fr-FR" b="1" dirty="0">
                <a:solidFill>
                  <a:schemeClr val="accent6"/>
                </a:solidFill>
              </a:rPr>
              <a:t>= 532 nm</a:t>
            </a:r>
            <a:endParaRPr lang="en-US" b="1">
              <a:solidFill>
                <a:schemeClr val="accent6"/>
              </a:solidFill>
            </a:endParaRP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5579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080" y="535036"/>
            <a:ext cx="10800000" cy="5926829"/>
          </a:xfrm>
          <a:prstGeom prst="rect">
            <a:avLst/>
          </a:prstGeom>
        </p:spPr>
      </p:pic>
      <p:pic>
        <p:nvPicPr>
          <p:cNvPr id="35" name="movie-msg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6337" t="19803" r="7321" b="19551"/>
          <a:stretch/>
        </p:blipFill>
        <p:spPr>
          <a:xfrm>
            <a:off x="7715564" y="696222"/>
            <a:ext cx="4484322" cy="201588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sv-SE" sz="2400" b="1" dirty="0" smtClean="0"/>
                <a:t>Hunga-Tonga volcanic plume observations above La Réunion – First overflight </a:t>
              </a:r>
              <a:endParaRPr lang="sv-SE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6321487" y="6611779"/>
            <a:ext cx="5870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5542800" y="3743676"/>
            <a:ext cx="5261956" cy="1404851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à coins arrondis 11"/>
          <p:cNvSpPr/>
          <p:nvPr/>
        </p:nvSpPr>
        <p:spPr>
          <a:xfrm>
            <a:off x="4354081" y="2463515"/>
            <a:ext cx="1404851" cy="1280161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à coins arrondis 16"/>
          <p:cNvSpPr/>
          <p:nvPr/>
        </p:nvSpPr>
        <p:spPr>
          <a:xfrm>
            <a:off x="3090546" y="2305573"/>
            <a:ext cx="789709" cy="773083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à coins arrondis 17"/>
          <p:cNvSpPr/>
          <p:nvPr/>
        </p:nvSpPr>
        <p:spPr>
          <a:xfrm>
            <a:off x="1006824" y="928431"/>
            <a:ext cx="645622" cy="994757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ZoneTexte 18"/>
          <p:cNvSpPr txBox="1"/>
          <p:nvPr/>
        </p:nvSpPr>
        <p:spPr>
          <a:xfrm>
            <a:off x="1129901" y="559099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L1</a:t>
            </a:r>
            <a:endParaRPr lang="en-US" b="1" i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3285666" y="1954340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L2</a:t>
            </a:r>
            <a:endParaRPr lang="en-US" b="1" i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4856772" y="2094183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L3</a:t>
            </a:r>
            <a:endParaRPr lang="en-US" b="1" i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7974044" y="3374344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L4</a:t>
            </a:r>
            <a:endParaRPr lang="en-US" b="1" i="1" dirty="0"/>
          </a:p>
        </p:txBody>
      </p:sp>
      <p:sp>
        <p:nvSpPr>
          <p:cNvPr id="23" name="Flèche droite 22"/>
          <p:cNvSpPr/>
          <p:nvPr/>
        </p:nvSpPr>
        <p:spPr bwMode="auto">
          <a:xfrm rot="10800000">
            <a:off x="5029885" y="1338210"/>
            <a:ext cx="978408" cy="196600"/>
          </a:xfrm>
          <a:prstGeom prst="rightArrow">
            <a:avLst>
              <a:gd name="adj1" fmla="val 22556"/>
              <a:gd name="adj2" fmla="val 92882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4" name="Flèche droite 23"/>
          <p:cNvSpPr/>
          <p:nvPr/>
        </p:nvSpPr>
        <p:spPr bwMode="auto">
          <a:xfrm rot="10800000">
            <a:off x="6686069" y="2346322"/>
            <a:ext cx="978408" cy="196600"/>
          </a:xfrm>
          <a:prstGeom prst="rightArrow">
            <a:avLst>
              <a:gd name="adj1" fmla="val 22556"/>
              <a:gd name="adj2" fmla="val 92882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5" name="Flèche droite 24"/>
          <p:cNvSpPr/>
          <p:nvPr/>
        </p:nvSpPr>
        <p:spPr bwMode="auto">
          <a:xfrm rot="10800000">
            <a:off x="8413661" y="3314319"/>
            <a:ext cx="978408" cy="196600"/>
          </a:xfrm>
          <a:prstGeom prst="rightArrow">
            <a:avLst>
              <a:gd name="adj1" fmla="val 22556"/>
              <a:gd name="adj2" fmla="val 92882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6" name="Flèche droite 25"/>
          <p:cNvSpPr/>
          <p:nvPr/>
        </p:nvSpPr>
        <p:spPr bwMode="auto">
          <a:xfrm rot="10800000">
            <a:off x="10226036" y="4304671"/>
            <a:ext cx="978408" cy="196600"/>
          </a:xfrm>
          <a:prstGeom prst="rightArrow">
            <a:avLst>
              <a:gd name="adj1" fmla="val 22556"/>
              <a:gd name="adj2" fmla="val 92882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865705" y="1020936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~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30 m.s</a:t>
            </a:r>
            <a:r>
              <a:rPr kumimoji="0" lang="en-US" sz="18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-1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31" name="Connecteur droit avec flèche 30"/>
          <p:cNvCxnSpPr/>
          <p:nvPr/>
        </p:nvCxnSpPr>
        <p:spPr bwMode="auto">
          <a:xfrm flipH="1">
            <a:off x="1582646" y="1338209"/>
            <a:ext cx="1296144" cy="2880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2" name="ZoneTexte 31"/>
          <p:cNvSpPr txBox="1"/>
          <p:nvPr/>
        </p:nvSpPr>
        <p:spPr>
          <a:xfrm>
            <a:off x="2283247" y="1061210"/>
            <a:ext cx="1576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12000 km in </a:t>
            </a: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4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days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-1831" y="6495974"/>
            <a:ext cx="3461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Baron et al.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</a:rPr>
              <a:t>2022, To be submitted</a:t>
            </a:r>
            <a:endParaRPr lang="en-US" b="1" dirty="0"/>
          </a:p>
        </p:txBody>
      </p:sp>
      <p:sp>
        <p:nvSpPr>
          <p:cNvPr id="34" name="Titre 1"/>
          <p:cNvSpPr txBox="1">
            <a:spLocks/>
          </p:cNvSpPr>
          <p:nvPr/>
        </p:nvSpPr>
        <p:spPr>
          <a:xfrm>
            <a:off x="47328" y="-27384"/>
            <a:ext cx="10077451" cy="360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36" name="Ellipse 35"/>
          <p:cNvSpPr/>
          <p:nvPr/>
        </p:nvSpPr>
        <p:spPr bwMode="auto">
          <a:xfrm>
            <a:off x="10413478" y="1593495"/>
            <a:ext cx="194485" cy="221340"/>
          </a:xfrm>
          <a:prstGeom prst="ellipse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556353" y="1994036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~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21 m.s</a:t>
            </a:r>
            <a:r>
              <a:rPr kumimoji="0" lang="en-US" sz="18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-1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8356792" y="2989254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~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18 m.s</a:t>
            </a:r>
            <a:r>
              <a:rPr kumimoji="0" lang="en-US" sz="18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-1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10185836" y="4018977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~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15 m.s</a:t>
            </a:r>
            <a:r>
              <a:rPr kumimoji="0" lang="en-US" sz="18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-1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972" y="3941942"/>
            <a:ext cx="4969148" cy="131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4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sv-SE" sz="2400" b="1" dirty="0" smtClean="0"/>
                <a:t>Hunga-Tonga volcanic </a:t>
              </a:r>
              <a:r>
                <a:rPr lang="sv-SE" sz="2400" b="1" dirty="0" smtClean="0"/>
                <a:t>plume – L3 layer </a:t>
              </a:r>
              <a:endParaRPr lang="sv-SE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3</a:t>
            </a:r>
            <a:endParaRPr lang="en-US" b="1" dirty="0"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6321487" y="6611779"/>
            <a:ext cx="5870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-1831" y="6495974"/>
            <a:ext cx="3461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Baron et al.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</a:rPr>
              <a:t>2022, To be submitted</a:t>
            </a:r>
            <a:endParaRPr lang="en-US" b="1" dirty="0"/>
          </a:p>
        </p:txBody>
      </p:sp>
      <p:sp>
        <p:nvSpPr>
          <p:cNvPr id="34" name="Titre 1"/>
          <p:cNvSpPr txBox="1">
            <a:spLocks/>
          </p:cNvSpPr>
          <p:nvPr/>
        </p:nvSpPr>
        <p:spPr>
          <a:xfrm>
            <a:off x="47328" y="-27384"/>
            <a:ext cx="10077451" cy="360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672064" y="2420888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Heart of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Plume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12192000" cy="6031313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 bwMode="auto">
          <a:xfrm>
            <a:off x="1991544" y="1916832"/>
            <a:ext cx="1800200" cy="3600400"/>
          </a:xfrm>
          <a:prstGeom prst="rect">
            <a:avLst/>
          </a:prstGeom>
          <a:solidFill>
            <a:srgbClr val="F9DB5D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9933"/>
                </a:solidFill>
                <a:effectLst/>
                <a:latin typeface="Arial" charset="0"/>
              </a:rPr>
              <a:t>ECC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9933"/>
                </a:solidFill>
                <a:effectLst/>
                <a:latin typeface="Arial" charset="0"/>
              </a:rPr>
            </a:b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9933"/>
                </a:solidFill>
                <a:effectLst/>
                <a:latin typeface="Arial" charset="0"/>
              </a:rPr>
              <a:t>POPS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9933"/>
                </a:solidFill>
                <a:effectLst/>
                <a:latin typeface="Arial" charset="0"/>
              </a:rPr>
            </a:b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9933"/>
                </a:solidFill>
                <a:effectLst/>
                <a:latin typeface="Arial" charset="0"/>
              </a:rPr>
              <a:t>SO</a:t>
            </a:r>
            <a:r>
              <a:rPr kumimoji="0" lang="en-US" sz="1800" b="1" i="0" u="none" strike="noStrike" cap="none" normalizeH="0" baseline="-25000" dirty="0" smtClean="0">
                <a:ln>
                  <a:noFill/>
                </a:ln>
                <a:solidFill>
                  <a:srgbClr val="FF9933"/>
                </a:solidFill>
                <a:effectLst/>
                <a:latin typeface="Arial" charset="0"/>
              </a:rPr>
              <a:t>2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baseline="-25000" dirty="0">
              <a:solidFill>
                <a:srgbClr val="FF9933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-25000" dirty="0" smtClean="0">
              <a:ln>
                <a:noFill/>
              </a:ln>
              <a:solidFill>
                <a:srgbClr val="FF9933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baseline="-25000" dirty="0">
              <a:solidFill>
                <a:srgbClr val="FF9933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-25000" dirty="0" smtClean="0">
              <a:ln>
                <a:noFill/>
              </a:ln>
              <a:solidFill>
                <a:srgbClr val="FF9933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baseline="-25000" dirty="0">
              <a:solidFill>
                <a:srgbClr val="FF9933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-25000" dirty="0" smtClean="0">
              <a:ln>
                <a:noFill/>
              </a:ln>
              <a:solidFill>
                <a:srgbClr val="FF9933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baseline="-25000" dirty="0">
              <a:solidFill>
                <a:srgbClr val="FF9933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-25000" dirty="0" smtClean="0">
              <a:ln>
                <a:noFill/>
              </a:ln>
              <a:solidFill>
                <a:srgbClr val="FF9933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baseline="-25000" dirty="0" smtClean="0">
              <a:solidFill>
                <a:srgbClr val="FF9933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-25000" dirty="0" smtClean="0">
              <a:ln>
                <a:noFill/>
              </a:ln>
              <a:solidFill>
                <a:srgbClr val="FF9933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baseline="-25000" dirty="0" smtClean="0">
              <a:solidFill>
                <a:srgbClr val="FF9933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-25000" dirty="0">
              <a:ln>
                <a:noFill/>
              </a:ln>
              <a:solidFill>
                <a:srgbClr val="FF9933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50" b="1" i="1" baseline="-25000" dirty="0" smtClean="0">
              <a:solidFill>
                <a:srgbClr val="FF9933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1" u="none" strike="noStrike" cap="none" normalizeH="0" baseline="-25000" dirty="0" smtClean="0">
                <a:ln>
                  <a:noFill/>
                </a:ln>
                <a:effectLst/>
                <a:latin typeface="Arial" charset="0"/>
              </a:rPr>
              <a:t>Balloon-born obs.</a:t>
            </a:r>
            <a:endParaRPr kumimoji="0" lang="en-US" sz="1800" b="1" i="1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4583832" y="1908152"/>
            <a:ext cx="1800200" cy="3600400"/>
          </a:xfrm>
          <a:prstGeom prst="rect">
            <a:avLst/>
          </a:prstGeom>
          <a:solidFill>
            <a:srgbClr val="00B0F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ECC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</a:b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CFH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</a:b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COBALD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B0F0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B0F0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B0F0"/>
              </a:solidFill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B0F0"/>
              </a:solidFill>
              <a:latin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i="1" baseline="-25000" dirty="0" smtClean="0">
              <a:latin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i="1" baseline="-25000" dirty="0">
              <a:latin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i="1" baseline="-25000" dirty="0" smtClean="0">
                <a:latin typeface="Arial" charset="0"/>
              </a:rPr>
              <a:t>Balloon-born </a:t>
            </a:r>
            <a:r>
              <a:rPr lang="en-US" b="1" i="1" baseline="-25000" dirty="0">
                <a:latin typeface="Arial" charset="0"/>
              </a:rPr>
              <a:t>obs.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476734" y="976870"/>
            <a:ext cx="3000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sr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48694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sv-SE" sz="2400" b="1" dirty="0" smtClean="0"/>
                <a:t>Hunga-Tonga volcanic plume </a:t>
              </a:r>
              <a:r>
                <a:rPr lang="sv-SE" sz="2400" b="1" dirty="0" smtClean="0"/>
                <a:t>optical properties – </a:t>
              </a:r>
              <a:r>
                <a:rPr lang="sv-SE" sz="2400" b="1" dirty="0" smtClean="0"/>
                <a:t>First overflight </a:t>
              </a:r>
              <a:endParaRPr lang="sv-SE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6321487" y="6611779"/>
            <a:ext cx="5870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-1831" y="6495974"/>
            <a:ext cx="3461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Baron et al.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</a:rPr>
              <a:t>2022, To be submitted</a:t>
            </a:r>
            <a:endParaRPr lang="en-US" b="1" dirty="0"/>
          </a:p>
        </p:txBody>
      </p:sp>
      <p:sp>
        <p:nvSpPr>
          <p:cNvPr id="34" name="Titre 1"/>
          <p:cNvSpPr txBox="1">
            <a:spLocks/>
          </p:cNvSpPr>
          <p:nvPr/>
        </p:nvSpPr>
        <p:spPr>
          <a:xfrm>
            <a:off x="47328" y="-27384"/>
            <a:ext cx="10077451" cy="360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764704"/>
            <a:ext cx="9315780" cy="5112568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9381784" y="2854168"/>
            <a:ext cx="2744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The </a:t>
            </a:r>
            <a:r>
              <a:rPr lang="en-US" b="1" i="1" dirty="0" smtClean="0"/>
              <a:t>higher </a:t>
            </a:r>
            <a:r>
              <a:rPr lang="en-US" i="1" dirty="0" smtClean="0"/>
              <a:t>is the </a:t>
            </a:r>
            <a:r>
              <a:rPr lang="en-US" b="1" i="1" dirty="0" smtClean="0"/>
              <a:t>coarser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9768408" y="1283442"/>
            <a:ext cx="1971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High AOT </a:t>
            </a:r>
            <a:r>
              <a:rPr lang="en-US" i="1" dirty="0" smtClean="0"/>
              <a:t>values</a:t>
            </a:r>
            <a:endParaRPr lang="en-US" i="1" dirty="0"/>
          </a:p>
        </p:txBody>
      </p:sp>
      <p:sp>
        <p:nvSpPr>
          <p:cNvPr id="43" name="Flèche vers le bas 42"/>
          <p:cNvSpPr/>
          <p:nvPr/>
        </p:nvSpPr>
        <p:spPr bwMode="auto">
          <a:xfrm rot="16200000">
            <a:off x="1158145" y="5952286"/>
            <a:ext cx="484632" cy="546026"/>
          </a:xfrm>
          <a:prstGeom prst="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ectangle à coins arrondis 43"/>
          <p:cNvSpPr/>
          <p:nvPr/>
        </p:nvSpPr>
        <p:spPr bwMode="auto">
          <a:xfrm>
            <a:off x="1991544" y="6039194"/>
            <a:ext cx="9361040" cy="372211"/>
          </a:xfrm>
          <a:prstGeom prst="round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/>
              <a:t>Aerosol optical properties </a:t>
            </a:r>
            <a:r>
              <a:rPr lang="en-US" dirty="0" smtClean="0"/>
              <a:t>are </a:t>
            </a:r>
            <a:r>
              <a:rPr lang="en-US" dirty="0" smtClean="0"/>
              <a:t>heterogeneous depending of the </a:t>
            </a:r>
            <a:r>
              <a:rPr lang="en-US" b="1" dirty="0" smtClean="0"/>
              <a:t>altitudes of injections</a:t>
            </a:r>
            <a:endParaRPr lang="en-US" b="1" dirty="0"/>
          </a:p>
        </p:txBody>
      </p:sp>
      <p:sp>
        <p:nvSpPr>
          <p:cNvPr id="45" name="ZoneTexte 44"/>
          <p:cNvSpPr txBox="1"/>
          <p:nvPr/>
        </p:nvSpPr>
        <p:spPr>
          <a:xfrm>
            <a:off x="950233" y="602782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Preliminary results</a:t>
            </a:r>
            <a:endParaRPr lang="en-US" i="1" dirty="0"/>
          </a:p>
        </p:txBody>
      </p:sp>
      <p:sp>
        <p:nvSpPr>
          <p:cNvPr id="47" name="Ellipse 46"/>
          <p:cNvSpPr/>
          <p:nvPr/>
        </p:nvSpPr>
        <p:spPr bwMode="auto">
          <a:xfrm>
            <a:off x="2711624" y="4869160"/>
            <a:ext cx="1656184" cy="64807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8" name="Connecteur en angle 47"/>
          <p:cNvCxnSpPr>
            <a:stCxn id="47" idx="4"/>
          </p:cNvCxnSpPr>
          <p:nvPr/>
        </p:nvCxnSpPr>
        <p:spPr bwMode="auto">
          <a:xfrm rot="16200000" flipH="1">
            <a:off x="3706153" y="5350795"/>
            <a:ext cx="279195" cy="61206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ZoneTexte 48"/>
          <p:cNvSpPr txBox="1"/>
          <p:nvPr/>
        </p:nvSpPr>
        <p:spPr>
          <a:xfrm>
            <a:off x="3032854" y="5589962"/>
            <a:ext cx="800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Lower LR than expected, mixing with marine aerosols? </a:t>
            </a:r>
            <a:endParaRPr lang="en-US" b="1" i="1" dirty="0"/>
          </a:p>
        </p:txBody>
      </p:sp>
      <p:sp>
        <p:nvSpPr>
          <p:cNvPr id="50" name="ZoneTexte 49"/>
          <p:cNvSpPr txBox="1"/>
          <p:nvPr/>
        </p:nvSpPr>
        <p:spPr>
          <a:xfrm>
            <a:off x="8015807" y="500476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x</a:t>
            </a:r>
            <a:endParaRPr lang="en-US" sz="2000" b="1" dirty="0"/>
          </a:p>
        </p:txBody>
      </p:sp>
      <p:sp>
        <p:nvSpPr>
          <p:cNvPr id="51" name="ZoneTexte 50"/>
          <p:cNvSpPr txBox="1"/>
          <p:nvPr/>
        </p:nvSpPr>
        <p:spPr>
          <a:xfrm>
            <a:off x="9009026" y="501317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x</a:t>
            </a:r>
            <a:endParaRPr lang="en-US" sz="2000" b="1" dirty="0"/>
          </a:p>
        </p:txBody>
      </p:sp>
      <p:sp>
        <p:nvSpPr>
          <p:cNvPr id="52" name="ZoneTexte 51"/>
          <p:cNvSpPr txBox="1"/>
          <p:nvPr/>
        </p:nvSpPr>
        <p:spPr>
          <a:xfrm>
            <a:off x="9781884" y="4446681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 smtClean="0"/>
              <a:t>Aerosol nature:</a:t>
            </a:r>
            <a:br>
              <a:rPr lang="en-US" i="1" dirty="0" smtClean="0"/>
            </a:br>
            <a:r>
              <a:rPr lang="en-US" i="1" dirty="0" smtClean="0"/>
              <a:t>a </a:t>
            </a:r>
            <a:r>
              <a:rPr lang="en-US" b="1" i="1" dirty="0" smtClean="0"/>
              <a:t>complex mixing 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212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sv-SE" sz="2400" b="1" dirty="0" smtClean="0"/>
                <a:t>Hunga-Tonga volcanic </a:t>
              </a:r>
              <a:r>
                <a:rPr lang="sv-SE" sz="2400" b="1" dirty="0" smtClean="0"/>
                <a:t>plume – </a:t>
              </a:r>
              <a:r>
                <a:rPr lang="sv-SE" sz="2400" b="1" dirty="0" smtClean="0"/>
                <a:t>First </a:t>
              </a:r>
              <a:r>
                <a:rPr lang="sv-SE" sz="2400" b="1" dirty="0" smtClean="0"/>
                <a:t>&amp; Second overflight </a:t>
              </a:r>
              <a:endParaRPr lang="sv-SE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5</a:t>
            </a:r>
            <a:endParaRPr lang="en-US" b="1" dirty="0"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6321487" y="6611779"/>
            <a:ext cx="5870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34" name="Titre 1"/>
          <p:cNvSpPr txBox="1">
            <a:spLocks/>
          </p:cNvSpPr>
          <p:nvPr/>
        </p:nvSpPr>
        <p:spPr>
          <a:xfrm>
            <a:off x="47328" y="-27384"/>
            <a:ext cx="10077451" cy="360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43" name="Flèche vers le bas 42"/>
          <p:cNvSpPr/>
          <p:nvPr/>
        </p:nvSpPr>
        <p:spPr bwMode="auto">
          <a:xfrm rot="16200000">
            <a:off x="1158145" y="6191188"/>
            <a:ext cx="484632" cy="546026"/>
          </a:xfrm>
          <a:prstGeom prst="down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ectangle à coins arrondis 43"/>
          <p:cNvSpPr/>
          <p:nvPr/>
        </p:nvSpPr>
        <p:spPr bwMode="auto">
          <a:xfrm>
            <a:off x="1991544" y="6269858"/>
            <a:ext cx="9361040" cy="372211"/>
          </a:xfrm>
          <a:prstGeom prst="round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/>
              <a:t>Aerosol optical properties </a:t>
            </a:r>
            <a:r>
              <a:rPr lang="en-US" dirty="0" smtClean="0"/>
              <a:t>are likely to </a:t>
            </a:r>
            <a:r>
              <a:rPr lang="en-US" b="1" dirty="0" smtClean="0"/>
              <a:t>evolve</a:t>
            </a:r>
            <a:r>
              <a:rPr lang="en-US" dirty="0" smtClean="0"/>
              <a:t> as the plume </a:t>
            </a:r>
            <a:r>
              <a:rPr lang="en-US" b="1" dirty="0" smtClean="0"/>
              <a:t>circle the Earth </a:t>
            </a:r>
            <a:r>
              <a:rPr lang="en-US" dirty="0" smtClean="0"/>
              <a:t>with time</a:t>
            </a:r>
            <a:endParaRPr lang="en-US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441586"/>
            <a:ext cx="10803048" cy="5925826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2548954" y="801626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/>
              <a:t>1</a:t>
            </a:r>
            <a:r>
              <a:rPr lang="fr-FR" b="1" i="1" baseline="30000" dirty="0" smtClean="0"/>
              <a:t>st</a:t>
            </a:r>
            <a:r>
              <a:rPr lang="fr-FR" b="1" i="1" baseline="-25000" dirty="0" smtClean="0"/>
              <a:t> </a:t>
            </a:r>
            <a:r>
              <a:rPr lang="fr-FR" b="1" i="1" dirty="0" err="1" smtClean="0"/>
              <a:t>overflight</a:t>
            </a:r>
            <a:endParaRPr lang="en-US" b="1" i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8712213" y="801626"/>
            <a:ext cx="15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/>
              <a:t>2</a:t>
            </a:r>
            <a:r>
              <a:rPr lang="fr-FR" b="1" i="1" baseline="30000" dirty="0" smtClean="0"/>
              <a:t>nd</a:t>
            </a:r>
            <a:r>
              <a:rPr lang="fr-FR" b="1" i="1" baseline="-25000" dirty="0" smtClean="0"/>
              <a:t> </a:t>
            </a:r>
            <a:r>
              <a:rPr lang="fr-FR" b="1" i="1" dirty="0" err="1"/>
              <a:t>overflight</a:t>
            </a:r>
            <a:endParaRPr lang="en-US" b="1" i="1" dirty="0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4"/>
          <a:srcRect t="13206" b="13584"/>
          <a:stretch/>
        </p:blipFill>
        <p:spPr>
          <a:xfrm>
            <a:off x="5283237" y="2031826"/>
            <a:ext cx="2448272" cy="2040453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5175225" y="892795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Intense tropical cyclone </a:t>
            </a:r>
            <a:r>
              <a:rPr lang="fr-FR" b="1" dirty="0" err="1" smtClean="0"/>
              <a:t>Batsirai</a:t>
            </a:r>
            <a:r>
              <a:rPr lang="fr-FR" b="1" dirty="0" smtClean="0"/>
              <a:t> </a:t>
            </a:r>
            <a:r>
              <a:rPr lang="fr-FR" b="1" dirty="0" err="1" smtClean="0"/>
              <a:t>around</a:t>
            </a:r>
            <a:r>
              <a:rPr lang="fr-FR" b="1" dirty="0" smtClean="0"/>
              <a:t> La Réunion </a:t>
            </a:r>
            <a:endParaRPr lang="en-US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2818258" y="533813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January</a:t>
            </a:r>
            <a:endParaRPr lang="en-US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8441145" y="533813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February</a:t>
            </a:r>
            <a:endParaRPr lang="en-US" b="1" dirty="0"/>
          </a:p>
        </p:txBody>
      </p:sp>
      <p:sp>
        <p:nvSpPr>
          <p:cNvPr id="29" name="Rectangle à coins arrondis 28"/>
          <p:cNvSpPr/>
          <p:nvPr/>
        </p:nvSpPr>
        <p:spPr bwMode="auto">
          <a:xfrm>
            <a:off x="2207568" y="2457810"/>
            <a:ext cx="610690" cy="1152128"/>
          </a:xfrm>
          <a:prstGeom prst="roundRect">
            <a:avLst/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à coins arrondis 29"/>
          <p:cNvSpPr/>
          <p:nvPr/>
        </p:nvSpPr>
        <p:spPr bwMode="auto">
          <a:xfrm>
            <a:off x="9552532" y="2745842"/>
            <a:ext cx="1440012" cy="1152128"/>
          </a:xfrm>
          <a:prstGeom prst="roundRect">
            <a:avLst/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253444" y="2057443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L3</a:t>
            </a:r>
            <a:endParaRPr lang="en-US" b="1" i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10072804" y="237651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L3?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48485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sv-SE" sz="2400" b="1" dirty="0" smtClean="0"/>
                <a:t>Conclusion &amp; perspectives</a:t>
              </a:r>
              <a:endParaRPr lang="sv-SE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6321487" y="6611779"/>
            <a:ext cx="5870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34" name="Titre 1"/>
          <p:cNvSpPr txBox="1">
            <a:spLocks/>
          </p:cNvSpPr>
          <p:nvPr/>
        </p:nvSpPr>
        <p:spPr>
          <a:xfrm>
            <a:off x="47328" y="-27384"/>
            <a:ext cx="10077451" cy="360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407368" y="980728"/>
            <a:ext cx="11593288" cy="5256584"/>
          </a:xfrm>
          <a:prstGeom prst="rect">
            <a:avLst/>
          </a:prstGeom>
        </p:spPr>
        <p:txBody>
          <a:bodyPr/>
          <a:lstStyle>
            <a:lvl1pPr marL="342900" indent="-1524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620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81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OPAR RS measurements</a:t>
            </a:r>
          </a:p>
          <a:p>
            <a:pPr marL="895350" lvl="1">
              <a:buFont typeface="Arial" panose="020B0604020202020204" pitchFamily="34" charset="0"/>
              <a:buChar char="•"/>
            </a:pPr>
            <a:r>
              <a:rPr lang="en-US" sz="2000" kern="0" dirty="0" smtClean="0"/>
              <a:t>Unprecedented </a:t>
            </a:r>
            <a:r>
              <a:rPr lang="en-US" sz="2000" kern="0" dirty="0"/>
              <a:t>lidar observations of aerosol volcanic plume at these altitudes</a:t>
            </a:r>
          </a:p>
          <a:p>
            <a:pPr marL="895350" lvl="1">
              <a:buFont typeface="Arial" panose="020B0604020202020204" pitchFamily="34" charset="0"/>
              <a:buChar char="•"/>
            </a:pPr>
            <a:r>
              <a:rPr lang="en-US" sz="2000" kern="0" dirty="0" smtClean="0"/>
              <a:t>Highly </a:t>
            </a:r>
            <a:r>
              <a:rPr lang="en-US" sz="2000" kern="0" dirty="0"/>
              <a:t>variable plume structure shaped by stratospheric dynamics</a:t>
            </a:r>
          </a:p>
          <a:p>
            <a:pPr marL="895350" lvl="1">
              <a:buFont typeface="Arial" panose="020B0604020202020204" pitchFamily="34" charset="0"/>
              <a:buChar char="•"/>
            </a:pPr>
            <a:r>
              <a:rPr lang="en-US" sz="2000" kern="0" dirty="0" smtClean="0"/>
              <a:t>Heterogeneous </a:t>
            </a:r>
            <a:r>
              <a:rPr lang="en-US" sz="2000" kern="0" dirty="0"/>
              <a:t>optical properties and aerosol load between the different injection altitudes </a:t>
            </a:r>
            <a:endParaRPr lang="en-US" sz="2000" kern="0" dirty="0" smtClean="0"/>
          </a:p>
          <a:p>
            <a:pPr marL="895350" lvl="1">
              <a:buFont typeface="Arial" panose="020B0604020202020204" pitchFamily="34" charset="0"/>
              <a:buChar char="•"/>
            </a:pPr>
            <a:r>
              <a:rPr lang="en-US" sz="2000" kern="0" dirty="0" smtClean="0"/>
              <a:t>Follow up the plume descent an dispersion as it circled the Earth</a:t>
            </a:r>
          </a:p>
          <a:p>
            <a:pPr marL="895350" lvl="1">
              <a:buFont typeface="Arial" panose="020B0604020202020204" pitchFamily="34" charset="0"/>
              <a:buChar char="•"/>
            </a:pPr>
            <a:endParaRPr lang="en-US" sz="2000" kern="0" dirty="0"/>
          </a:p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situ </a:t>
            </a:r>
            <a:r>
              <a:rPr 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&amp; Lidar synergies</a:t>
            </a:r>
            <a:endParaRPr lang="en-US" sz="2000" b="1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895350" lvl="1">
              <a:buFont typeface="Arial" panose="020B0604020202020204" pitchFamily="34" charset="0"/>
              <a:buChar char="•"/>
            </a:pPr>
            <a:r>
              <a:rPr lang="en-US" sz="2000" kern="0" dirty="0" smtClean="0"/>
              <a:t>POPS x Lidar: </a:t>
            </a:r>
            <a:r>
              <a:rPr lang="en-US" sz="2000" kern="0" dirty="0"/>
              <a:t>aerosol extinction cross </a:t>
            </a:r>
            <a:r>
              <a:rPr lang="en-US" sz="2000" kern="0" dirty="0" smtClean="0"/>
              <a:t>section </a:t>
            </a:r>
            <a:r>
              <a:rPr lang="en-US" sz="2000" kern="0" dirty="0" smtClean="0">
                <a:sym typeface="Wingdings" panose="05000000000000000000" pitchFamily="2" charset="2"/>
              </a:rPr>
              <a:t></a:t>
            </a:r>
            <a:r>
              <a:rPr lang="en-US" sz="2000" kern="0" dirty="0" smtClean="0"/>
              <a:t> time height cross section of aerosol mass/surface concentration in the plume</a:t>
            </a:r>
            <a:endParaRPr lang="en-US" sz="2000" kern="0" dirty="0"/>
          </a:p>
          <a:p>
            <a:pPr marL="895350" lvl="1">
              <a:buFont typeface="Arial" panose="020B0604020202020204" pitchFamily="34" charset="0"/>
              <a:buChar char="•"/>
            </a:pPr>
            <a:r>
              <a:rPr lang="en-US" sz="2000" kern="0" dirty="0" smtClean="0"/>
              <a:t>POPS </a:t>
            </a:r>
            <a:r>
              <a:rPr lang="en-US" sz="2000" kern="0" dirty="0"/>
              <a:t>+ </a:t>
            </a:r>
            <a:r>
              <a:rPr lang="en-US" sz="2000" kern="0" dirty="0" smtClean="0"/>
              <a:t>CFH x Lidar: </a:t>
            </a:r>
            <a:r>
              <a:rPr lang="en-US" sz="2000" kern="0" dirty="0"/>
              <a:t>aerosol </a:t>
            </a:r>
            <a:r>
              <a:rPr lang="en-US" sz="2000" kern="0" dirty="0" smtClean="0"/>
              <a:t>hygroscopic properties, aerosol ageing and associated optical properties</a:t>
            </a:r>
            <a:endParaRPr lang="en-US" sz="2000" kern="0" dirty="0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185" y="4911260"/>
            <a:ext cx="3349654" cy="1656404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14" y="4814843"/>
            <a:ext cx="3151594" cy="1729618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93" y="4620925"/>
            <a:ext cx="4078289" cy="223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8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586</Words>
  <Application>Microsoft Office PowerPoint</Application>
  <PresentationFormat>Grand écran</PresentationFormat>
  <Paragraphs>110</Paragraphs>
  <Slides>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8" baseType="lpstr">
      <vt:lpstr>ＭＳ Ｐゴシック</vt:lpstr>
      <vt:lpstr>Arial</vt:lpstr>
      <vt:lpstr>Arial Black</vt:lpstr>
      <vt:lpstr>Arial Unicode MS</vt:lpstr>
      <vt:lpstr>Calibri</vt:lpstr>
      <vt:lpstr>Calibri Light</vt:lpstr>
      <vt:lpstr>Helvetica</vt:lpstr>
      <vt:lpstr>KoPub돋움체 Bold</vt:lpstr>
      <vt:lpstr>Noto Sans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Alexandre</cp:lastModifiedBy>
  <cp:revision>25</cp:revision>
  <dcterms:created xsi:type="dcterms:W3CDTF">2022-05-05T15:41:37Z</dcterms:created>
  <dcterms:modified xsi:type="dcterms:W3CDTF">2022-06-04T17:28:19Z</dcterms:modified>
</cp:coreProperties>
</file>