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60" r:id="rId2"/>
    <p:sldId id="256" r:id="rId3"/>
    <p:sldId id="276" r:id="rId4"/>
    <p:sldId id="277" r:id="rId5"/>
    <p:sldId id="278" r:id="rId6"/>
    <p:sldId id="28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900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6405"/>
  </p:normalViewPr>
  <p:slideViewPr>
    <p:cSldViewPr snapToGrid="0" snapToObjects="1">
      <p:cViewPr varScale="1">
        <p:scale>
          <a:sx n="122" d="100"/>
          <a:sy n="122" d="100"/>
        </p:scale>
        <p:origin x="90" y="1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E5A5AE-4FE9-254D-A496-18A6BEFCF6D9}" type="datetimeFigureOut">
              <a:rPr lang="en-US" smtClean="0"/>
              <a:t>6/4/2022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42FD6C-0C80-8548-B75A-E1D3DE4C0BB8}" type="slidenum">
              <a:rPr lang="en-US" smtClean="0"/>
              <a:t>‹N°›</a:t>
            </a:fld>
            <a:endParaRPr lang="en-US"/>
          </a:p>
        </p:txBody>
      </p:sp>
    </p:spTree>
    <p:extLst>
      <p:ext uri="{BB962C8B-B14F-4D97-AF65-F5344CB8AC3E}">
        <p14:creationId xmlns:p14="http://schemas.microsoft.com/office/powerpoint/2010/main" val="847227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S3</a:t>
            </a:r>
            <a:endParaRPr lang="fr-FR"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Hence, using Mie-code for spherical particles and MOPSMAP- code for nonspherical ones, we could identify a range of involved effective radii and complex refractive indices for both spherical and nonspherical particles. </a:t>
            </a:r>
            <a:endParaRPr lang="fr-FR"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So, as a take-home message, use of light polarization allowed us to go beyond the size indicator interpretation by accounting for the dependence of such exponents with the particles shape (spherical or not) and complex refractive index. </a:t>
            </a:r>
            <a:endParaRPr lang="fr-FR"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Our new methodology, which has been published in Optics Letters, can be applied to improve the accuracy of inversion algorithms by reducing the search space : it indeed provides a range of involved effective radii and complex refractive indices, and this for both spherical and nonspherical particles. </a:t>
            </a:r>
            <a:endParaRPr lang="fr-FR"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3542FD6C-0C80-8548-B75A-E1D3DE4C0BB8}" type="slidenum">
              <a:rPr lang="en-US" smtClean="0"/>
              <a:t>6</a:t>
            </a:fld>
            <a:endParaRPr lang="en-US"/>
          </a:p>
        </p:txBody>
      </p:sp>
    </p:spTree>
    <p:extLst>
      <p:ext uri="{BB962C8B-B14F-4D97-AF65-F5344CB8AC3E}">
        <p14:creationId xmlns:p14="http://schemas.microsoft.com/office/powerpoint/2010/main" val="7587803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D8718-03F1-CCE7-911D-DD144CC10A5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FFD336-6376-92EC-E3B4-1D72395C8F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6199C4D-702A-CFF4-7968-C6D0F69661CC}"/>
              </a:ext>
            </a:extLst>
          </p:cNvPr>
          <p:cNvSpPr>
            <a:spLocks noGrp="1"/>
          </p:cNvSpPr>
          <p:nvPr>
            <p:ph type="dt" sz="half" idx="10"/>
          </p:nvPr>
        </p:nvSpPr>
        <p:spPr/>
        <p:txBody>
          <a:bodyPr/>
          <a:lstStyle/>
          <a:p>
            <a:fld id="{C81D8AAC-5BF1-CA4C-90B2-2C437F814169}" type="datetimeFigureOut">
              <a:rPr lang="en-US" smtClean="0"/>
              <a:t>6/4/2022</a:t>
            </a:fld>
            <a:endParaRPr lang="en-US"/>
          </a:p>
        </p:txBody>
      </p:sp>
      <p:sp>
        <p:nvSpPr>
          <p:cNvPr id="5" name="Footer Placeholder 4">
            <a:extLst>
              <a:ext uri="{FF2B5EF4-FFF2-40B4-BE49-F238E27FC236}">
                <a16:creationId xmlns:a16="http://schemas.microsoft.com/office/drawing/2014/main" id="{27651C9C-4F62-5D57-46A2-2A10E4AD7C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277340-466E-BCD8-C203-C3A497E27B61}"/>
              </a:ext>
            </a:extLst>
          </p:cNvPr>
          <p:cNvSpPr>
            <a:spLocks noGrp="1"/>
          </p:cNvSpPr>
          <p:nvPr>
            <p:ph type="sldNum" sz="quarter" idx="12"/>
          </p:nvPr>
        </p:nvSpPr>
        <p:spPr/>
        <p:txBody>
          <a:bodyPr/>
          <a:lstStyle/>
          <a:p>
            <a:fld id="{D4E5E8A1-5290-C84F-A9F0-AA547EF1DD01}" type="slidenum">
              <a:rPr lang="en-US" smtClean="0"/>
              <a:t>‹N°›</a:t>
            </a:fld>
            <a:endParaRPr lang="en-US"/>
          </a:p>
        </p:txBody>
      </p:sp>
    </p:spTree>
    <p:extLst>
      <p:ext uri="{BB962C8B-B14F-4D97-AF65-F5344CB8AC3E}">
        <p14:creationId xmlns:p14="http://schemas.microsoft.com/office/powerpoint/2010/main" val="22295340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6CD11-CF33-EC35-8347-461EB1AE3A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944F12-7856-6C5F-9C90-B5F2AB659C0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89BF0A-DD8C-81DD-1B81-3DD45B2FF246}"/>
              </a:ext>
            </a:extLst>
          </p:cNvPr>
          <p:cNvSpPr>
            <a:spLocks noGrp="1"/>
          </p:cNvSpPr>
          <p:nvPr>
            <p:ph type="dt" sz="half" idx="10"/>
          </p:nvPr>
        </p:nvSpPr>
        <p:spPr/>
        <p:txBody>
          <a:bodyPr/>
          <a:lstStyle/>
          <a:p>
            <a:fld id="{C81D8AAC-5BF1-CA4C-90B2-2C437F814169}" type="datetimeFigureOut">
              <a:rPr lang="en-US" smtClean="0"/>
              <a:t>6/4/2022</a:t>
            </a:fld>
            <a:endParaRPr lang="en-US"/>
          </a:p>
        </p:txBody>
      </p:sp>
      <p:sp>
        <p:nvSpPr>
          <p:cNvPr id="5" name="Footer Placeholder 4">
            <a:extLst>
              <a:ext uri="{FF2B5EF4-FFF2-40B4-BE49-F238E27FC236}">
                <a16:creationId xmlns:a16="http://schemas.microsoft.com/office/drawing/2014/main" id="{FC3977F1-7894-BAD2-CE06-186214CC7D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773ED0-24E8-16D6-C905-6C0551C10DDF}"/>
              </a:ext>
            </a:extLst>
          </p:cNvPr>
          <p:cNvSpPr>
            <a:spLocks noGrp="1"/>
          </p:cNvSpPr>
          <p:nvPr>
            <p:ph type="sldNum" sz="quarter" idx="12"/>
          </p:nvPr>
        </p:nvSpPr>
        <p:spPr/>
        <p:txBody>
          <a:bodyPr/>
          <a:lstStyle/>
          <a:p>
            <a:fld id="{D4E5E8A1-5290-C84F-A9F0-AA547EF1DD01}" type="slidenum">
              <a:rPr lang="en-US" smtClean="0"/>
              <a:t>‹N°›</a:t>
            </a:fld>
            <a:endParaRPr lang="en-US"/>
          </a:p>
        </p:txBody>
      </p:sp>
    </p:spTree>
    <p:extLst>
      <p:ext uri="{BB962C8B-B14F-4D97-AF65-F5344CB8AC3E}">
        <p14:creationId xmlns:p14="http://schemas.microsoft.com/office/powerpoint/2010/main" val="785791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F07B1-8E11-EBBE-ECBA-35218B44EC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BF15464-025E-324C-EAD0-F7F2AB41FC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5297FB0-29C5-EA70-20C8-FAB674D58203}"/>
              </a:ext>
            </a:extLst>
          </p:cNvPr>
          <p:cNvSpPr>
            <a:spLocks noGrp="1"/>
          </p:cNvSpPr>
          <p:nvPr>
            <p:ph type="dt" sz="half" idx="10"/>
          </p:nvPr>
        </p:nvSpPr>
        <p:spPr/>
        <p:txBody>
          <a:bodyPr/>
          <a:lstStyle/>
          <a:p>
            <a:fld id="{C81D8AAC-5BF1-CA4C-90B2-2C437F814169}" type="datetimeFigureOut">
              <a:rPr lang="en-US" smtClean="0"/>
              <a:t>6/4/2022</a:t>
            </a:fld>
            <a:endParaRPr lang="en-US"/>
          </a:p>
        </p:txBody>
      </p:sp>
      <p:sp>
        <p:nvSpPr>
          <p:cNvPr id="5" name="Footer Placeholder 4">
            <a:extLst>
              <a:ext uri="{FF2B5EF4-FFF2-40B4-BE49-F238E27FC236}">
                <a16:creationId xmlns:a16="http://schemas.microsoft.com/office/drawing/2014/main" id="{794967B8-AC94-EBDA-AF8B-E337A4EF83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F1ECCD-306A-4A5E-EC93-64C49690A83E}"/>
              </a:ext>
            </a:extLst>
          </p:cNvPr>
          <p:cNvSpPr>
            <a:spLocks noGrp="1"/>
          </p:cNvSpPr>
          <p:nvPr>
            <p:ph type="sldNum" sz="quarter" idx="12"/>
          </p:nvPr>
        </p:nvSpPr>
        <p:spPr/>
        <p:txBody>
          <a:bodyPr/>
          <a:lstStyle/>
          <a:p>
            <a:fld id="{D4E5E8A1-5290-C84F-A9F0-AA547EF1DD01}" type="slidenum">
              <a:rPr lang="en-US" smtClean="0"/>
              <a:t>‹N°›</a:t>
            </a:fld>
            <a:endParaRPr lang="en-US"/>
          </a:p>
        </p:txBody>
      </p:sp>
    </p:spTree>
    <p:extLst>
      <p:ext uri="{BB962C8B-B14F-4D97-AF65-F5344CB8AC3E}">
        <p14:creationId xmlns:p14="http://schemas.microsoft.com/office/powerpoint/2010/main" val="3239940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8F303-5E9F-D592-D181-3641AF02E8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9748EF-8229-054E-048B-529D61D7561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2D04325-62E3-897D-3AA3-6E930602F7E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9E3A0A-43B2-FC58-5569-2FD73FD7F84A}"/>
              </a:ext>
            </a:extLst>
          </p:cNvPr>
          <p:cNvSpPr>
            <a:spLocks noGrp="1"/>
          </p:cNvSpPr>
          <p:nvPr>
            <p:ph type="dt" sz="half" idx="10"/>
          </p:nvPr>
        </p:nvSpPr>
        <p:spPr/>
        <p:txBody>
          <a:bodyPr/>
          <a:lstStyle/>
          <a:p>
            <a:fld id="{C81D8AAC-5BF1-CA4C-90B2-2C437F814169}" type="datetimeFigureOut">
              <a:rPr lang="en-US" smtClean="0"/>
              <a:t>6/4/2022</a:t>
            </a:fld>
            <a:endParaRPr lang="en-US"/>
          </a:p>
        </p:txBody>
      </p:sp>
      <p:sp>
        <p:nvSpPr>
          <p:cNvPr id="6" name="Footer Placeholder 5">
            <a:extLst>
              <a:ext uri="{FF2B5EF4-FFF2-40B4-BE49-F238E27FC236}">
                <a16:creationId xmlns:a16="http://schemas.microsoft.com/office/drawing/2014/main" id="{6B8F9701-8841-F8BF-334A-3DF9E0AB44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A9A2B3-D4AF-9032-6C74-BE7883F5C56C}"/>
              </a:ext>
            </a:extLst>
          </p:cNvPr>
          <p:cNvSpPr>
            <a:spLocks noGrp="1"/>
          </p:cNvSpPr>
          <p:nvPr>
            <p:ph type="sldNum" sz="quarter" idx="12"/>
          </p:nvPr>
        </p:nvSpPr>
        <p:spPr/>
        <p:txBody>
          <a:bodyPr/>
          <a:lstStyle/>
          <a:p>
            <a:fld id="{D4E5E8A1-5290-C84F-A9F0-AA547EF1DD01}" type="slidenum">
              <a:rPr lang="en-US" smtClean="0"/>
              <a:t>‹N°›</a:t>
            </a:fld>
            <a:endParaRPr lang="en-US"/>
          </a:p>
        </p:txBody>
      </p:sp>
    </p:spTree>
    <p:extLst>
      <p:ext uri="{BB962C8B-B14F-4D97-AF65-F5344CB8AC3E}">
        <p14:creationId xmlns:p14="http://schemas.microsoft.com/office/powerpoint/2010/main" val="476119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B5EED-7531-3A90-1621-3F66BC40E39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F5233B4-3BE5-0201-5A9E-4F7E1CCCFF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EE5998-FC68-4F84-A4BA-7FD8E64B49F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171345F-EC0D-EABE-822F-A591A76853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827DC0-E36C-1634-F99F-A778244F51A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B1B54B3-072C-478A-A063-E3C2DA3FDC3F}"/>
              </a:ext>
            </a:extLst>
          </p:cNvPr>
          <p:cNvSpPr>
            <a:spLocks noGrp="1"/>
          </p:cNvSpPr>
          <p:nvPr>
            <p:ph type="dt" sz="half" idx="10"/>
          </p:nvPr>
        </p:nvSpPr>
        <p:spPr/>
        <p:txBody>
          <a:bodyPr/>
          <a:lstStyle/>
          <a:p>
            <a:fld id="{C81D8AAC-5BF1-CA4C-90B2-2C437F814169}" type="datetimeFigureOut">
              <a:rPr lang="en-US" smtClean="0"/>
              <a:t>6/4/2022</a:t>
            </a:fld>
            <a:endParaRPr lang="en-US"/>
          </a:p>
        </p:txBody>
      </p:sp>
      <p:sp>
        <p:nvSpPr>
          <p:cNvPr id="8" name="Footer Placeholder 7">
            <a:extLst>
              <a:ext uri="{FF2B5EF4-FFF2-40B4-BE49-F238E27FC236}">
                <a16:creationId xmlns:a16="http://schemas.microsoft.com/office/drawing/2014/main" id="{91EB4B68-32BA-3224-9DCB-37CB37AEBD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E3D7E95-E2CF-E7EE-A96D-7A56575A5D4E}"/>
              </a:ext>
            </a:extLst>
          </p:cNvPr>
          <p:cNvSpPr>
            <a:spLocks noGrp="1"/>
          </p:cNvSpPr>
          <p:nvPr>
            <p:ph type="sldNum" sz="quarter" idx="12"/>
          </p:nvPr>
        </p:nvSpPr>
        <p:spPr/>
        <p:txBody>
          <a:bodyPr/>
          <a:lstStyle/>
          <a:p>
            <a:fld id="{D4E5E8A1-5290-C84F-A9F0-AA547EF1DD01}" type="slidenum">
              <a:rPr lang="en-US" smtClean="0"/>
              <a:t>‹N°›</a:t>
            </a:fld>
            <a:endParaRPr lang="en-US"/>
          </a:p>
        </p:txBody>
      </p:sp>
    </p:spTree>
    <p:extLst>
      <p:ext uri="{BB962C8B-B14F-4D97-AF65-F5344CB8AC3E}">
        <p14:creationId xmlns:p14="http://schemas.microsoft.com/office/powerpoint/2010/main" val="663314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6ABE5-A20F-10CF-0783-A2B9227F890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998532-E852-D292-613B-18A8D5014E26}"/>
              </a:ext>
            </a:extLst>
          </p:cNvPr>
          <p:cNvSpPr>
            <a:spLocks noGrp="1"/>
          </p:cNvSpPr>
          <p:nvPr>
            <p:ph type="dt" sz="half" idx="10"/>
          </p:nvPr>
        </p:nvSpPr>
        <p:spPr/>
        <p:txBody>
          <a:bodyPr/>
          <a:lstStyle/>
          <a:p>
            <a:fld id="{C81D8AAC-5BF1-CA4C-90B2-2C437F814169}" type="datetimeFigureOut">
              <a:rPr lang="en-US" smtClean="0"/>
              <a:t>6/4/2022</a:t>
            </a:fld>
            <a:endParaRPr lang="en-US"/>
          </a:p>
        </p:txBody>
      </p:sp>
      <p:sp>
        <p:nvSpPr>
          <p:cNvPr id="4" name="Footer Placeholder 3">
            <a:extLst>
              <a:ext uri="{FF2B5EF4-FFF2-40B4-BE49-F238E27FC236}">
                <a16:creationId xmlns:a16="http://schemas.microsoft.com/office/drawing/2014/main" id="{F6B45292-3E44-4391-BDE1-55B6F68CBC2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A70DBF3-8DCE-57C6-A860-948E55D25872}"/>
              </a:ext>
            </a:extLst>
          </p:cNvPr>
          <p:cNvSpPr>
            <a:spLocks noGrp="1"/>
          </p:cNvSpPr>
          <p:nvPr>
            <p:ph type="sldNum" sz="quarter" idx="12"/>
          </p:nvPr>
        </p:nvSpPr>
        <p:spPr/>
        <p:txBody>
          <a:bodyPr/>
          <a:lstStyle/>
          <a:p>
            <a:fld id="{D4E5E8A1-5290-C84F-A9F0-AA547EF1DD01}" type="slidenum">
              <a:rPr lang="en-US" smtClean="0"/>
              <a:t>‹N°›</a:t>
            </a:fld>
            <a:endParaRPr lang="en-US"/>
          </a:p>
        </p:txBody>
      </p:sp>
    </p:spTree>
    <p:extLst>
      <p:ext uri="{BB962C8B-B14F-4D97-AF65-F5344CB8AC3E}">
        <p14:creationId xmlns:p14="http://schemas.microsoft.com/office/powerpoint/2010/main" val="45188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D788DE-643E-85C8-D6AE-BDA8D25913E1}"/>
              </a:ext>
            </a:extLst>
          </p:cNvPr>
          <p:cNvSpPr>
            <a:spLocks noGrp="1"/>
          </p:cNvSpPr>
          <p:nvPr>
            <p:ph type="dt" sz="half" idx="10"/>
          </p:nvPr>
        </p:nvSpPr>
        <p:spPr/>
        <p:txBody>
          <a:bodyPr/>
          <a:lstStyle/>
          <a:p>
            <a:fld id="{C81D8AAC-5BF1-CA4C-90B2-2C437F814169}" type="datetimeFigureOut">
              <a:rPr lang="en-US" smtClean="0"/>
              <a:t>6/4/2022</a:t>
            </a:fld>
            <a:endParaRPr lang="en-US"/>
          </a:p>
        </p:txBody>
      </p:sp>
      <p:sp>
        <p:nvSpPr>
          <p:cNvPr id="3" name="Footer Placeholder 2">
            <a:extLst>
              <a:ext uri="{FF2B5EF4-FFF2-40B4-BE49-F238E27FC236}">
                <a16:creationId xmlns:a16="http://schemas.microsoft.com/office/drawing/2014/main" id="{34CAA1AF-531D-A0C5-8977-C0CB5BEF5D6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E1DC4DD-B097-6471-90B2-7CF61ABE54EB}"/>
              </a:ext>
            </a:extLst>
          </p:cNvPr>
          <p:cNvSpPr>
            <a:spLocks noGrp="1"/>
          </p:cNvSpPr>
          <p:nvPr>
            <p:ph type="sldNum" sz="quarter" idx="12"/>
          </p:nvPr>
        </p:nvSpPr>
        <p:spPr/>
        <p:txBody>
          <a:bodyPr/>
          <a:lstStyle/>
          <a:p>
            <a:fld id="{D4E5E8A1-5290-C84F-A9F0-AA547EF1DD01}" type="slidenum">
              <a:rPr lang="en-US" smtClean="0"/>
              <a:t>‹N°›</a:t>
            </a:fld>
            <a:endParaRPr lang="en-US"/>
          </a:p>
        </p:txBody>
      </p:sp>
    </p:spTree>
    <p:extLst>
      <p:ext uri="{BB962C8B-B14F-4D97-AF65-F5344CB8AC3E}">
        <p14:creationId xmlns:p14="http://schemas.microsoft.com/office/powerpoint/2010/main" val="448108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76E33-B2C7-7661-38FA-1D5EF0F227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5CA0FB0-95C8-0B7D-E627-438E01C303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D1A68AB-5980-CCE5-8D28-7EDAC22E63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9AC476-1597-DFA6-76D3-28D41E9C783C}"/>
              </a:ext>
            </a:extLst>
          </p:cNvPr>
          <p:cNvSpPr>
            <a:spLocks noGrp="1"/>
          </p:cNvSpPr>
          <p:nvPr>
            <p:ph type="dt" sz="half" idx="10"/>
          </p:nvPr>
        </p:nvSpPr>
        <p:spPr/>
        <p:txBody>
          <a:bodyPr/>
          <a:lstStyle/>
          <a:p>
            <a:fld id="{C81D8AAC-5BF1-CA4C-90B2-2C437F814169}" type="datetimeFigureOut">
              <a:rPr lang="en-US" smtClean="0"/>
              <a:t>6/4/2022</a:t>
            </a:fld>
            <a:endParaRPr lang="en-US"/>
          </a:p>
        </p:txBody>
      </p:sp>
      <p:sp>
        <p:nvSpPr>
          <p:cNvPr id="6" name="Footer Placeholder 5">
            <a:extLst>
              <a:ext uri="{FF2B5EF4-FFF2-40B4-BE49-F238E27FC236}">
                <a16:creationId xmlns:a16="http://schemas.microsoft.com/office/drawing/2014/main" id="{A0B4A9B5-AA1A-9D9F-F85D-E122A8F04D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C3070E-BF6D-8902-5B7B-D187D32A8102}"/>
              </a:ext>
            </a:extLst>
          </p:cNvPr>
          <p:cNvSpPr>
            <a:spLocks noGrp="1"/>
          </p:cNvSpPr>
          <p:nvPr>
            <p:ph type="sldNum" sz="quarter" idx="12"/>
          </p:nvPr>
        </p:nvSpPr>
        <p:spPr/>
        <p:txBody>
          <a:bodyPr/>
          <a:lstStyle/>
          <a:p>
            <a:fld id="{D4E5E8A1-5290-C84F-A9F0-AA547EF1DD01}" type="slidenum">
              <a:rPr lang="en-US" smtClean="0"/>
              <a:t>‹N°›</a:t>
            </a:fld>
            <a:endParaRPr lang="en-US"/>
          </a:p>
        </p:txBody>
      </p:sp>
    </p:spTree>
    <p:extLst>
      <p:ext uri="{BB962C8B-B14F-4D97-AF65-F5344CB8AC3E}">
        <p14:creationId xmlns:p14="http://schemas.microsoft.com/office/powerpoint/2010/main" val="3288256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9B794-0994-356E-0721-F5231A261E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DDC454F-1EA9-B7DD-3C20-2CE903171C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B633CCD-1A07-6591-0FC1-238BB8A938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3DB695-7B13-6A32-70BF-BE0506F96B60}"/>
              </a:ext>
            </a:extLst>
          </p:cNvPr>
          <p:cNvSpPr>
            <a:spLocks noGrp="1"/>
          </p:cNvSpPr>
          <p:nvPr>
            <p:ph type="dt" sz="half" idx="10"/>
          </p:nvPr>
        </p:nvSpPr>
        <p:spPr/>
        <p:txBody>
          <a:bodyPr/>
          <a:lstStyle/>
          <a:p>
            <a:fld id="{C81D8AAC-5BF1-CA4C-90B2-2C437F814169}" type="datetimeFigureOut">
              <a:rPr lang="en-US" smtClean="0"/>
              <a:t>6/4/2022</a:t>
            </a:fld>
            <a:endParaRPr lang="en-US"/>
          </a:p>
        </p:txBody>
      </p:sp>
      <p:sp>
        <p:nvSpPr>
          <p:cNvPr id="6" name="Footer Placeholder 5">
            <a:extLst>
              <a:ext uri="{FF2B5EF4-FFF2-40B4-BE49-F238E27FC236}">
                <a16:creationId xmlns:a16="http://schemas.microsoft.com/office/drawing/2014/main" id="{1DE49119-7CC8-F2A9-5B9E-915716F7BE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DCA7DB-E18F-CDA2-121A-F0AC5C399C5D}"/>
              </a:ext>
            </a:extLst>
          </p:cNvPr>
          <p:cNvSpPr>
            <a:spLocks noGrp="1"/>
          </p:cNvSpPr>
          <p:nvPr>
            <p:ph type="sldNum" sz="quarter" idx="12"/>
          </p:nvPr>
        </p:nvSpPr>
        <p:spPr/>
        <p:txBody>
          <a:bodyPr/>
          <a:lstStyle/>
          <a:p>
            <a:fld id="{D4E5E8A1-5290-C84F-A9F0-AA547EF1DD01}" type="slidenum">
              <a:rPr lang="en-US" smtClean="0"/>
              <a:t>‹N°›</a:t>
            </a:fld>
            <a:endParaRPr lang="en-US"/>
          </a:p>
        </p:txBody>
      </p:sp>
    </p:spTree>
    <p:extLst>
      <p:ext uri="{BB962C8B-B14F-4D97-AF65-F5344CB8AC3E}">
        <p14:creationId xmlns:p14="http://schemas.microsoft.com/office/powerpoint/2010/main" val="2535295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E50DE-3AC1-69EC-8119-98FE30F404C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A26B894-2561-8BD1-D018-08214D8942B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CE3D87-0F71-CBE7-3521-D067AB6EE262}"/>
              </a:ext>
            </a:extLst>
          </p:cNvPr>
          <p:cNvSpPr>
            <a:spLocks noGrp="1"/>
          </p:cNvSpPr>
          <p:nvPr>
            <p:ph type="dt" sz="half" idx="10"/>
          </p:nvPr>
        </p:nvSpPr>
        <p:spPr/>
        <p:txBody>
          <a:bodyPr/>
          <a:lstStyle/>
          <a:p>
            <a:fld id="{C81D8AAC-5BF1-CA4C-90B2-2C437F814169}" type="datetimeFigureOut">
              <a:rPr lang="en-US" smtClean="0"/>
              <a:t>6/4/2022</a:t>
            </a:fld>
            <a:endParaRPr lang="en-US"/>
          </a:p>
        </p:txBody>
      </p:sp>
      <p:sp>
        <p:nvSpPr>
          <p:cNvPr id="5" name="Footer Placeholder 4">
            <a:extLst>
              <a:ext uri="{FF2B5EF4-FFF2-40B4-BE49-F238E27FC236}">
                <a16:creationId xmlns:a16="http://schemas.microsoft.com/office/drawing/2014/main" id="{A1338ECA-9174-6051-3561-D915D2EC7B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08EC26-387A-7AB7-9F8D-959336D51F32}"/>
              </a:ext>
            </a:extLst>
          </p:cNvPr>
          <p:cNvSpPr>
            <a:spLocks noGrp="1"/>
          </p:cNvSpPr>
          <p:nvPr>
            <p:ph type="sldNum" sz="quarter" idx="12"/>
          </p:nvPr>
        </p:nvSpPr>
        <p:spPr/>
        <p:txBody>
          <a:bodyPr/>
          <a:lstStyle/>
          <a:p>
            <a:fld id="{D4E5E8A1-5290-C84F-A9F0-AA547EF1DD01}" type="slidenum">
              <a:rPr lang="en-US" smtClean="0"/>
              <a:t>‹N°›</a:t>
            </a:fld>
            <a:endParaRPr lang="en-US"/>
          </a:p>
        </p:txBody>
      </p:sp>
    </p:spTree>
    <p:extLst>
      <p:ext uri="{BB962C8B-B14F-4D97-AF65-F5344CB8AC3E}">
        <p14:creationId xmlns:p14="http://schemas.microsoft.com/office/powerpoint/2010/main" val="3722356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C973A1-E669-2275-60DB-467B5975209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0F33D2F-1C6E-69CE-E850-B5839E7B0A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4D2048-3038-AE72-EC43-33057066DDBE}"/>
              </a:ext>
            </a:extLst>
          </p:cNvPr>
          <p:cNvSpPr>
            <a:spLocks noGrp="1"/>
          </p:cNvSpPr>
          <p:nvPr>
            <p:ph type="dt" sz="half" idx="10"/>
          </p:nvPr>
        </p:nvSpPr>
        <p:spPr/>
        <p:txBody>
          <a:bodyPr/>
          <a:lstStyle/>
          <a:p>
            <a:fld id="{C81D8AAC-5BF1-CA4C-90B2-2C437F814169}" type="datetimeFigureOut">
              <a:rPr lang="en-US" smtClean="0"/>
              <a:t>6/4/2022</a:t>
            </a:fld>
            <a:endParaRPr lang="en-US"/>
          </a:p>
        </p:txBody>
      </p:sp>
      <p:sp>
        <p:nvSpPr>
          <p:cNvPr id="5" name="Footer Placeholder 4">
            <a:extLst>
              <a:ext uri="{FF2B5EF4-FFF2-40B4-BE49-F238E27FC236}">
                <a16:creationId xmlns:a16="http://schemas.microsoft.com/office/drawing/2014/main" id="{8B2A832B-AAE6-1833-A46B-743066BC7D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9E38B5-4A9D-6517-BA18-A6E8678D664A}"/>
              </a:ext>
            </a:extLst>
          </p:cNvPr>
          <p:cNvSpPr>
            <a:spLocks noGrp="1"/>
          </p:cNvSpPr>
          <p:nvPr>
            <p:ph type="sldNum" sz="quarter" idx="12"/>
          </p:nvPr>
        </p:nvSpPr>
        <p:spPr/>
        <p:txBody>
          <a:bodyPr/>
          <a:lstStyle/>
          <a:p>
            <a:fld id="{D4E5E8A1-5290-C84F-A9F0-AA547EF1DD01}" type="slidenum">
              <a:rPr lang="en-US" smtClean="0"/>
              <a:t>‹N°›</a:t>
            </a:fld>
            <a:endParaRPr lang="en-US"/>
          </a:p>
        </p:txBody>
      </p:sp>
    </p:spTree>
    <p:extLst>
      <p:ext uri="{BB962C8B-B14F-4D97-AF65-F5344CB8AC3E}">
        <p14:creationId xmlns:p14="http://schemas.microsoft.com/office/powerpoint/2010/main" val="1379952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B44FD6-AAA6-E2CD-98D1-FD2F1A4EFF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D4ADA5-3249-A293-8FBE-7437EBFA5F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91FDE3-4D82-890B-F64B-5B1FCCCC6C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1D8AAC-5BF1-CA4C-90B2-2C437F814169}" type="datetimeFigureOut">
              <a:rPr lang="en-US" smtClean="0"/>
              <a:t>6/4/2022</a:t>
            </a:fld>
            <a:endParaRPr lang="en-US"/>
          </a:p>
        </p:txBody>
      </p:sp>
      <p:sp>
        <p:nvSpPr>
          <p:cNvPr id="5" name="Footer Placeholder 4">
            <a:extLst>
              <a:ext uri="{FF2B5EF4-FFF2-40B4-BE49-F238E27FC236}">
                <a16:creationId xmlns:a16="http://schemas.microsoft.com/office/drawing/2014/main" id="{4C92ED3D-32DA-D6B3-9434-8411937A53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FE30C4F-8FF5-A732-4754-D169AD4516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E5E8A1-5290-C84F-A9F0-AA547EF1DD01}" type="slidenum">
              <a:rPr lang="en-US" smtClean="0"/>
              <a:t>‹N°›</a:t>
            </a:fld>
            <a:endParaRPr lang="en-US"/>
          </a:p>
        </p:txBody>
      </p:sp>
    </p:spTree>
    <p:extLst>
      <p:ext uri="{BB962C8B-B14F-4D97-AF65-F5344CB8AC3E}">
        <p14:creationId xmlns:p14="http://schemas.microsoft.com/office/powerpoint/2010/main" val="9303340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Layout" Target="../slideLayouts/slideLayout6.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png"/><Relationship Id="rId17" Type="http://schemas.openxmlformats.org/officeDocument/2006/relationships/image" Target="../media/image31.png"/><Relationship Id="rId2" Type="http://schemas.openxmlformats.org/officeDocument/2006/relationships/image" Target="../media/image5.png"/><Relationship Id="rId16" Type="http://schemas.openxmlformats.org/officeDocument/2006/relationships/image" Target="../media/image30.png"/><Relationship Id="rId1" Type="http://schemas.openxmlformats.org/officeDocument/2006/relationships/slideLayout" Target="../slideLayouts/slideLayout6.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5" Type="http://schemas.openxmlformats.org/officeDocument/2006/relationships/image" Target="../media/image2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png"/></Relationships>
</file>

<file path=ppt/slides/_rels/slide4.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5.png"/><Relationship Id="rId1" Type="http://schemas.openxmlformats.org/officeDocument/2006/relationships/slideLayout" Target="../slideLayouts/slideLayout6.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38.png"/></Relationships>
</file>

<file path=ppt/slides/_rels/slide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5.png"/><Relationship Id="rId1" Type="http://schemas.openxmlformats.org/officeDocument/2006/relationships/slideLayout" Target="../slideLayouts/slideLayout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45.png"/></Relationships>
</file>

<file path=ppt/slides/_rels/slide6.xml.rels><?xml version="1.0" encoding="UTF-8" standalone="yes"?>
<Relationships xmlns="http://schemas.openxmlformats.org/package/2006/relationships"><Relationship Id="rId13" Type="http://schemas.openxmlformats.org/officeDocument/2006/relationships/image" Target="../media/image93.png"/><Relationship Id="rId26" Type="http://schemas.openxmlformats.org/officeDocument/2006/relationships/image" Target="../media/image49.png"/><Relationship Id="rId3" Type="http://schemas.openxmlformats.org/officeDocument/2006/relationships/image" Target="../media/image5.png"/><Relationship Id="rId7" Type="http://schemas.openxmlformats.org/officeDocument/2006/relationships/image" Target="../media/image46.png"/><Relationship Id="rId17" Type="http://schemas.openxmlformats.org/officeDocument/2006/relationships/image" Target="../media/image280.png"/><Relationship Id="rId25" Type="http://schemas.openxmlformats.org/officeDocument/2006/relationships/image" Target="../media/image48.png"/><Relationship Id="rId2" Type="http://schemas.openxmlformats.org/officeDocument/2006/relationships/notesSlide" Target="../notesSlides/notesSlide1.xml"/><Relationship Id="rId16" Type="http://schemas.openxmlformats.org/officeDocument/2006/relationships/image" Target="../media/image95.png"/><Relationship Id="rId29" Type="http://schemas.openxmlformats.org/officeDocument/2006/relationships/image" Target="../media/image52.png"/><Relationship Id="rId1" Type="http://schemas.openxmlformats.org/officeDocument/2006/relationships/slideLayout" Target="../slideLayouts/slideLayout6.xml"/><Relationship Id="rId6" Type="http://schemas.openxmlformats.org/officeDocument/2006/relationships/image" Target="../media/image210.png"/><Relationship Id="rId24" Type="http://schemas.openxmlformats.org/officeDocument/2006/relationships/image" Target="../media/image300.png"/><Relationship Id="rId15" Type="http://schemas.openxmlformats.org/officeDocument/2006/relationships/image" Target="../media/image47.png"/><Relationship Id="rId23" Type="http://schemas.openxmlformats.org/officeDocument/2006/relationships/image" Target="../media/image290.png"/><Relationship Id="rId28" Type="http://schemas.openxmlformats.org/officeDocument/2006/relationships/image" Target="../media/image51.png"/><Relationship Id="rId14" Type="http://schemas.openxmlformats.org/officeDocument/2006/relationships/image" Target="../media/image94.png"/><Relationship Id="rId27" Type="http://schemas.openxmlformats.org/officeDocument/2006/relationships/image" Target="../media/image50.png"/><Relationship Id="rId30" Type="http://schemas.openxmlformats.org/officeDocument/2006/relationships/image" Target="../media/image53.png"/><Relationship Id="rId22" Type="http://schemas.openxmlformats.org/officeDocument/2006/relationships/image" Target="../media/image270.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21000">
              <a:schemeClr val="accent6">
                <a:lumMod val="5000"/>
                <a:lumOff val="95000"/>
              </a:schemeClr>
            </a:gs>
            <a:gs pos="60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E29A765C-621D-4A01-A766-248F5E4AE0CA}"/>
              </a:ext>
            </a:extLst>
          </p:cNvPr>
          <p:cNvSpPr/>
          <p:nvPr/>
        </p:nvSpPr>
        <p:spPr>
          <a:xfrm>
            <a:off x="1337928" y="2370275"/>
            <a:ext cx="9194802" cy="1063112"/>
          </a:xfrm>
          <a:prstGeom prst="rect">
            <a:avLst/>
          </a:prstGeom>
        </p:spPr>
        <p:txBody>
          <a:bodyPr wrap="square" lIns="0" tIns="0" rIns="0" bIns="144000" anchor="ctr" anchorCtr="0">
            <a:noAutofit/>
          </a:bodyPr>
          <a:lstStyle/>
          <a:p>
            <a:pPr algn="ctr">
              <a:lnSpc>
                <a:spcPct val="125000"/>
              </a:lnSpc>
            </a:pPr>
            <a:r>
              <a:rPr lang="en-GB" altLang="ko-KR" sz="2800" dirty="0" smtClean="0">
                <a:effectLst>
                  <a:outerShdw blurRad="38100" dist="38100" dir="2700000" algn="tl">
                    <a:srgbClr val="000000">
                      <a:alpha val="43137"/>
                    </a:srgbClr>
                  </a:outerShdw>
                </a:effectLst>
                <a:latin typeface="Helvetica" pitchFamily="2" charset="0"/>
                <a:ea typeface="Arial Unicode MS" panose="020B0604020202020204" pitchFamily="50" charset="-127"/>
              </a:rPr>
              <a:t>Interpreting Lidar Backscattering Angstroem Exponents Beyond a Size Indicator : Dependence with Size, Shape and Complex Refractive Index</a:t>
            </a:r>
            <a:endParaRPr lang="en-US" altLang="ko-KR" sz="2800" dirty="0">
              <a:effectLst>
                <a:outerShdw blurRad="38100" dist="38100" dir="2700000" algn="tl">
                  <a:srgbClr val="000000">
                    <a:alpha val="43137"/>
                  </a:srgbClr>
                </a:outerShdw>
              </a:effectLst>
              <a:latin typeface="Helvetica" pitchFamily="2" charset="0"/>
              <a:ea typeface="Arial Unicode MS" panose="020B0604020202020204" pitchFamily="50" charset="-127"/>
            </a:endParaRPr>
          </a:p>
        </p:txBody>
      </p:sp>
      <p:sp>
        <p:nvSpPr>
          <p:cNvPr id="9" name="직사각형 8">
            <a:extLst>
              <a:ext uri="{FF2B5EF4-FFF2-40B4-BE49-F238E27FC236}">
                <a16:creationId xmlns:a16="http://schemas.microsoft.com/office/drawing/2014/main" id="{83C65C66-F630-4647-8436-EDD6729D1FEE}"/>
              </a:ext>
            </a:extLst>
          </p:cNvPr>
          <p:cNvSpPr/>
          <p:nvPr/>
        </p:nvSpPr>
        <p:spPr>
          <a:xfrm>
            <a:off x="1558192" y="3921368"/>
            <a:ext cx="8156079" cy="1507802"/>
          </a:xfrm>
          <a:prstGeom prst="rect">
            <a:avLst/>
          </a:prstGeom>
        </p:spPr>
        <p:txBody>
          <a:bodyPr wrap="square" lIns="0" tIns="0" rIns="0" bIns="144000" anchor="ctr" anchorCtr="0">
            <a:noAutofit/>
          </a:bodyPr>
          <a:lstStyle/>
          <a:p>
            <a:pPr algn="ctr"/>
            <a:r>
              <a:rPr lang="en-US" altLang="ko-KR" sz="1600" dirty="0">
                <a:latin typeface="Helvetica" pitchFamily="2" charset="0"/>
                <a:ea typeface="Noto Sans" panose="020B0502040504020204" pitchFamily="34"/>
                <a:cs typeface="Arial" panose="020B0604020202020204" pitchFamily="34" charset="0"/>
              </a:rPr>
              <a:t>Danaël </a:t>
            </a:r>
            <a:r>
              <a:rPr lang="en-US" altLang="ko-KR" sz="1600" dirty="0" smtClean="0">
                <a:latin typeface="Helvetica" pitchFamily="2" charset="0"/>
                <a:ea typeface="Noto Sans" panose="020B0502040504020204" pitchFamily="34"/>
                <a:cs typeface="Arial" panose="020B0604020202020204" pitchFamily="34" charset="0"/>
              </a:rPr>
              <a:t>CHOLLETON, Patrick RAIROUX, </a:t>
            </a:r>
            <a:r>
              <a:rPr lang="en-US" altLang="ko-KR" sz="1600" u="sng" dirty="0">
                <a:latin typeface="Helvetica" pitchFamily="2" charset="0"/>
                <a:ea typeface="Noto Sans" panose="020B0502040504020204" pitchFamily="34"/>
                <a:cs typeface="Arial" panose="020B0604020202020204" pitchFamily="34" charset="0"/>
              </a:rPr>
              <a:t>Alain </a:t>
            </a:r>
            <a:r>
              <a:rPr lang="en-US" altLang="ko-KR" sz="1600" u="sng" dirty="0" smtClean="0">
                <a:latin typeface="Helvetica" pitchFamily="2" charset="0"/>
                <a:ea typeface="Noto Sans" panose="020B0502040504020204" pitchFamily="34"/>
                <a:cs typeface="Arial" panose="020B0604020202020204" pitchFamily="34" charset="0"/>
              </a:rPr>
              <a:t>MIFFRE</a:t>
            </a:r>
          </a:p>
          <a:p>
            <a:pPr algn="ctr"/>
            <a:endParaRPr lang="en-US" altLang="ko-KR" sz="1600" dirty="0" smtClean="0">
              <a:latin typeface="Helvetica" pitchFamily="2" charset="0"/>
              <a:ea typeface="Noto Sans" panose="020B0502040504020204" pitchFamily="34"/>
              <a:cs typeface="Arial" panose="020B0604020202020204" pitchFamily="34" charset="0"/>
            </a:endParaRPr>
          </a:p>
          <a:p>
            <a:pPr algn="ctr"/>
            <a:r>
              <a:rPr lang="fr-FR" altLang="ko-KR" sz="1600" dirty="0" smtClean="0">
                <a:latin typeface="Helvetica" pitchFamily="2" charset="0"/>
                <a:ea typeface="Noto Sans" panose="020B0502040504020204" pitchFamily="34"/>
                <a:cs typeface="Arial" panose="020B0604020202020204" pitchFamily="34" charset="0"/>
              </a:rPr>
              <a:t>Institute of Light and Matter (iLM), ATMOS Research group, </a:t>
            </a:r>
          </a:p>
          <a:p>
            <a:pPr algn="ctr"/>
            <a:r>
              <a:rPr lang="fr-FR" altLang="ko-KR" sz="1600" dirty="0" smtClean="0">
                <a:latin typeface="Helvetica" pitchFamily="2" charset="0"/>
                <a:ea typeface="Noto Sans" panose="020B0502040504020204" pitchFamily="34"/>
                <a:cs typeface="Arial" panose="020B0604020202020204" pitchFamily="34" charset="0"/>
              </a:rPr>
              <a:t>Lyon University, France. </a:t>
            </a:r>
            <a:endParaRPr lang="fr-FR" altLang="ko-KR" sz="1600" dirty="0">
              <a:latin typeface="Helvetica" pitchFamily="2" charset="0"/>
              <a:ea typeface="Noto Sans" panose="020B0502040504020204" pitchFamily="34"/>
              <a:cs typeface="Arial" panose="020B0604020202020204" pitchFamily="34" charset="0"/>
            </a:endParaRPr>
          </a:p>
          <a:p>
            <a:pPr algn="ctr"/>
            <a:endParaRPr lang="en-US" altLang="ko-KR" sz="1600" dirty="0">
              <a:latin typeface="Helvetica" pitchFamily="2" charset="0"/>
              <a:ea typeface="KoPub돋움체 Bold" panose="02020603020101020101" pitchFamily="18" charset="-127"/>
              <a:cs typeface="Arial" panose="020B0604020202020204" pitchFamily="34" charset="0"/>
            </a:endParaRPr>
          </a:p>
          <a:p>
            <a:pPr algn="ctr"/>
            <a:endParaRPr lang="ko-KR" altLang="en-US" sz="1600" dirty="0">
              <a:latin typeface="Helvetica" pitchFamily="2" charset="0"/>
              <a:ea typeface="KoPub돋움체 Bold" panose="02020603020101020101" pitchFamily="18" charset="-127"/>
              <a:cs typeface="Arial" panose="020B0604020202020204" pitchFamily="34" charset="0"/>
            </a:endParaRPr>
          </a:p>
        </p:txBody>
      </p:sp>
      <p:sp>
        <p:nvSpPr>
          <p:cNvPr id="2" name="TextBox 1">
            <a:extLst>
              <a:ext uri="{FF2B5EF4-FFF2-40B4-BE49-F238E27FC236}">
                <a16:creationId xmlns:a16="http://schemas.microsoft.com/office/drawing/2014/main" id="{D2C83800-D832-8412-429D-B72FB03FD7E9}"/>
              </a:ext>
            </a:extLst>
          </p:cNvPr>
          <p:cNvSpPr txBox="1"/>
          <p:nvPr/>
        </p:nvSpPr>
        <p:spPr>
          <a:xfrm>
            <a:off x="3418010" y="6480089"/>
            <a:ext cx="7114720" cy="246221"/>
          </a:xfrm>
          <a:prstGeom prst="rect">
            <a:avLst/>
          </a:prstGeom>
          <a:noFill/>
        </p:spPr>
        <p:txBody>
          <a:bodyPr wrap="square" rtlCol="0">
            <a:spAutoFit/>
          </a:bodyPr>
          <a:lstStyle/>
          <a:p>
            <a:r>
              <a:rPr lang="en-US" sz="1000" dirty="0">
                <a:latin typeface="Helvetica" pitchFamily="2" charset="0"/>
              </a:rPr>
              <a:t>The 30th International Laser Radar Conference (ILRC) virtual conference, June 26th – July 1st, 2022.</a:t>
            </a:r>
          </a:p>
        </p:txBody>
      </p:sp>
      <p:sp>
        <p:nvSpPr>
          <p:cNvPr id="6" name="직사각형 7">
            <a:extLst>
              <a:ext uri="{FF2B5EF4-FFF2-40B4-BE49-F238E27FC236}">
                <a16:creationId xmlns:a16="http://schemas.microsoft.com/office/drawing/2014/main" id="{80A40BB9-4994-4586-A224-AF0407521A81}"/>
              </a:ext>
            </a:extLst>
          </p:cNvPr>
          <p:cNvSpPr/>
          <p:nvPr/>
        </p:nvSpPr>
        <p:spPr>
          <a:xfrm>
            <a:off x="1119097" y="5453052"/>
            <a:ext cx="9194802" cy="584199"/>
          </a:xfrm>
          <a:prstGeom prst="rect">
            <a:avLst/>
          </a:prstGeom>
        </p:spPr>
        <p:txBody>
          <a:bodyPr wrap="square" lIns="0" tIns="0" rIns="0" bIns="144000" anchor="ctr" anchorCtr="0">
            <a:noAutofit/>
          </a:bodyPr>
          <a:lstStyle/>
          <a:p>
            <a:pPr algn="ctr"/>
            <a:r>
              <a:rPr lang="en-US" altLang="ko-KR" dirty="0" smtClean="0">
                <a:effectLst>
                  <a:outerShdw blurRad="38100" dist="38100" dir="2700000" algn="tl">
                    <a:srgbClr val="000000">
                      <a:alpha val="43137"/>
                    </a:srgbClr>
                  </a:outerShdw>
                </a:effectLst>
                <a:latin typeface="Helvetica" pitchFamily="2" charset="0"/>
                <a:ea typeface="Arial Unicode MS" panose="020B0604020202020204" pitchFamily="50" charset="-127"/>
              </a:rPr>
              <a:t>02.</a:t>
            </a:r>
            <a:r>
              <a:rPr lang="en-GB" altLang="ko-KR" dirty="0" smtClean="0">
                <a:effectLst>
                  <a:outerShdw blurRad="38100" dist="38100" dir="2700000" algn="tl">
                    <a:srgbClr val="000000">
                      <a:alpha val="43137"/>
                    </a:srgbClr>
                  </a:outerShdw>
                </a:effectLst>
                <a:latin typeface="Helvetica" pitchFamily="2" charset="0"/>
                <a:ea typeface="Arial Unicode MS" panose="020B0604020202020204" pitchFamily="50" charset="-127"/>
              </a:rPr>
              <a:t> Emerging lidar techniques, methodologies and discoveries</a:t>
            </a:r>
          </a:p>
          <a:p>
            <a:pPr algn="ctr">
              <a:lnSpc>
                <a:spcPct val="125000"/>
              </a:lnSpc>
            </a:pPr>
            <a:r>
              <a:rPr lang="en-US" altLang="ko-KR" dirty="0" smtClean="0">
                <a:effectLst>
                  <a:outerShdw blurRad="38100" dist="38100" dir="2700000" algn="tl">
                    <a:srgbClr val="000000">
                      <a:alpha val="43137"/>
                    </a:srgbClr>
                  </a:outerShdw>
                </a:effectLst>
                <a:latin typeface="Helvetica" pitchFamily="2" charset="0"/>
                <a:ea typeface="Arial Unicode MS" panose="020B0604020202020204" pitchFamily="50" charset="-127"/>
              </a:rPr>
              <a:t>Thursday </a:t>
            </a:r>
            <a:r>
              <a:rPr lang="en-US" altLang="ko-KR" dirty="0">
                <a:effectLst>
                  <a:outerShdw blurRad="38100" dist="38100" dir="2700000" algn="tl">
                    <a:srgbClr val="000000">
                      <a:alpha val="43137"/>
                    </a:srgbClr>
                  </a:outerShdw>
                </a:effectLst>
                <a:latin typeface="Helvetica" pitchFamily="2" charset="0"/>
                <a:ea typeface="Arial Unicode MS" panose="020B0604020202020204" pitchFamily="50" charset="-127"/>
              </a:rPr>
              <a:t>June </a:t>
            </a:r>
            <a:r>
              <a:rPr lang="en-US" altLang="ko-KR" dirty="0" smtClean="0">
                <a:effectLst>
                  <a:outerShdw blurRad="38100" dist="38100" dir="2700000" algn="tl">
                    <a:srgbClr val="000000">
                      <a:alpha val="43137"/>
                    </a:srgbClr>
                  </a:outerShdw>
                </a:effectLst>
                <a:latin typeface="Helvetica" pitchFamily="2" charset="0"/>
                <a:ea typeface="Arial Unicode MS" panose="020B0604020202020204" pitchFamily="50" charset="-127"/>
              </a:rPr>
              <a:t>30</a:t>
            </a:r>
            <a:r>
              <a:rPr lang="en-US" altLang="ko-KR" baseline="30000" dirty="0" smtClean="0">
                <a:effectLst>
                  <a:outerShdw blurRad="38100" dist="38100" dir="2700000" algn="tl">
                    <a:srgbClr val="000000">
                      <a:alpha val="43137"/>
                    </a:srgbClr>
                  </a:outerShdw>
                </a:effectLst>
                <a:latin typeface="Helvetica" pitchFamily="2" charset="0"/>
                <a:ea typeface="Arial Unicode MS" panose="020B0604020202020204" pitchFamily="50" charset="-127"/>
              </a:rPr>
              <a:t>th</a:t>
            </a:r>
            <a:r>
              <a:rPr lang="en-US" altLang="ko-KR" dirty="0" smtClean="0">
                <a:effectLst>
                  <a:outerShdw blurRad="38100" dist="38100" dir="2700000" algn="tl">
                    <a:srgbClr val="000000">
                      <a:alpha val="43137"/>
                    </a:srgbClr>
                  </a:outerShdw>
                </a:effectLst>
                <a:latin typeface="Helvetica" pitchFamily="2" charset="0"/>
                <a:ea typeface="Arial Unicode MS" panose="020B0604020202020204" pitchFamily="50" charset="-127"/>
              </a:rPr>
              <a:t>, 12:00 UTC</a:t>
            </a:r>
            <a:endParaRPr lang="en-US" altLang="ko-KR" dirty="0">
              <a:effectLst>
                <a:outerShdw blurRad="38100" dist="38100" dir="2700000" algn="tl">
                  <a:srgbClr val="000000">
                    <a:alpha val="43137"/>
                  </a:srgbClr>
                </a:outerShdw>
              </a:effectLst>
              <a:latin typeface="Helvetica" pitchFamily="2" charset="0"/>
              <a:ea typeface="Arial Unicode MS" panose="020B0604020202020204" pitchFamily="50" charset="-127"/>
            </a:endParaRPr>
          </a:p>
          <a:p>
            <a:pPr algn="ctr">
              <a:lnSpc>
                <a:spcPct val="125000"/>
              </a:lnSpc>
            </a:pPr>
            <a:r>
              <a:rPr lang="en-US" altLang="ko-KR" dirty="0" smtClean="0">
                <a:effectLst>
                  <a:outerShdw blurRad="38100" dist="38100" dir="2700000" algn="tl">
                    <a:srgbClr val="000000">
                      <a:alpha val="43137"/>
                    </a:srgbClr>
                  </a:outerShdw>
                </a:effectLst>
                <a:latin typeface="Helvetica" pitchFamily="2" charset="0"/>
                <a:ea typeface="Arial Unicode MS" panose="020B0604020202020204" pitchFamily="50" charset="-127"/>
              </a:rPr>
              <a:t>P36</a:t>
            </a:r>
            <a:endParaRPr lang="en-US" altLang="ko-KR" dirty="0">
              <a:effectLst>
                <a:outerShdw blurRad="38100" dist="38100" dir="2700000" algn="tl">
                  <a:srgbClr val="000000">
                    <a:alpha val="43137"/>
                  </a:srgbClr>
                </a:outerShdw>
              </a:effectLst>
              <a:latin typeface="Helvetica" pitchFamily="2" charset="0"/>
              <a:ea typeface="Arial Unicode MS" panose="020B0604020202020204" pitchFamily="50" charset="-127"/>
            </a:endParaRPr>
          </a:p>
        </p:txBody>
      </p:sp>
      <p:pic>
        <p:nvPicPr>
          <p:cNvPr id="12" name="Image 11"/>
          <p:cNvPicPr>
            <a:picLocks noChangeAspect="1"/>
          </p:cNvPicPr>
          <p:nvPr/>
        </p:nvPicPr>
        <p:blipFill rotWithShape="1">
          <a:blip r:embed="rId2" cstate="print">
            <a:extLst>
              <a:ext uri="{28A0092B-C50C-407E-A947-70E740481C1C}">
                <a14:useLocalDpi xmlns:a14="http://schemas.microsoft.com/office/drawing/2010/main" val="0"/>
              </a:ext>
            </a:extLst>
          </a:blip>
          <a:srcRect t="17499" b="15395"/>
          <a:stretch/>
        </p:blipFill>
        <p:spPr>
          <a:xfrm>
            <a:off x="3418010" y="610536"/>
            <a:ext cx="1522559" cy="722325"/>
          </a:xfrm>
          <a:prstGeom prst="rect">
            <a:avLst/>
          </a:prstGeom>
        </p:spPr>
      </p:pic>
      <p:pic>
        <p:nvPicPr>
          <p:cNvPr id="13" name="Imag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41516" y="508525"/>
            <a:ext cx="788537" cy="788537"/>
          </a:xfrm>
          <a:prstGeom prst="rect">
            <a:avLst/>
          </a:prstGeom>
        </p:spPr>
      </p:pic>
      <p:pic>
        <p:nvPicPr>
          <p:cNvPr id="14" name="Image 13"/>
          <p:cNvPicPr>
            <a:picLocks noChangeAspect="1"/>
          </p:cNvPicPr>
          <p:nvPr/>
        </p:nvPicPr>
        <p:blipFill rotWithShape="1">
          <a:blip r:embed="rId4" cstate="print">
            <a:extLst>
              <a:ext uri="{28A0092B-C50C-407E-A947-70E740481C1C}">
                <a14:useLocalDpi xmlns:a14="http://schemas.microsoft.com/office/drawing/2010/main" val="0"/>
              </a:ext>
            </a:extLst>
          </a:blip>
          <a:srcRect l="35745" r="6386"/>
          <a:stretch/>
        </p:blipFill>
        <p:spPr>
          <a:xfrm>
            <a:off x="9994900" y="511500"/>
            <a:ext cx="1096345" cy="740790"/>
          </a:xfrm>
          <a:prstGeom prst="rect">
            <a:avLst/>
          </a:prstGeom>
        </p:spPr>
      </p:pic>
      <p:pic>
        <p:nvPicPr>
          <p:cNvPr id="15" name="Image 14"/>
          <p:cNvPicPr>
            <a:picLocks noChangeAspect="1"/>
          </p:cNvPicPr>
          <p:nvPr/>
        </p:nvPicPr>
        <p:blipFill rotWithShape="1">
          <a:blip r:embed="rId5" cstate="print">
            <a:extLst>
              <a:ext uri="{28A0092B-C50C-407E-A947-70E740481C1C}">
                <a14:useLocalDpi xmlns:a14="http://schemas.microsoft.com/office/drawing/2010/main" val="0"/>
              </a:ext>
            </a:extLst>
          </a:blip>
          <a:srcRect b="11826"/>
          <a:stretch/>
        </p:blipFill>
        <p:spPr>
          <a:xfrm>
            <a:off x="6029308" y="388352"/>
            <a:ext cx="1216161" cy="944654"/>
          </a:xfrm>
          <a:prstGeom prst="rect">
            <a:avLst/>
          </a:prstGeom>
        </p:spPr>
      </p:pic>
      <p:pic>
        <p:nvPicPr>
          <p:cNvPr id="11" name="Picture 2">
            <a:extLst>
              <a:ext uri="{FF2B5EF4-FFF2-40B4-BE49-F238E27FC236}">
                <a16:creationId xmlns:a16="http://schemas.microsoft.com/office/drawing/2014/main" id="{847F9BE0-860E-9B21-E385-90D4FD255D5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1910" y="155306"/>
            <a:ext cx="2561980" cy="1809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598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74F0A23A-D0AB-F039-4E0F-F94B217C79D9}"/>
              </a:ext>
            </a:extLst>
          </p:cNvPr>
          <p:cNvGrpSpPr/>
          <p:nvPr/>
        </p:nvGrpSpPr>
        <p:grpSpPr>
          <a:xfrm>
            <a:off x="0" y="0"/>
            <a:ext cx="12192000" cy="605481"/>
            <a:chOff x="0" y="0"/>
            <a:chExt cx="12192000" cy="605481"/>
          </a:xfrm>
        </p:grpSpPr>
        <p:sp>
          <p:nvSpPr>
            <p:cNvPr id="5" name="TextBox 4">
              <a:extLst>
                <a:ext uri="{FF2B5EF4-FFF2-40B4-BE49-F238E27FC236}">
                  <a16:creationId xmlns:a16="http://schemas.microsoft.com/office/drawing/2014/main" id="{9A14DB0F-8B8D-199C-C984-F38D666DF934}"/>
                </a:ext>
              </a:extLst>
            </p:cNvPr>
            <p:cNvSpPr txBox="1"/>
            <p:nvPr/>
          </p:nvSpPr>
          <p:spPr>
            <a:xfrm>
              <a:off x="0" y="0"/>
              <a:ext cx="12192000" cy="605481"/>
            </a:xfrm>
            <a:prstGeom prst="rect">
              <a:avLst/>
            </a:prstGeom>
            <a:solidFill>
              <a:schemeClr val="accent6">
                <a:lumMod val="40000"/>
                <a:lumOff val="60000"/>
              </a:schemeClr>
            </a:solidFill>
          </p:spPr>
          <p:txBody>
            <a:bodyPr wrap="square" rtlCol="0">
              <a:spAutoFit/>
            </a:bodyPr>
            <a:lstStyle/>
            <a:p>
              <a:endParaRPr lang="en-US" dirty="0"/>
            </a:p>
          </p:txBody>
        </p:sp>
        <p:pic>
          <p:nvPicPr>
            <p:cNvPr id="6" name="Picture 2">
              <a:extLst>
                <a:ext uri="{FF2B5EF4-FFF2-40B4-BE49-F238E27FC236}">
                  <a16:creationId xmlns:a16="http://schemas.microsoft.com/office/drawing/2014/main" id="{AC32886A-2491-883B-8AB3-020AFEE9C4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9203" y="0"/>
              <a:ext cx="762000" cy="538163"/>
            </a:xfrm>
            <a:prstGeom prst="rect">
              <a:avLst/>
            </a:prstGeom>
            <a:noFill/>
            <a:extLst>
              <a:ext uri="{909E8E84-426E-40DD-AFC4-6F175D3DCCD1}">
                <a14:hiddenFill xmlns:a14="http://schemas.microsoft.com/office/drawing/2010/main">
                  <a:solidFill>
                    <a:srgbClr val="FFFFFF"/>
                  </a:solidFill>
                </a14:hiddenFill>
              </a:ext>
            </a:extLst>
          </p:spPr>
        </p:pic>
        <p:sp>
          <p:nvSpPr>
            <p:cNvPr id="9" name="Title 3">
              <a:extLst>
                <a:ext uri="{FF2B5EF4-FFF2-40B4-BE49-F238E27FC236}">
                  <a16:creationId xmlns:a16="http://schemas.microsoft.com/office/drawing/2014/main" id="{4826646C-C271-0F39-AD9F-D937CF8DEA82}"/>
                </a:ext>
              </a:extLst>
            </p:cNvPr>
            <p:cNvSpPr txBox="1">
              <a:spLocks/>
            </p:cNvSpPr>
            <p:nvPr/>
          </p:nvSpPr>
          <p:spPr>
            <a:xfrm>
              <a:off x="257433" y="67318"/>
              <a:ext cx="10515600" cy="538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ltLang="ko-KR" sz="2400" dirty="0">
                  <a:latin typeface="Helvetica" panose="020B0604020202020204" pitchFamily="34" charset="0"/>
                  <a:ea typeface="Arial Unicode MS" panose="020B0604020202020204" pitchFamily="50" charset="-127"/>
                  <a:cs typeface="Helvetica" panose="020B0604020202020204" pitchFamily="34" charset="0"/>
                </a:rPr>
                <a:t>Backscattering </a:t>
              </a:r>
              <a:r>
                <a:rPr lang="en-US" sz="2400" dirty="0">
                  <a:latin typeface="Helvetica" panose="020B0604020202020204" pitchFamily="34" charset="0"/>
                  <a:cs typeface="Helvetica" panose="020B0604020202020204" pitchFamily="34" charset="0"/>
                </a:rPr>
                <a:t>Ångström</a:t>
              </a:r>
              <a:r>
                <a:rPr lang="en-GB" altLang="ko-KR" sz="2400" dirty="0">
                  <a:latin typeface="Helvetica" panose="020B0604020202020204" pitchFamily="34" charset="0"/>
                  <a:ea typeface="Arial Unicode MS" panose="020B0604020202020204" pitchFamily="50" charset="-127"/>
                  <a:cs typeface="Helvetica" panose="020B0604020202020204" pitchFamily="34" charset="0"/>
                </a:rPr>
                <a:t> Exponents</a:t>
              </a:r>
              <a:r>
                <a:rPr lang="en-US" sz="2400" b="1" dirty="0" smtClean="0"/>
                <a:t> </a:t>
              </a:r>
              <a:endParaRPr lang="en-US" sz="2400" b="1" dirty="0"/>
            </a:p>
          </p:txBody>
        </p:sp>
      </p:grpSp>
      <p:sp>
        <p:nvSpPr>
          <p:cNvPr id="14" name="TextBox 13">
            <a:extLst>
              <a:ext uri="{FF2B5EF4-FFF2-40B4-BE49-F238E27FC236}">
                <a16:creationId xmlns:a16="http://schemas.microsoft.com/office/drawing/2014/main" id="{E754E9E9-9EAF-8342-9E4B-433A6DAAF14B}"/>
              </a:ext>
            </a:extLst>
          </p:cNvPr>
          <p:cNvSpPr txBox="1"/>
          <p:nvPr/>
        </p:nvSpPr>
        <p:spPr>
          <a:xfrm>
            <a:off x="11934567" y="17824"/>
            <a:ext cx="558800" cy="369332"/>
          </a:xfrm>
          <a:prstGeom prst="rect">
            <a:avLst/>
          </a:prstGeom>
          <a:noFill/>
        </p:spPr>
        <p:txBody>
          <a:bodyPr wrap="square" rtlCol="0">
            <a:spAutoFit/>
          </a:bodyPr>
          <a:lstStyle/>
          <a:p>
            <a:r>
              <a:rPr lang="en-US" b="1" dirty="0">
                <a:latin typeface="Helvetica" pitchFamily="2" charset="0"/>
              </a:rPr>
              <a:t>1</a:t>
            </a:r>
          </a:p>
        </p:txBody>
      </p:sp>
      <mc:AlternateContent xmlns:mc="http://schemas.openxmlformats.org/markup-compatibility/2006">
        <mc:Choice xmlns:a14="http://schemas.microsoft.com/office/drawing/2010/main" Requires="a14">
          <p:sp>
            <p:nvSpPr>
              <p:cNvPr id="25" name="ZoneTexte 24"/>
              <p:cNvSpPr txBox="1"/>
              <p:nvPr/>
            </p:nvSpPr>
            <p:spPr>
              <a:xfrm>
                <a:off x="279399" y="714430"/>
                <a:ext cx="11934567" cy="417422"/>
              </a:xfrm>
              <a:prstGeom prst="rect">
                <a:avLst/>
              </a:prstGeom>
              <a:noFill/>
            </p:spPr>
            <p:txBody>
              <a:bodyPr wrap="square" rtlCol="0">
                <a:spAutoFit/>
              </a:bodyPr>
              <a:lstStyle/>
              <a:p>
                <a:pPr marL="285750" indent="-285750">
                  <a:lnSpc>
                    <a:spcPct val="150000"/>
                  </a:lnSpc>
                  <a:buFont typeface="Wingdings" panose="05000000000000000000" pitchFamily="2" charset="2"/>
                  <a:buChar char="§"/>
                </a:pPr>
                <a:r>
                  <a:rPr lang="en-US" sz="1600" b="1" dirty="0" smtClean="0">
                    <a:latin typeface="Times" panose="02020603050405020304" pitchFamily="18" charset="0"/>
                    <a:cs typeface="Times" panose="02020603050405020304" pitchFamily="18" charset="0"/>
                  </a:rPr>
                  <a:t>2</a:t>
                </a:r>
                <a14:m>
                  <m:oMath xmlns:m="http://schemas.openxmlformats.org/officeDocument/2006/math">
                    <m:r>
                      <m:rPr>
                        <m:nor/>
                      </m:rPr>
                      <a:rPr lang="en-US" sz="1600" b="1">
                        <a:latin typeface="Times" panose="02020603050405020304" pitchFamily="18" charset="0"/>
                        <a:cs typeface="Times" panose="02020603050405020304" pitchFamily="18" charset="0"/>
                      </a:rPr>
                      <m:t>β</m:t>
                    </m:r>
                  </m:oMath>
                </a14:m>
                <a:r>
                  <a:rPr lang="en-US" sz="1600" b="1" dirty="0" smtClean="0">
                    <a:latin typeface="Times" panose="02020603050405020304" pitchFamily="18" charset="0"/>
                    <a:cs typeface="Times" panose="02020603050405020304" pitchFamily="18" charset="0"/>
                  </a:rPr>
                  <a:t>-lidars: </a:t>
                </a:r>
                <a:r>
                  <a:rPr lang="en-US" sz="1600" b="1" dirty="0" smtClean="0">
                    <a:latin typeface="Times" panose="02020603050405020304" pitchFamily="18" charset="0"/>
                    <a:cs typeface="Times" panose="02020603050405020304" pitchFamily="18" charset="0"/>
                  </a:rPr>
                  <a:t>vertical profiles of </a:t>
                </a:r>
                <a:r>
                  <a:rPr lang="en-US" sz="1600" b="1" dirty="0" smtClean="0">
                    <a:latin typeface="Times" panose="02020603050405020304" pitchFamily="18" charset="0"/>
                    <a:cs typeface="Times" panose="02020603050405020304" pitchFamily="18" charset="0"/>
                  </a:rPr>
                  <a:t>BAE interpreted as a </a:t>
                </a:r>
                <a:r>
                  <a:rPr lang="en-US" sz="1600" b="1" dirty="0" smtClean="0">
                    <a:latin typeface="Times" panose="02020603050405020304" pitchFamily="18" charset="0"/>
                    <a:cs typeface="Times" panose="02020603050405020304" pitchFamily="18" charset="0"/>
                  </a:rPr>
                  <a:t>particles size indicator</a:t>
                </a:r>
              </a:p>
            </p:txBody>
          </p:sp>
        </mc:Choice>
        <mc:Fallback>
          <p:sp>
            <p:nvSpPr>
              <p:cNvPr id="25" name="ZoneTexte 24"/>
              <p:cNvSpPr txBox="1">
                <a:spLocks noRot="1" noChangeAspect="1" noMove="1" noResize="1" noEditPoints="1" noAdjustHandles="1" noChangeArrowheads="1" noChangeShapeType="1" noTextEdit="1"/>
              </p:cNvSpPr>
              <p:nvPr/>
            </p:nvSpPr>
            <p:spPr>
              <a:xfrm>
                <a:off x="279399" y="714430"/>
                <a:ext cx="11934567" cy="417422"/>
              </a:xfrm>
              <a:prstGeom prst="rect">
                <a:avLst/>
              </a:prstGeom>
              <a:blipFill>
                <a:blip r:embed="rId3"/>
                <a:stretch>
                  <a:fillRect l="-204" b="-1739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6" name="Rectangle 25"/>
              <p:cNvSpPr/>
              <p:nvPr/>
            </p:nvSpPr>
            <p:spPr>
              <a:xfrm>
                <a:off x="926949" y="1286630"/>
                <a:ext cx="2630913" cy="357534"/>
              </a:xfrm>
              <a:prstGeom prst="rect">
                <a:avLst/>
              </a:prstGeom>
            </p:spPr>
            <p:txBody>
              <a:bodyPr wrap="none">
                <a:spAutoFit/>
              </a:bodyPr>
              <a:lstStyle/>
              <a:p>
                <a14:m>
                  <m:oMath xmlns:m="http://schemas.openxmlformats.org/officeDocument/2006/math">
                    <m:sSub>
                      <m:sSubPr>
                        <m:ctrlPr>
                          <a:rPr lang="fr-FR" sz="1600" i="1">
                            <a:latin typeface="Cambria Math" panose="02040503050406030204" pitchFamily="18" charset="0"/>
                          </a:rPr>
                        </m:ctrlPr>
                      </m:sSubPr>
                      <m:e>
                        <m:r>
                          <a:rPr lang="en-US" sz="1600" i="1">
                            <a:latin typeface="Cambria Math" panose="02040503050406030204" pitchFamily="18" charset="0"/>
                            <a:ea typeface="Times New Roman" panose="02020603050405020304" pitchFamily="18" charset="0"/>
                            <a:cs typeface="Times New Roman" panose="02020603050405020304" pitchFamily="18" charset="0"/>
                          </a:rPr>
                          <m:t>𝐵𝐴𝐸</m:t>
                        </m:r>
                      </m:e>
                      <m:sub>
                        <m:r>
                          <a:rPr lang="en-US" sz="1600" i="1">
                            <a:latin typeface="Cambria Math" panose="02040503050406030204" pitchFamily="18" charset="0"/>
                            <a:ea typeface="Times New Roman" panose="02020603050405020304" pitchFamily="18" charset="0"/>
                            <a:cs typeface="Times New Roman" panose="02020603050405020304" pitchFamily="18" charset="0"/>
                          </a:rPr>
                          <m:t>𝑝</m:t>
                        </m:r>
                      </m:sub>
                    </m:sSub>
                    <m:r>
                      <a:rPr lang="en-US" sz="1600" i="1">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fr-FR" sz="1600" i="1">
                            <a:latin typeface="Cambria Math" panose="02040503050406030204" pitchFamily="18" charset="0"/>
                          </a:rPr>
                        </m:ctrlPr>
                      </m:sSubPr>
                      <m:e>
                        <m:r>
                          <a:rPr lang="en-US" sz="1600" i="1">
                            <a:latin typeface="Cambria Math" panose="02040503050406030204" pitchFamily="18" charset="0"/>
                            <a:ea typeface="Times New Roman" panose="02020603050405020304" pitchFamily="18" charset="0"/>
                            <a:cs typeface="Times New Roman" panose="02020603050405020304" pitchFamily="18" charset="0"/>
                          </a:rPr>
                          <m:t>− </m:t>
                        </m:r>
                        <m:r>
                          <a:rPr lang="en-US" sz="1600" i="1">
                            <a:latin typeface="Cambria Math" panose="02040503050406030204" pitchFamily="18" charset="0"/>
                            <a:ea typeface="Times New Roman" panose="02020603050405020304" pitchFamily="18" charset="0"/>
                            <a:cs typeface="Times New Roman" panose="02020603050405020304" pitchFamily="18" charset="0"/>
                          </a:rPr>
                          <m:t>𝐿𝑛</m:t>
                        </m:r>
                        <m:r>
                          <a:rPr lang="en-US" sz="1600" i="1">
                            <a:latin typeface="Cambria Math" panose="02040503050406030204" pitchFamily="18" charset="0"/>
                            <a:ea typeface="Times New Roman" panose="02020603050405020304" pitchFamily="18" charset="0"/>
                            <a:cs typeface="Times New Roman" panose="02020603050405020304" pitchFamily="18" charset="0"/>
                          </a:rPr>
                          <m:t>(</m:t>
                        </m:r>
                        <m:r>
                          <a:rPr lang="en-US" sz="1600" i="1">
                            <a:latin typeface="Cambria Math" panose="02040503050406030204" pitchFamily="18" charset="0"/>
                            <a:ea typeface="Times New Roman" panose="02020603050405020304" pitchFamily="18" charset="0"/>
                            <a:cs typeface="Times New Roman" panose="02020603050405020304" pitchFamily="18" charset="0"/>
                          </a:rPr>
                          <m:t>𝛽</m:t>
                        </m:r>
                      </m:e>
                      <m:sub>
                        <m:r>
                          <a:rPr lang="en-US" sz="1600" i="1">
                            <a:latin typeface="Cambria Math" panose="02040503050406030204" pitchFamily="18" charset="0"/>
                            <a:ea typeface="Times New Roman" panose="02020603050405020304" pitchFamily="18" charset="0"/>
                            <a:cs typeface="Times New Roman" panose="02020603050405020304" pitchFamily="18" charset="0"/>
                          </a:rPr>
                          <m:t>𝑝</m:t>
                        </m:r>
                        <m:r>
                          <a:rPr lang="en-US" sz="1600" i="1">
                            <a:latin typeface="Cambria Math" panose="02040503050406030204" pitchFamily="18" charset="0"/>
                            <a:ea typeface="Times New Roman" panose="02020603050405020304" pitchFamily="18" charset="0"/>
                            <a:cs typeface="Times New Roman" panose="02020603050405020304" pitchFamily="18" charset="0"/>
                          </a:rPr>
                          <m:t>,2</m:t>
                        </m:r>
                      </m:sub>
                    </m:sSub>
                    <m:r>
                      <a:rPr lang="en-US" sz="1600" i="1">
                        <a:latin typeface="Cambria Math" panose="02040503050406030204" pitchFamily="18" charset="0"/>
                        <a:ea typeface="Times New Roman" panose="02020603050405020304" pitchFamily="18" charset="0"/>
                        <a:cs typeface="Times New Roman" panose="02020603050405020304" pitchFamily="18" charset="0"/>
                      </a:rPr>
                      <m:t>/</m:t>
                    </m:r>
                    <m:sSub>
                      <m:sSubPr>
                        <m:ctrlPr>
                          <a:rPr lang="fr-FR" sz="1600" i="1">
                            <a:latin typeface="Cambria Math" panose="02040503050406030204" pitchFamily="18" charset="0"/>
                          </a:rPr>
                        </m:ctrlPr>
                      </m:sSubPr>
                      <m:e>
                        <m:r>
                          <a:rPr lang="en-US" sz="1600" i="1">
                            <a:latin typeface="Cambria Math" panose="02040503050406030204" pitchFamily="18" charset="0"/>
                            <a:ea typeface="Times New Roman" panose="02020603050405020304" pitchFamily="18" charset="0"/>
                            <a:cs typeface="Times New Roman" panose="02020603050405020304" pitchFamily="18" charset="0"/>
                          </a:rPr>
                          <m:t>𝛽</m:t>
                        </m:r>
                      </m:e>
                      <m:sub>
                        <m:r>
                          <a:rPr lang="en-US" sz="1600" i="1">
                            <a:latin typeface="Cambria Math" panose="02040503050406030204" pitchFamily="18" charset="0"/>
                            <a:ea typeface="Times New Roman" panose="02020603050405020304" pitchFamily="18" charset="0"/>
                            <a:cs typeface="Times New Roman" panose="02020603050405020304" pitchFamily="18" charset="0"/>
                          </a:rPr>
                          <m:t>𝑝</m:t>
                        </m:r>
                        <m:r>
                          <a:rPr lang="en-US" sz="1600" i="1">
                            <a:latin typeface="Cambria Math" panose="02040503050406030204" pitchFamily="18" charset="0"/>
                            <a:ea typeface="Times New Roman" panose="02020603050405020304" pitchFamily="18" charset="0"/>
                            <a:cs typeface="Times New Roman" panose="02020603050405020304" pitchFamily="18" charset="0"/>
                          </a:rPr>
                          <m:t>,1</m:t>
                        </m:r>
                      </m:sub>
                    </m:sSub>
                    <m:r>
                      <a:rPr lang="en-US" sz="1600" i="1">
                        <a:latin typeface="Cambria Math" panose="02040503050406030204" pitchFamily="18" charset="0"/>
                        <a:ea typeface="Times New Roman" panose="02020603050405020304" pitchFamily="18" charset="0"/>
                        <a:cs typeface="Times New Roman" panose="02020603050405020304" pitchFamily="18" charset="0"/>
                      </a:rPr>
                      <m:t>)/</m:t>
                    </m:r>
                    <m:r>
                      <a:rPr lang="en-US" sz="1600" i="1">
                        <a:latin typeface="Cambria Math" panose="02040503050406030204" pitchFamily="18" charset="0"/>
                        <a:ea typeface="Times New Roman" panose="02020603050405020304" pitchFamily="18" charset="0"/>
                        <a:cs typeface="Times New Roman" panose="02020603050405020304" pitchFamily="18" charset="0"/>
                      </a:rPr>
                      <m:t>𝛬</m:t>
                    </m:r>
                  </m:oMath>
                </a14:m>
                <a:r>
                  <a:rPr lang="en-US" sz="1600" dirty="0">
                    <a:latin typeface="Times" panose="02020603050405020304" pitchFamily="18" charset="0"/>
                    <a:ea typeface="Times New Roman" panose="02020603050405020304" pitchFamily="18" charset="0"/>
                    <a:cs typeface="Times" panose="02020603050405020304" pitchFamily="18" charset="0"/>
                  </a:rPr>
                  <a:t> </a:t>
                </a:r>
                <a:endParaRPr lang="fr-FR" sz="1600" dirty="0">
                  <a:latin typeface="Times" panose="02020603050405020304" pitchFamily="18" charset="0"/>
                  <a:cs typeface="Times" panose="02020603050405020304" pitchFamily="18" charset="0"/>
                </a:endParaRPr>
              </a:p>
            </p:txBody>
          </p:sp>
        </mc:Choice>
        <mc:Fallback>
          <p:sp>
            <p:nvSpPr>
              <p:cNvPr id="26" name="Rectangle 25"/>
              <p:cNvSpPr>
                <a:spLocks noRot="1" noChangeAspect="1" noMove="1" noResize="1" noEditPoints="1" noAdjustHandles="1" noChangeArrowheads="1" noChangeShapeType="1" noTextEdit="1"/>
              </p:cNvSpPr>
              <p:nvPr/>
            </p:nvSpPr>
            <p:spPr>
              <a:xfrm>
                <a:off x="926949" y="1286630"/>
                <a:ext cx="2630913" cy="357534"/>
              </a:xfrm>
              <a:prstGeom prst="rect">
                <a:avLst/>
              </a:prstGeom>
              <a:blipFill>
                <a:blip r:embed="rId4"/>
                <a:stretch>
                  <a:fillRect b="-508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7" name="Rectangle 26"/>
              <p:cNvSpPr/>
              <p:nvPr/>
            </p:nvSpPr>
            <p:spPr>
              <a:xfrm>
                <a:off x="3966782" y="1307238"/>
                <a:ext cx="15138400" cy="324384"/>
              </a:xfrm>
              <a:prstGeom prst="rect">
                <a:avLst/>
              </a:prstGeom>
            </p:spPr>
            <p:txBody>
              <a:bodyPr>
                <a:spAutoFit/>
              </a:bodyPr>
              <a:lstStyle/>
              <a:p>
                <a:r>
                  <a:rPr lang="en-US" sz="1400" dirty="0">
                    <a:latin typeface="Times" panose="02020603050405020304" pitchFamily="18" charset="0"/>
                    <a:ea typeface="Times New Roman" panose="02020603050405020304" pitchFamily="18" charset="0"/>
                    <a:cs typeface="Times" panose="02020603050405020304" pitchFamily="18" charset="0"/>
                  </a:rPr>
                  <a:t>where </a:t>
                </a:r>
                <a14:m>
                  <m:oMath xmlns:m="http://schemas.openxmlformats.org/officeDocument/2006/math">
                    <m:sSub>
                      <m:sSubPr>
                        <m:ctrlPr>
                          <a:rPr lang="fr-FR" sz="1400" i="1">
                            <a:latin typeface="Cambria Math" panose="02040503050406030204" pitchFamily="18" charset="0"/>
                          </a:rPr>
                        </m:ctrlPr>
                      </m:sSubPr>
                      <m:e>
                        <m:r>
                          <a:rPr lang="en-US" sz="1400" i="1">
                            <a:latin typeface="Cambria Math" panose="02040503050406030204" pitchFamily="18" charset="0"/>
                            <a:ea typeface="Times New Roman" panose="02020603050405020304" pitchFamily="18" charset="0"/>
                            <a:cs typeface="Times New Roman" panose="02020603050405020304" pitchFamily="18" charset="0"/>
                          </a:rPr>
                          <m:t>𝛽</m:t>
                        </m:r>
                      </m:e>
                      <m:sub>
                        <m:r>
                          <a:rPr lang="en-US" sz="1400" i="1">
                            <a:latin typeface="Cambria Math" panose="02040503050406030204" pitchFamily="18" charset="0"/>
                            <a:ea typeface="Times New Roman" panose="02020603050405020304" pitchFamily="18" charset="0"/>
                            <a:cs typeface="Times New Roman" panose="02020603050405020304" pitchFamily="18" charset="0"/>
                          </a:rPr>
                          <m:t>𝑝</m:t>
                        </m:r>
                        <m:r>
                          <a:rPr lang="en-US" sz="1400">
                            <a:latin typeface="Cambria Math" panose="02040503050406030204" pitchFamily="18" charset="0"/>
                            <a:ea typeface="Times New Roman" panose="02020603050405020304" pitchFamily="18" charset="0"/>
                            <a:cs typeface="Times New Roman" panose="02020603050405020304" pitchFamily="18" charset="0"/>
                          </a:rPr>
                          <m:t>,1</m:t>
                        </m:r>
                      </m:sub>
                    </m:sSub>
                    <m:r>
                      <a:rPr lang="fr-FR" sz="1400" i="1">
                        <a:latin typeface="Cambria Math" panose="02040503050406030204" pitchFamily="18" charset="0"/>
                      </a:rPr>
                      <m:t>=</m:t>
                    </m:r>
                    <m:sSub>
                      <m:sSubPr>
                        <m:ctrlPr>
                          <a:rPr lang="fr-FR" sz="1400" i="1">
                            <a:latin typeface="Cambria Math" panose="02040503050406030204" pitchFamily="18" charset="0"/>
                          </a:rPr>
                        </m:ctrlPr>
                      </m:sSubPr>
                      <m:e>
                        <m:r>
                          <a:rPr lang="en-US" sz="1400" i="1">
                            <a:latin typeface="Cambria Math" panose="02040503050406030204" pitchFamily="18" charset="0"/>
                            <a:ea typeface="Times New Roman" panose="02020603050405020304" pitchFamily="18" charset="0"/>
                            <a:cs typeface="Times New Roman" panose="02020603050405020304" pitchFamily="18" charset="0"/>
                          </a:rPr>
                          <m:t>𝛽</m:t>
                        </m:r>
                      </m:e>
                      <m:sub>
                        <m:r>
                          <a:rPr lang="en-US" sz="1400" i="1">
                            <a:latin typeface="Cambria Math" panose="02040503050406030204" pitchFamily="18" charset="0"/>
                            <a:ea typeface="Times New Roman" panose="02020603050405020304" pitchFamily="18" charset="0"/>
                            <a:cs typeface="Times New Roman" panose="02020603050405020304" pitchFamily="18" charset="0"/>
                          </a:rPr>
                          <m:t>𝑝</m:t>
                        </m:r>
                      </m:sub>
                    </m:sSub>
                    <m:r>
                      <a:rPr lang="en-US" sz="1400">
                        <a:latin typeface="Cambria Math" panose="02040503050406030204" pitchFamily="18" charset="0"/>
                        <a:ea typeface="Times New Roman" panose="02020603050405020304" pitchFamily="18" charset="0"/>
                        <a:cs typeface="Times New Roman" panose="02020603050405020304" pitchFamily="18" charset="0"/>
                      </a:rPr>
                      <m:t>(</m:t>
                    </m:r>
                    <m:sSub>
                      <m:sSubPr>
                        <m:ctrlPr>
                          <a:rPr lang="fr-FR" sz="1400" i="1">
                            <a:latin typeface="Cambria Math" panose="02040503050406030204" pitchFamily="18" charset="0"/>
                          </a:rPr>
                        </m:ctrlPr>
                      </m:sSubPr>
                      <m:e>
                        <m:r>
                          <a:rPr lang="en-US" sz="1400" i="1">
                            <a:latin typeface="Cambria Math" panose="02040503050406030204" pitchFamily="18" charset="0"/>
                            <a:ea typeface="Times New Roman" panose="02020603050405020304" pitchFamily="18" charset="0"/>
                            <a:cs typeface="Times New Roman" panose="02020603050405020304" pitchFamily="18" charset="0"/>
                          </a:rPr>
                          <m:t>𝜆</m:t>
                        </m:r>
                      </m:e>
                      <m:sub>
                        <m:r>
                          <a:rPr lang="en-US" sz="1400">
                            <a:latin typeface="Cambria Math" panose="02040503050406030204" pitchFamily="18" charset="0"/>
                            <a:ea typeface="Times New Roman" panose="02020603050405020304" pitchFamily="18" charset="0"/>
                            <a:cs typeface="Times New Roman" panose="02020603050405020304" pitchFamily="18" charset="0"/>
                          </a:rPr>
                          <m:t>1</m:t>
                        </m:r>
                      </m:sub>
                    </m:sSub>
                    <m:r>
                      <a:rPr lang="en-US" sz="1400">
                        <a:latin typeface="Cambria Math" panose="02040503050406030204" pitchFamily="18" charset="0"/>
                        <a:ea typeface="Times New Roman" panose="02020603050405020304" pitchFamily="18" charset="0"/>
                        <a:cs typeface="Times New Roman" panose="02020603050405020304" pitchFamily="18" charset="0"/>
                      </a:rPr>
                      <m:t>)</m:t>
                    </m:r>
                  </m:oMath>
                </a14:m>
                <a:r>
                  <a:rPr lang="en-US" sz="1400" dirty="0">
                    <a:latin typeface="Times" panose="02020603050405020304" pitchFamily="18" charset="0"/>
                    <a:ea typeface="Times New Roman" panose="02020603050405020304" pitchFamily="18" charset="0"/>
                    <a:cs typeface="Times" panose="02020603050405020304" pitchFamily="18" charset="0"/>
                  </a:rPr>
                  <a:t>, </a:t>
                </a:r>
                <a14:m>
                  <m:oMath xmlns:m="http://schemas.openxmlformats.org/officeDocument/2006/math">
                    <m:sSub>
                      <m:sSubPr>
                        <m:ctrlPr>
                          <a:rPr lang="fr-FR" sz="1400" i="1">
                            <a:latin typeface="Cambria Math" panose="02040503050406030204" pitchFamily="18" charset="0"/>
                          </a:rPr>
                        </m:ctrlPr>
                      </m:sSubPr>
                      <m:e>
                        <m:r>
                          <a:rPr lang="en-US" sz="1400" i="1">
                            <a:latin typeface="Cambria Math" panose="02040503050406030204" pitchFamily="18" charset="0"/>
                            <a:ea typeface="Times New Roman" panose="02020603050405020304" pitchFamily="18" charset="0"/>
                            <a:cs typeface="Times New Roman" panose="02020603050405020304" pitchFamily="18" charset="0"/>
                          </a:rPr>
                          <m:t>𝛽</m:t>
                        </m:r>
                      </m:e>
                      <m:sub>
                        <m:r>
                          <a:rPr lang="en-US" sz="1400" i="1">
                            <a:latin typeface="Cambria Math" panose="02040503050406030204" pitchFamily="18" charset="0"/>
                            <a:ea typeface="Times New Roman" panose="02020603050405020304" pitchFamily="18" charset="0"/>
                            <a:cs typeface="Times New Roman" panose="02020603050405020304" pitchFamily="18" charset="0"/>
                          </a:rPr>
                          <m:t>𝑝</m:t>
                        </m:r>
                        <m:r>
                          <a:rPr lang="en-US" sz="1400">
                            <a:latin typeface="Cambria Math" panose="02040503050406030204" pitchFamily="18" charset="0"/>
                            <a:ea typeface="Times New Roman" panose="02020603050405020304" pitchFamily="18" charset="0"/>
                            <a:cs typeface="Times New Roman" panose="02020603050405020304" pitchFamily="18" charset="0"/>
                          </a:rPr>
                          <m:t>,2</m:t>
                        </m:r>
                      </m:sub>
                    </m:sSub>
                    <m:sSub>
                      <m:sSubPr>
                        <m:ctrlPr>
                          <a:rPr lang="fr-FR" sz="1400" i="1">
                            <a:latin typeface="Cambria Math" panose="02040503050406030204" pitchFamily="18" charset="0"/>
                          </a:rPr>
                        </m:ctrlPr>
                      </m:sSubPr>
                      <m:e>
                        <m:r>
                          <a:rPr lang="en-US" sz="1400">
                            <a:latin typeface="Cambria Math" panose="02040503050406030204" pitchFamily="18" charset="0"/>
                            <a:ea typeface="Times New Roman" panose="02020603050405020304" pitchFamily="18" charset="0"/>
                            <a:cs typeface="Times New Roman" panose="02020603050405020304" pitchFamily="18" charset="0"/>
                          </a:rPr>
                          <m:t>=</m:t>
                        </m:r>
                        <m:r>
                          <a:rPr lang="en-US" sz="1400" i="1">
                            <a:latin typeface="Cambria Math" panose="02040503050406030204" pitchFamily="18" charset="0"/>
                            <a:ea typeface="Times New Roman" panose="02020603050405020304" pitchFamily="18" charset="0"/>
                            <a:cs typeface="Times New Roman" panose="02020603050405020304" pitchFamily="18" charset="0"/>
                          </a:rPr>
                          <m:t>𝛽</m:t>
                        </m:r>
                      </m:e>
                      <m:sub>
                        <m:r>
                          <a:rPr lang="en-US" sz="1400" i="1">
                            <a:latin typeface="Cambria Math" panose="02040503050406030204" pitchFamily="18" charset="0"/>
                            <a:ea typeface="Times New Roman" panose="02020603050405020304" pitchFamily="18" charset="0"/>
                            <a:cs typeface="Times New Roman" panose="02020603050405020304" pitchFamily="18" charset="0"/>
                          </a:rPr>
                          <m:t>𝑝</m:t>
                        </m:r>
                      </m:sub>
                    </m:sSub>
                    <m:r>
                      <a:rPr lang="en-US" sz="1400">
                        <a:latin typeface="Cambria Math" panose="02040503050406030204" pitchFamily="18" charset="0"/>
                        <a:ea typeface="Times New Roman" panose="02020603050405020304" pitchFamily="18" charset="0"/>
                        <a:cs typeface="Times New Roman" panose="02020603050405020304" pitchFamily="18" charset="0"/>
                      </a:rPr>
                      <m:t>(</m:t>
                    </m:r>
                    <m:sSub>
                      <m:sSubPr>
                        <m:ctrlPr>
                          <a:rPr lang="fr-FR" sz="1400" i="1">
                            <a:latin typeface="Cambria Math" panose="02040503050406030204" pitchFamily="18" charset="0"/>
                          </a:rPr>
                        </m:ctrlPr>
                      </m:sSubPr>
                      <m:e>
                        <m:r>
                          <a:rPr lang="en-US" sz="1400" i="1">
                            <a:latin typeface="Cambria Math" panose="02040503050406030204" pitchFamily="18" charset="0"/>
                            <a:ea typeface="Times New Roman" panose="02020603050405020304" pitchFamily="18" charset="0"/>
                            <a:cs typeface="Times New Roman" panose="02020603050405020304" pitchFamily="18" charset="0"/>
                          </a:rPr>
                          <m:t>𝜆</m:t>
                        </m:r>
                      </m:e>
                      <m:sub>
                        <m:r>
                          <a:rPr lang="en-US" sz="1400">
                            <a:latin typeface="Cambria Math" panose="02040503050406030204" pitchFamily="18" charset="0"/>
                            <a:ea typeface="Times New Roman" panose="02020603050405020304" pitchFamily="18" charset="0"/>
                            <a:cs typeface="Times New Roman" panose="02020603050405020304" pitchFamily="18" charset="0"/>
                          </a:rPr>
                          <m:t>2</m:t>
                        </m:r>
                      </m:sub>
                    </m:sSub>
                    <m:r>
                      <a:rPr lang="en-US" sz="1400">
                        <a:latin typeface="Cambria Math" panose="02040503050406030204" pitchFamily="18" charset="0"/>
                        <a:ea typeface="Times New Roman" panose="02020603050405020304" pitchFamily="18" charset="0"/>
                        <a:cs typeface="Times New Roman" panose="02020603050405020304" pitchFamily="18" charset="0"/>
                      </a:rPr>
                      <m:t>)</m:t>
                    </m:r>
                  </m:oMath>
                </a14:m>
                <a:r>
                  <a:rPr lang="en-US" sz="1400" dirty="0">
                    <a:latin typeface="Times" panose="02020603050405020304" pitchFamily="18" charset="0"/>
                    <a:ea typeface="Times New Roman" panose="02020603050405020304" pitchFamily="18" charset="0"/>
                    <a:cs typeface="Times" panose="02020603050405020304" pitchFamily="18" charset="0"/>
                  </a:rPr>
                  <a:t> and </a:t>
                </a:r>
                <a14:m>
                  <m:oMath xmlns:m="http://schemas.openxmlformats.org/officeDocument/2006/math">
                    <m:r>
                      <m:rPr>
                        <m:sty m:val="p"/>
                      </m:rPr>
                      <a:rPr lang="en-US" sz="1400">
                        <a:latin typeface="Cambria Math" panose="02040503050406030204" pitchFamily="18" charset="0"/>
                        <a:ea typeface="Times New Roman" panose="02020603050405020304" pitchFamily="18" charset="0"/>
                        <a:cs typeface="Times New Roman" panose="02020603050405020304" pitchFamily="18" charset="0"/>
                      </a:rPr>
                      <m:t>Λ</m:t>
                    </m:r>
                    <m:r>
                      <a:rPr lang="en-US" sz="1400">
                        <a:latin typeface="Cambria Math" panose="02040503050406030204" pitchFamily="18" charset="0"/>
                        <a:ea typeface="Times New Roman" panose="02020603050405020304" pitchFamily="18" charset="0"/>
                        <a:cs typeface="Times New Roman" panose="02020603050405020304" pitchFamily="18" charset="0"/>
                      </a:rPr>
                      <m:t>=</m:t>
                    </m:r>
                    <m:r>
                      <a:rPr lang="en-US" sz="1400" i="1">
                        <a:latin typeface="Cambria Math" panose="02040503050406030204" pitchFamily="18" charset="0"/>
                        <a:ea typeface="Times New Roman" panose="02020603050405020304" pitchFamily="18" charset="0"/>
                        <a:cs typeface="Times New Roman" panose="02020603050405020304" pitchFamily="18" charset="0"/>
                      </a:rPr>
                      <m:t>𝐿𝑛</m:t>
                    </m:r>
                    <m:d>
                      <m:dPr>
                        <m:ctrlPr>
                          <a:rPr lang="fr-FR" sz="1400" i="1">
                            <a:latin typeface="Cambria Math" panose="02040503050406030204" pitchFamily="18" charset="0"/>
                          </a:rPr>
                        </m:ctrlPr>
                      </m:dPr>
                      <m:e>
                        <m:sSub>
                          <m:sSubPr>
                            <m:ctrlPr>
                              <a:rPr lang="fr-FR" sz="1400" i="1">
                                <a:latin typeface="Cambria Math" panose="02040503050406030204" pitchFamily="18" charset="0"/>
                              </a:rPr>
                            </m:ctrlPr>
                          </m:sSubPr>
                          <m:e>
                            <m:r>
                              <a:rPr lang="en-US" sz="1400" i="1">
                                <a:latin typeface="Cambria Math" panose="02040503050406030204" pitchFamily="18" charset="0"/>
                                <a:ea typeface="Times New Roman" panose="02020603050405020304" pitchFamily="18" charset="0"/>
                                <a:cs typeface="Times New Roman" panose="02020603050405020304" pitchFamily="18" charset="0"/>
                              </a:rPr>
                              <m:t>𝜆</m:t>
                            </m:r>
                          </m:e>
                          <m:sub>
                            <m:r>
                              <a:rPr lang="en-US" sz="1400">
                                <a:latin typeface="Cambria Math" panose="02040503050406030204" pitchFamily="18" charset="0"/>
                                <a:ea typeface="Times New Roman" panose="02020603050405020304" pitchFamily="18" charset="0"/>
                                <a:cs typeface="Times New Roman" panose="02020603050405020304" pitchFamily="18" charset="0"/>
                              </a:rPr>
                              <m:t>2</m:t>
                            </m:r>
                          </m:sub>
                        </m:sSub>
                        <m:r>
                          <a:rPr lang="en-US" sz="1400">
                            <a:latin typeface="Cambria Math" panose="02040503050406030204" pitchFamily="18" charset="0"/>
                            <a:ea typeface="Times New Roman" panose="02020603050405020304" pitchFamily="18" charset="0"/>
                            <a:cs typeface="Times New Roman" panose="02020603050405020304" pitchFamily="18" charset="0"/>
                          </a:rPr>
                          <m:t>/</m:t>
                        </m:r>
                        <m:sSub>
                          <m:sSubPr>
                            <m:ctrlPr>
                              <a:rPr lang="fr-FR" sz="1400" i="1">
                                <a:latin typeface="Cambria Math" panose="02040503050406030204" pitchFamily="18" charset="0"/>
                              </a:rPr>
                            </m:ctrlPr>
                          </m:sSubPr>
                          <m:e>
                            <m:r>
                              <a:rPr lang="en-US" sz="1400" i="1">
                                <a:latin typeface="Cambria Math" panose="02040503050406030204" pitchFamily="18" charset="0"/>
                                <a:ea typeface="Times New Roman" panose="02020603050405020304" pitchFamily="18" charset="0"/>
                                <a:cs typeface="Times New Roman" panose="02020603050405020304" pitchFamily="18" charset="0"/>
                              </a:rPr>
                              <m:t>𝜆</m:t>
                            </m:r>
                          </m:e>
                          <m:sub>
                            <m:r>
                              <a:rPr lang="en-US" sz="1400">
                                <a:latin typeface="Cambria Math" panose="02040503050406030204" pitchFamily="18" charset="0"/>
                                <a:ea typeface="Times New Roman" panose="02020603050405020304" pitchFamily="18" charset="0"/>
                                <a:cs typeface="Times New Roman" panose="02020603050405020304" pitchFamily="18" charset="0"/>
                              </a:rPr>
                              <m:t>1</m:t>
                            </m:r>
                          </m:sub>
                        </m:sSub>
                      </m:e>
                    </m:d>
                    <m:r>
                      <a:rPr lang="en-US" sz="1400">
                        <a:latin typeface="Cambria Math" panose="02040503050406030204" pitchFamily="18" charset="0"/>
                        <a:ea typeface="Times New Roman" panose="02020603050405020304" pitchFamily="18" charset="0"/>
                        <a:cs typeface="Times New Roman" panose="02020603050405020304" pitchFamily="18" charset="0"/>
                      </a:rPr>
                      <m:t>&gt;0</m:t>
                    </m:r>
                  </m:oMath>
                </a14:m>
                <a:r>
                  <a:rPr lang="en-US" sz="1400" dirty="0">
                    <a:latin typeface="Times" panose="02020603050405020304" pitchFamily="18" charset="0"/>
                    <a:ea typeface="Times New Roman" panose="02020603050405020304" pitchFamily="18" charset="0"/>
                    <a:cs typeface="Times" panose="02020603050405020304" pitchFamily="18" charset="0"/>
                  </a:rPr>
                  <a:t>. </a:t>
                </a:r>
                <a:endParaRPr lang="fr-FR" sz="1400" dirty="0">
                  <a:latin typeface="Times" panose="02020603050405020304" pitchFamily="18" charset="0"/>
                  <a:cs typeface="Times" panose="02020603050405020304" pitchFamily="18" charset="0"/>
                </a:endParaRPr>
              </a:p>
            </p:txBody>
          </p:sp>
        </mc:Choice>
        <mc:Fallback>
          <p:sp>
            <p:nvSpPr>
              <p:cNvPr id="27" name="Rectangle 26"/>
              <p:cNvSpPr>
                <a:spLocks noRot="1" noChangeAspect="1" noMove="1" noResize="1" noEditPoints="1" noAdjustHandles="1" noChangeArrowheads="1" noChangeShapeType="1" noTextEdit="1"/>
              </p:cNvSpPr>
              <p:nvPr/>
            </p:nvSpPr>
            <p:spPr>
              <a:xfrm>
                <a:off x="3966782" y="1307238"/>
                <a:ext cx="15138400" cy="324384"/>
              </a:xfrm>
              <a:prstGeom prst="rect">
                <a:avLst/>
              </a:prstGeom>
              <a:blipFill>
                <a:blip r:embed="rId5"/>
                <a:stretch>
                  <a:fillRect l="-121" t="-1852" b="-12963"/>
                </a:stretch>
              </a:blipFill>
            </p:spPr>
            <p:txBody>
              <a:bodyPr/>
              <a:lstStyle/>
              <a:p>
                <a:r>
                  <a:rPr lang="en-US">
                    <a:noFill/>
                  </a:rPr>
                  <a:t> </a:t>
                </a:r>
              </a:p>
            </p:txBody>
          </p:sp>
        </mc:Fallback>
      </mc:AlternateContent>
      <p:sp>
        <p:nvSpPr>
          <p:cNvPr id="28" name="Rectangle 27"/>
          <p:cNvSpPr/>
          <p:nvPr/>
        </p:nvSpPr>
        <p:spPr>
          <a:xfrm>
            <a:off x="930170" y="1733839"/>
            <a:ext cx="7776931" cy="307777"/>
          </a:xfrm>
          <a:prstGeom prst="rect">
            <a:avLst/>
          </a:prstGeom>
        </p:spPr>
        <p:txBody>
          <a:bodyPr wrap="square">
            <a:spAutoFit/>
          </a:bodyPr>
          <a:lstStyle/>
          <a:p>
            <a:r>
              <a:rPr lang="fr-FR" sz="1400" dirty="0" err="1" smtClean="0">
                <a:latin typeface="Times" panose="02020603050405020304" pitchFamily="18" charset="0"/>
                <a:cs typeface="Times" panose="02020603050405020304" pitchFamily="18" charset="0"/>
              </a:rPr>
              <a:t>Ref</a:t>
            </a:r>
            <a:r>
              <a:rPr lang="fr-FR" sz="1400" dirty="0" smtClean="0">
                <a:latin typeface="Times" panose="02020603050405020304" pitchFamily="18" charset="0"/>
                <a:cs typeface="Times" panose="02020603050405020304" pitchFamily="18" charset="0"/>
              </a:rPr>
              <a:t>: </a:t>
            </a:r>
            <a:r>
              <a:rPr lang="fr-FR" sz="1400" dirty="0">
                <a:latin typeface="Times" panose="02020603050405020304" pitchFamily="18" charset="0"/>
                <a:cs typeface="Times" panose="02020603050405020304" pitchFamily="18" charset="0"/>
              </a:rPr>
              <a:t>Burton et al., (2016); Veselovskii et al., (2016); Haarig et al., (2018), Miffre et al., (</a:t>
            </a:r>
            <a:r>
              <a:rPr lang="fr-FR" sz="1400" dirty="0" smtClean="0">
                <a:latin typeface="Times" panose="02020603050405020304" pitchFamily="18" charset="0"/>
                <a:cs typeface="Times" panose="02020603050405020304" pitchFamily="18" charset="0"/>
              </a:rPr>
              <a:t>2019).</a:t>
            </a:r>
            <a:endParaRPr lang="fr-FR" sz="1400" dirty="0">
              <a:latin typeface="Times" panose="02020603050405020304" pitchFamily="18" charset="0"/>
              <a:cs typeface="Times" panose="02020603050405020304" pitchFamily="18" charset="0"/>
            </a:endParaRPr>
          </a:p>
        </p:txBody>
      </p:sp>
      <p:sp>
        <p:nvSpPr>
          <p:cNvPr id="29" name="Rectangle 28"/>
          <p:cNvSpPr/>
          <p:nvPr/>
        </p:nvSpPr>
        <p:spPr>
          <a:xfrm>
            <a:off x="714998" y="2231386"/>
            <a:ext cx="8631470" cy="523220"/>
          </a:xfrm>
          <a:prstGeom prst="rect">
            <a:avLst/>
          </a:prstGeom>
        </p:spPr>
        <p:txBody>
          <a:bodyPr wrap="square">
            <a:spAutoFit/>
          </a:bodyPr>
          <a:lstStyle/>
          <a:p>
            <a:pPr marL="285750" indent="-285750" algn="just">
              <a:buFont typeface="Wingdings" panose="05000000000000000000" pitchFamily="2" charset="2"/>
              <a:buChar char="ü"/>
            </a:pPr>
            <a:r>
              <a:rPr lang="en-US" sz="1400" b="1" dirty="0"/>
              <a:t>Original paper (Ångström, 1929):</a:t>
            </a:r>
            <a:r>
              <a:rPr lang="en-US" sz="1400" dirty="0"/>
              <a:t> quantity 𝑎 describing the spectral behavior of optical scattering, noting that "</a:t>
            </a:r>
            <a:r>
              <a:rPr lang="en-US" sz="1400" i="1" dirty="0"/>
              <a:t>the larger the particle size, the lower the value obtained for 𝑎</a:t>
            </a:r>
            <a:r>
              <a:rPr lang="en-US" sz="1400" dirty="0"/>
              <a:t>". </a:t>
            </a:r>
            <a:endParaRPr lang="fr-FR" sz="1400" dirty="0"/>
          </a:p>
        </p:txBody>
      </p:sp>
      <p:sp>
        <p:nvSpPr>
          <p:cNvPr id="30" name="Rectangle 29"/>
          <p:cNvSpPr/>
          <p:nvPr/>
        </p:nvSpPr>
        <p:spPr>
          <a:xfrm>
            <a:off x="1220166" y="2816210"/>
            <a:ext cx="7416824" cy="276999"/>
          </a:xfrm>
          <a:prstGeom prst="rect">
            <a:avLst/>
          </a:prstGeom>
        </p:spPr>
        <p:txBody>
          <a:bodyPr wrap="square">
            <a:spAutoFit/>
          </a:bodyPr>
          <a:lstStyle/>
          <a:p>
            <a:pPr marL="137160" indent="-137160" algn="just"/>
            <a:r>
              <a:rPr lang="en-US" sz="1200" spc="-30" dirty="0">
                <a:latin typeface="Calibri" panose="020F0502020204030204" pitchFamily="34" charset="0"/>
                <a:ea typeface="Times New Roman" panose="02020603050405020304" pitchFamily="18" charset="0"/>
                <a:cs typeface="AdvOT9cb306be.B"/>
              </a:rPr>
              <a:t>Ångström, "On the Atmospheric Transmission of Sun Radiation and on Dust in the Air," </a:t>
            </a:r>
            <a:r>
              <a:rPr lang="en-US" sz="1200" spc="-30" dirty="0" err="1">
                <a:latin typeface="Calibri" panose="020F0502020204030204" pitchFamily="34" charset="0"/>
                <a:ea typeface="Times New Roman" panose="02020603050405020304" pitchFamily="18" charset="0"/>
                <a:cs typeface="AdvOT9cb306be.B"/>
              </a:rPr>
              <a:t>Geogr</a:t>
            </a:r>
            <a:r>
              <a:rPr lang="en-US" sz="1200" spc="-30" dirty="0">
                <a:latin typeface="Calibri" panose="020F0502020204030204" pitchFamily="34" charset="0"/>
                <a:ea typeface="Times New Roman" panose="02020603050405020304" pitchFamily="18" charset="0"/>
                <a:cs typeface="AdvOT9cb306be.B"/>
              </a:rPr>
              <a:t>. Ann. 11(2), 156–166 (1929).</a:t>
            </a:r>
            <a:endParaRPr lang="fr-FR" sz="1400" spc="-30" dirty="0">
              <a:latin typeface="Calibri" panose="020F0502020204030204" pitchFamily="34" charset="0"/>
              <a:ea typeface="Times New Roman" panose="02020603050405020304" pitchFamily="18" charset="0"/>
              <a:cs typeface="AdvOT9cb306be.B"/>
            </a:endParaRPr>
          </a:p>
        </p:txBody>
      </p:sp>
      <p:pic>
        <p:nvPicPr>
          <p:cNvPr id="31" name="Image 30"/>
          <p:cNvPicPr>
            <a:picLocks noChangeAspect="1"/>
          </p:cNvPicPr>
          <p:nvPr/>
        </p:nvPicPr>
        <p:blipFill>
          <a:blip r:embed="rId6"/>
          <a:stretch>
            <a:fillRect/>
          </a:stretch>
        </p:blipFill>
        <p:spPr>
          <a:xfrm>
            <a:off x="1563520" y="4136118"/>
            <a:ext cx="3657600" cy="447675"/>
          </a:xfrm>
          <a:prstGeom prst="rect">
            <a:avLst/>
          </a:prstGeom>
        </p:spPr>
      </p:pic>
      <p:sp>
        <p:nvSpPr>
          <p:cNvPr id="32" name="Rectangle 31"/>
          <p:cNvSpPr/>
          <p:nvPr/>
        </p:nvSpPr>
        <p:spPr>
          <a:xfrm>
            <a:off x="714998" y="3243464"/>
            <a:ext cx="8631470" cy="307777"/>
          </a:xfrm>
          <a:prstGeom prst="rect">
            <a:avLst/>
          </a:prstGeom>
        </p:spPr>
        <p:txBody>
          <a:bodyPr wrap="square">
            <a:spAutoFit/>
          </a:bodyPr>
          <a:lstStyle/>
          <a:p>
            <a:pPr marL="285750" indent="-285750" algn="just">
              <a:buFont typeface="Wingdings" panose="05000000000000000000" pitchFamily="2" charset="2"/>
              <a:buChar char="ü"/>
            </a:pPr>
            <a:r>
              <a:rPr lang="en-ZA" sz="1400" b="1" dirty="0"/>
              <a:t>Light scattering textbooks (Mishchenko, 2002) :</a:t>
            </a:r>
            <a:endParaRPr lang="en-ZA" sz="1400" dirty="0"/>
          </a:p>
        </p:txBody>
      </p:sp>
      <mc:AlternateContent xmlns:mc="http://schemas.openxmlformats.org/markup-compatibility/2006">
        <mc:Choice xmlns:a14="http://schemas.microsoft.com/office/drawing/2010/main" Requires="a14">
          <p:sp>
            <p:nvSpPr>
              <p:cNvPr id="33" name="Rectangle 32"/>
              <p:cNvSpPr/>
              <p:nvPr/>
            </p:nvSpPr>
            <p:spPr>
              <a:xfrm>
                <a:off x="1005062" y="3605870"/>
                <a:ext cx="8051342" cy="327077"/>
              </a:xfrm>
              <a:prstGeom prst="rect">
                <a:avLst/>
              </a:prstGeom>
            </p:spPr>
            <p:txBody>
              <a:bodyPr wrap="square">
                <a:spAutoFit/>
              </a:bodyPr>
              <a:lstStyle/>
              <a:p>
                <a:pPr algn="just"/>
                <a14:m>
                  <m:oMath xmlns:m="http://schemas.openxmlformats.org/officeDocument/2006/math">
                    <m:sSub>
                      <m:sSubPr>
                        <m:ctrlPr>
                          <a:rPr lang="fr-FR" sz="1400" i="1">
                            <a:latin typeface="Cambria Math" panose="02040503050406030204" pitchFamily="18" charset="0"/>
                          </a:rPr>
                        </m:ctrlPr>
                      </m:sSubPr>
                      <m:e>
                        <m:r>
                          <a:rPr lang="en-US" sz="1400" i="1">
                            <a:latin typeface="Cambria Math" panose="02040503050406030204" pitchFamily="18" charset="0"/>
                            <a:ea typeface="Times New Roman" panose="02020603050405020304" pitchFamily="18" charset="0"/>
                            <a:cs typeface="Times New Roman" panose="02020603050405020304" pitchFamily="18" charset="0"/>
                          </a:rPr>
                          <m:t>𝐵𝐴𝐸</m:t>
                        </m:r>
                      </m:e>
                      <m:sub>
                        <m:r>
                          <a:rPr lang="en-US" sz="1400" i="1">
                            <a:latin typeface="Cambria Math" panose="02040503050406030204" pitchFamily="18" charset="0"/>
                            <a:ea typeface="Times New Roman" panose="02020603050405020304" pitchFamily="18" charset="0"/>
                            <a:cs typeface="Times New Roman" panose="02020603050405020304" pitchFamily="18" charset="0"/>
                          </a:rPr>
                          <m:t>𝑝</m:t>
                        </m:r>
                      </m:sub>
                    </m:sSub>
                  </m:oMath>
                </a14:m>
                <a:r>
                  <a:rPr lang="en-US" sz="1400" spc="-40" dirty="0">
                    <a:ea typeface="Times New Roman" panose="02020603050405020304" pitchFamily="18" charset="0"/>
                    <a:cs typeface="Times New Roman" panose="02020603050405020304" pitchFamily="18" charset="0"/>
                  </a:rPr>
                  <a:t> depends on the particles size, shape and refractive index as </a:t>
                </a:r>
                <a14:m>
                  <m:oMath xmlns:m="http://schemas.openxmlformats.org/officeDocument/2006/math">
                    <m:sSub>
                      <m:sSubPr>
                        <m:ctrlPr>
                          <a:rPr lang="fr-FR" sz="1400" i="1" spc="-40">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en-US" sz="1400" spc="-40">
                            <a:latin typeface="Cambria Math" panose="02040503050406030204" pitchFamily="18" charset="0"/>
                            <a:ea typeface="Times New Roman" panose="02020603050405020304" pitchFamily="18" charset="0"/>
                            <a:cs typeface="Times New Roman" panose="02020603050405020304" pitchFamily="18" charset="0"/>
                          </a:rPr>
                          <m:t>β</m:t>
                        </m:r>
                      </m:e>
                      <m:sub>
                        <m:r>
                          <m:rPr>
                            <m:sty m:val="p"/>
                          </m:rPr>
                          <a:rPr lang="en-US" sz="1400" spc="-40">
                            <a:latin typeface="Cambria Math" panose="02040503050406030204" pitchFamily="18" charset="0"/>
                            <a:ea typeface="Times New Roman" panose="02020603050405020304" pitchFamily="18" charset="0"/>
                            <a:cs typeface="Times New Roman" panose="02020603050405020304" pitchFamily="18" charset="0"/>
                          </a:rPr>
                          <m:t>p</m:t>
                        </m:r>
                      </m:sub>
                    </m:sSub>
                  </m:oMath>
                </a14:m>
                <a:r>
                  <a:rPr lang="en-US" sz="1400" spc="-40" dirty="0">
                    <a:ea typeface="Times New Roman" panose="02020603050405020304" pitchFamily="18" charset="0"/>
                    <a:cs typeface="Times New Roman" panose="02020603050405020304" pitchFamily="18" charset="0"/>
                  </a:rPr>
                  <a:t> :</a:t>
                </a:r>
                <a:endParaRPr lang="en-ZA" sz="1400" dirty="0"/>
              </a:p>
            </p:txBody>
          </p:sp>
        </mc:Choice>
        <mc:Fallback>
          <p:sp>
            <p:nvSpPr>
              <p:cNvPr id="33" name="Rectangle 32"/>
              <p:cNvSpPr>
                <a:spLocks noRot="1" noChangeAspect="1" noMove="1" noResize="1" noEditPoints="1" noAdjustHandles="1" noChangeArrowheads="1" noChangeShapeType="1" noTextEdit="1"/>
              </p:cNvSpPr>
              <p:nvPr/>
            </p:nvSpPr>
            <p:spPr>
              <a:xfrm>
                <a:off x="1005062" y="3605870"/>
                <a:ext cx="8051342" cy="327077"/>
              </a:xfrm>
              <a:prstGeom prst="rect">
                <a:avLst/>
              </a:prstGeom>
              <a:blipFill>
                <a:blip r:embed="rId7"/>
                <a:stretch>
                  <a:fillRect t="-1887" b="-1509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4" name="Rectangle 33"/>
              <p:cNvSpPr/>
              <p:nvPr/>
            </p:nvSpPr>
            <p:spPr>
              <a:xfrm>
                <a:off x="1327066" y="4637226"/>
                <a:ext cx="7407334" cy="693716"/>
              </a:xfrm>
              <a:prstGeom prst="rect">
                <a:avLst/>
              </a:prstGeom>
            </p:spPr>
            <p:txBody>
              <a:bodyPr wrap="square">
                <a:spAutoFit/>
              </a:bodyPr>
              <a:lstStyle/>
              <a:p>
                <a14:m>
                  <m:oMath xmlns:m="http://schemas.openxmlformats.org/officeDocument/2006/math">
                    <m:sSub>
                      <m:sSubPr>
                        <m:ctrlPr>
                          <a:rPr lang="fr-FR" sz="1200" i="1">
                            <a:latin typeface="Cambria Math" panose="02040503050406030204" pitchFamily="18" charset="0"/>
                          </a:rPr>
                        </m:ctrlPr>
                      </m:sSubPr>
                      <m:e>
                        <m:r>
                          <a:rPr lang="en-US" sz="1200" i="1">
                            <a:latin typeface="Cambria Math" panose="02040503050406030204" pitchFamily="18" charset="0"/>
                          </a:rPr>
                          <m:t>𝐶</m:t>
                        </m:r>
                      </m:e>
                      <m:sub>
                        <m:r>
                          <a:rPr lang="en-US" sz="1200" i="1">
                            <a:latin typeface="Cambria Math" panose="02040503050406030204" pitchFamily="18" charset="0"/>
                          </a:rPr>
                          <m:t>𝑏𝑎𝑐𝑘</m:t>
                        </m:r>
                        <m:r>
                          <a:rPr lang="en-US" sz="1200" i="1">
                            <a:latin typeface="Cambria Math" panose="02040503050406030204" pitchFamily="18" charset="0"/>
                          </a:rPr>
                          <m:t>,</m:t>
                        </m:r>
                        <m:r>
                          <a:rPr lang="en-US" sz="1200" i="1">
                            <a:latin typeface="Cambria Math" panose="02040503050406030204" pitchFamily="18" charset="0"/>
                          </a:rPr>
                          <m:t>𝑝</m:t>
                        </m:r>
                      </m:sub>
                    </m:sSub>
                  </m:oMath>
                </a14:m>
                <a:r>
                  <a:rPr lang="en-US" sz="1200" dirty="0"/>
                  <a:t> : particles backscattering cross-section  </a:t>
                </a:r>
                <a:endParaRPr lang="fr-FR" sz="1200" i="1" dirty="0">
                  <a:latin typeface="Cambria Math" panose="02040503050406030204" pitchFamily="18" charset="0"/>
                </a:endParaRPr>
              </a:p>
              <a:p>
                <a14:m>
                  <m:oMath xmlns:m="http://schemas.openxmlformats.org/officeDocument/2006/math">
                    <m:sSub>
                      <m:sSubPr>
                        <m:ctrlPr>
                          <a:rPr lang="fr-FR" sz="1200" i="1">
                            <a:latin typeface="Cambria Math" panose="02040503050406030204" pitchFamily="18" charset="0"/>
                          </a:rPr>
                        </m:ctrlPr>
                      </m:sSubPr>
                      <m:e>
                        <m:r>
                          <a:rPr lang="en-US" sz="1200" i="1">
                            <a:latin typeface="Cambria Math" panose="02040503050406030204" pitchFamily="18" charset="0"/>
                          </a:rPr>
                          <m:t>𝑚</m:t>
                        </m:r>
                      </m:e>
                      <m:sub>
                        <m:r>
                          <m:rPr>
                            <m:sty m:val="p"/>
                          </m:rPr>
                          <a:rPr lang="en-US" sz="1200">
                            <a:latin typeface="Cambria Math" panose="02040503050406030204" pitchFamily="18" charset="0"/>
                          </a:rPr>
                          <m:t>p</m:t>
                        </m:r>
                      </m:sub>
                    </m:sSub>
                  </m:oMath>
                </a14:m>
                <a:r>
                  <a:rPr lang="en-US" sz="1200" dirty="0"/>
                  <a:t> : particles complex refractive index (</a:t>
                </a:r>
                <a14:m>
                  <m:oMath xmlns:m="http://schemas.openxmlformats.org/officeDocument/2006/math">
                    <m:r>
                      <a:rPr lang="en-US" sz="1200" i="1">
                        <a:latin typeface="Cambria Math" panose="02040503050406030204" pitchFamily="18" charset="0"/>
                      </a:rPr>
                      <m:t>𝐶𝑅𝐼</m:t>
                    </m:r>
                  </m:oMath>
                </a14:m>
                <a:r>
                  <a:rPr lang="en-ZA" sz="1200" dirty="0"/>
                  <a:t>)</a:t>
                </a:r>
              </a:p>
              <a:p>
                <a:r>
                  <a:rPr lang="en-ZA" sz="1200" i="1" dirty="0"/>
                  <a:t>SD</a:t>
                </a:r>
                <a:r>
                  <a:rPr lang="en-ZA" sz="1200" dirty="0"/>
                  <a:t> : size distribution</a:t>
                </a:r>
                <a:r>
                  <a:rPr lang="en-US" sz="1200" dirty="0"/>
                  <a:t>, characterized by number density </a:t>
                </a:r>
                <a14:m>
                  <m:oMath xmlns:m="http://schemas.openxmlformats.org/officeDocument/2006/math">
                    <m:sSub>
                      <m:sSubPr>
                        <m:ctrlPr>
                          <a:rPr lang="fr-FR" sz="1200" i="1">
                            <a:latin typeface="Cambria Math" panose="02040503050406030204" pitchFamily="18" charset="0"/>
                          </a:rPr>
                        </m:ctrlPr>
                      </m:sSubPr>
                      <m:e>
                        <m:r>
                          <a:rPr lang="en-US" sz="1200" i="1">
                            <a:latin typeface="Cambria Math" panose="02040503050406030204" pitchFamily="18" charset="0"/>
                          </a:rPr>
                          <m:t>𝑛</m:t>
                        </m:r>
                      </m:e>
                      <m:sub>
                        <m:r>
                          <m:rPr>
                            <m:sty m:val="p"/>
                          </m:rPr>
                          <a:rPr lang="en-US" sz="1200">
                            <a:latin typeface="Cambria Math" panose="02040503050406030204" pitchFamily="18" charset="0"/>
                          </a:rPr>
                          <m:t>p</m:t>
                        </m:r>
                      </m:sub>
                    </m:sSub>
                    <m:r>
                      <a:rPr lang="en-US" sz="1200" i="1">
                        <a:latin typeface="Cambria Math" panose="02040503050406030204" pitchFamily="18" charset="0"/>
                      </a:rPr>
                      <m:t> </m:t>
                    </m:r>
                  </m:oMath>
                </a14:m>
                <a:r>
                  <a:rPr lang="en-US" sz="1200" dirty="0"/>
                  <a:t>at radius </a:t>
                </a:r>
                <a14:m>
                  <m:oMath xmlns:m="http://schemas.openxmlformats.org/officeDocument/2006/math">
                    <m:sSub>
                      <m:sSubPr>
                        <m:ctrlPr>
                          <a:rPr lang="fr-FR" sz="1200" i="1">
                            <a:latin typeface="Cambria Math" panose="02040503050406030204" pitchFamily="18" charset="0"/>
                          </a:rPr>
                        </m:ctrlPr>
                      </m:sSubPr>
                      <m:e>
                        <m:r>
                          <a:rPr lang="en-US" sz="1200" i="1">
                            <a:latin typeface="Cambria Math" panose="02040503050406030204" pitchFamily="18" charset="0"/>
                          </a:rPr>
                          <m:t>𝑟</m:t>
                        </m:r>
                      </m:e>
                      <m:sub>
                        <m:r>
                          <m:rPr>
                            <m:sty m:val="p"/>
                          </m:rPr>
                          <a:rPr lang="en-US" sz="1200">
                            <a:latin typeface="Cambria Math" panose="02040503050406030204" pitchFamily="18" charset="0"/>
                          </a:rPr>
                          <m:t>p</m:t>
                        </m:r>
                      </m:sub>
                    </m:sSub>
                  </m:oMath>
                </a14:m>
                <a:r>
                  <a:rPr lang="en-US" sz="1200" dirty="0"/>
                  <a:t>. </a:t>
                </a:r>
                <a:endParaRPr lang="fr-FR" sz="1200" dirty="0"/>
              </a:p>
            </p:txBody>
          </p:sp>
        </mc:Choice>
        <mc:Fallback>
          <p:sp>
            <p:nvSpPr>
              <p:cNvPr id="34" name="Rectangle 33"/>
              <p:cNvSpPr>
                <a:spLocks noRot="1" noChangeAspect="1" noMove="1" noResize="1" noEditPoints="1" noAdjustHandles="1" noChangeArrowheads="1" noChangeShapeType="1" noTextEdit="1"/>
              </p:cNvSpPr>
              <p:nvPr/>
            </p:nvSpPr>
            <p:spPr>
              <a:xfrm>
                <a:off x="1327066" y="4637226"/>
                <a:ext cx="7407334" cy="693716"/>
              </a:xfrm>
              <a:prstGeom prst="rect">
                <a:avLst/>
              </a:prstGeom>
              <a:blipFill>
                <a:blip r:embed="rId8"/>
                <a:stretch>
                  <a:fillRect l="-82" b="-5310"/>
                </a:stretch>
              </a:blipFill>
            </p:spPr>
            <p:txBody>
              <a:bodyPr/>
              <a:lstStyle/>
              <a:p>
                <a:r>
                  <a:rPr lang="en-US">
                    <a:noFill/>
                  </a:rPr>
                  <a:t> </a:t>
                </a:r>
              </a:p>
            </p:txBody>
          </p:sp>
        </mc:Fallback>
      </mc:AlternateContent>
      <p:pic>
        <p:nvPicPr>
          <p:cNvPr id="35" name="Image 34"/>
          <p:cNvPicPr>
            <a:picLocks noChangeAspect="1"/>
          </p:cNvPicPr>
          <p:nvPr/>
        </p:nvPicPr>
        <p:blipFill>
          <a:blip r:embed="rId9"/>
          <a:stretch>
            <a:fillRect/>
          </a:stretch>
        </p:blipFill>
        <p:spPr>
          <a:xfrm>
            <a:off x="7105966" y="3374037"/>
            <a:ext cx="3628934" cy="2996929"/>
          </a:xfrm>
          <a:prstGeom prst="rect">
            <a:avLst/>
          </a:prstGeom>
        </p:spPr>
      </p:pic>
      <p:sp>
        <p:nvSpPr>
          <p:cNvPr id="36" name="Rectangle 35"/>
          <p:cNvSpPr/>
          <p:nvPr/>
        </p:nvSpPr>
        <p:spPr>
          <a:xfrm>
            <a:off x="714998" y="5525896"/>
            <a:ext cx="8631470" cy="307777"/>
          </a:xfrm>
          <a:prstGeom prst="rect">
            <a:avLst/>
          </a:prstGeom>
        </p:spPr>
        <p:txBody>
          <a:bodyPr wrap="square">
            <a:spAutoFit/>
          </a:bodyPr>
          <a:lstStyle/>
          <a:p>
            <a:pPr marL="285750" indent="-285750" algn="just">
              <a:buFont typeface="Wingdings" panose="05000000000000000000" pitchFamily="2" charset="2"/>
              <a:buChar char="ü"/>
            </a:pPr>
            <a:r>
              <a:rPr lang="en-ZA" sz="1400" b="1" dirty="0"/>
              <a:t>Light scattering numerical simulations (&gt; 2000): </a:t>
            </a:r>
            <a:endParaRPr lang="en-ZA" sz="1400" dirty="0"/>
          </a:p>
        </p:txBody>
      </p:sp>
      <mc:AlternateContent xmlns:mc="http://schemas.openxmlformats.org/markup-compatibility/2006">
        <mc:Choice xmlns:a14="http://schemas.microsoft.com/office/drawing/2010/main" Requires="a14">
          <p:sp>
            <p:nvSpPr>
              <p:cNvPr id="37" name="Rectangle 36"/>
              <p:cNvSpPr/>
              <p:nvPr/>
            </p:nvSpPr>
            <p:spPr>
              <a:xfrm>
                <a:off x="1283514" y="5917631"/>
                <a:ext cx="8463438" cy="556434"/>
              </a:xfrm>
              <a:prstGeom prst="rect">
                <a:avLst/>
              </a:prstGeom>
            </p:spPr>
            <p:txBody>
              <a:bodyPr wrap="square">
                <a:spAutoFit/>
              </a:bodyPr>
              <a:lstStyle/>
              <a:p>
                <a14:m>
                  <m:oMath xmlns:m="http://schemas.openxmlformats.org/officeDocument/2006/math">
                    <m:sSub>
                      <m:sSubPr>
                        <m:ctrlPr>
                          <a:rPr lang="en-ZA" sz="1400" i="1">
                            <a:latin typeface="Cambria Math" panose="02040503050406030204" pitchFamily="18" charset="0"/>
                          </a:rPr>
                        </m:ctrlPr>
                      </m:sSubPr>
                      <m:e>
                        <m:r>
                          <a:rPr lang="en-ZA" sz="1400" i="1">
                            <a:latin typeface="Cambria Math" panose="02040503050406030204" pitchFamily="18" charset="0"/>
                            <a:ea typeface="Times New Roman" panose="02020603050405020304" pitchFamily="18" charset="0"/>
                            <a:cs typeface="Times New Roman" panose="02020603050405020304" pitchFamily="18" charset="0"/>
                          </a:rPr>
                          <m:t>𝐵𝐴𝐸</m:t>
                        </m:r>
                      </m:e>
                      <m:sub>
                        <m:r>
                          <a:rPr lang="fr-FR" sz="1400" i="1">
                            <a:latin typeface="Cambria Math" panose="02040503050406030204" pitchFamily="18" charset="0"/>
                            <a:ea typeface="Times New Roman" panose="02020603050405020304" pitchFamily="18" charset="0"/>
                            <a:cs typeface="Times New Roman" panose="02020603050405020304" pitchFamily="18" charset="0"/>
                          </a:rPr>
                          <m:t>𝑝</m:t>
                        </m:r>
                      </m:sub>
                    </m:sSub>
                  </m:oMath>
                </a14:m>
                <a:r>
                  <a:rPr lang="en-ZA" sz="1400" i="1" dirty="0">
                    <a:latin typeface="Cambria Math" panose="02040503050406030204" pitchFamily="18" charset="0"/>
                  </a:rPr>
                  <a:t> </a:t>
                </a:r>
                <a:r>
                  <a:rPr lang="en-ZA" sz="1400" dirty="0" smtClean="0">
                    <a:latin typeface="Cambria Math" panose="02040503050406030204" pitchFamily="18" charset="0"/>
                  </a:rPr>
                  <a:t>dependence on </a:t>
                </a:r>
                <a:r>
                  <a:rPr lang="en-ZA" sz="1400" dirty="0">
                    <a:latin typeface="Cambria Math" panose="02040503050406030204" pitchFamily="18" charset="0"/>
                  </a:rPr>
                  <a:t>the </a:t>
                </a:r>
                <a:r>
                  <a:rPr lang="en-ZA" sz="1400" i="1" dirty="0">
                    <a:latin typeface="Cambria Math" panose="02040503050406030204" pitchFamily="18" charset="0"/>
                  </a:rPr>
                  <a:t>CRI : </a:t>
                </a:r>
                <a:r>
                  <a:rPr lang="en-ZA" sz="1400" dirty="0">
                    <a:latin typeface="Cambria Math" panose="02040503050406030204" pitchFamily="18" charset="0"/>
                  </a:rPr>
                  <a:t>Veselovskii et al. (2015, 2016). </a:t>
                </a:r>
              </a:p>
              <a:p>
                <a14:m>
                  <m:oMath xmlns:m="http://schemas.openxmlformats.org/officeDocument/2006/math">
                    <m:sSub>
                      <m:sSubPr>
                        <m:ctrlPr>
                          <a:rPr lang="en-ZA" sz="1400" i="1">
                            <a:latin typeface="Cambria Math" panose="02040503050406030204" pitchFamily="18" charset="0"/>
                          </a:rPr>
                        </m:ctrlPr>
                      </m:sSubPr>
                      <m:e>
                        <m:r>
                          <a:rPr lang="en-ZA" sz="1400" i="1">
                            <a:latin typeface="Cambria Math" panose="02040503050406030204" pitchFamily="18" charset="0"/>
                            <a:ea typeface="Times New Roman" panose="02020603050405020304" pitchFamily="18" charset="0"/>
                            <a:cs typeface="Times New Roman" panose="02020603050405020304" pitchFamily="18" charset="0"/>
                          </a:rPr>
                          <m:t>𝐵𝐴𝐸</m:t>
                        </m:r>
                      </m:e>
                      <m:sub>
                        <m:r>
                          <a:rPr lang="en-ZA" sz="1400" i="1">
                            <a:latin typeface="Cambria Math" panose="02040503050406030204" pitchFamily="18" charset="0"/>
                            <a:ea typeface="Times New Roman" panose="02020603050405020304" pitchFamily="18" charset="0"/>
                            <a:cs typeface="Times New Roman" panose="02020603050405020304" pitchFamily="18" charset="0"/>
                          </a:rPr>
                          <m:t>𝑝</m:t>
                        </m:r>
                      </m:sub>
                    </m:sSub>
                  </m:oMath>
                </a14:m>
                <a:r>
                  <a:rPr lang="en-ZA" sz="1400" i="1" dirty="0">
                    <a:latin typeface="Cambria Math" panose="02040503050406030204" pitchFamily="18" charset="0"/>
                  </a:rPr>
                  <a:t> </a:t>
                </a:r>
                <a:r>
                  <a:rPr lang="en-ZA" sz="1400" dirty="0" smtClean="0">
                    <a:latin typeface="Cambria Math" panose="02040503050406030204" pitchFamily="18" charset="0"/>
                  </a:rPr>
                  <a:t>dependence </a:t>
                </a:r>
                <a:r>
                  <a:rPr lang="en-ZA" sz="1400" dirty="0">
                    <a:latin typeface="Cambria Math" panose="02040503050406030204" pitchFamily="18" charset="0"/>
                  </a:rPr>
                  <a:t>on </a:t>
                </a:r>
                <a:r>
                  <a:rPr lang="en-ZA" sz="1400" dirty="0" smtClean="0">
                    <a:latin typeface="Cambria Math" panose="02040503050406030204" pitchFamily="18" charset="0"/>
                  </a:rPr>
                  <a:t>the particles </a:t>
                </a:r>
                <a:r>
                  <a:rPr lang="en-ZA" sz="1400" dirty="0">
                    <a:latin typeface="Cambria Math" panose="02040503050406030204" pitchFamily="18" charset="0"/>
                  </a:rPr>
                  <a:t>shape </a:t>
                </a:r>
                <a:r>
                  <a:rPr lang="en-ZA" sz="1400" i="1" dirty="0">
                    <a:latin typeface="Cambria Math" panose="02040503050406030204" pitchFamily="18" charset="0"/>
                  </a:rPr>
                  <a:t>:  </a:t>
                </a:r>
                <a:r>
                  <a:rPr lang="en-ZA" sz="1400" dirty="0" smtClean="0">
                    <a:latin typeface="Cambria Math" panose="02040503050406030204" pitchFamily="18" charset="0"/>
                  </a:rPr>
                  <a:t>Miffre et al. </a:t>
                </a:r>
                <a:r>
                  <a:rPr lang="en-ZA" sz="1400" dirty="0" smtClean="0">
                    <a:latin typeface="Cambria Math" panose="02040503050406030204" pitchFamily="18" charset="0"/>
                  </a:rPr>
                  <a:t>(2018). </a:t>
                </a:r>
                <a:endParaRPr lang="en-ZA" dirty="0"/>
              </a:p>
            </p:txBody>
          </p:sp>
        </mc:Choice>
        <mc:Fallback>
          <p:sp>
            <p:nvSpPr>
              <p:cNvPr id="37" name="Rectangle 36"/>
              <p:cNvSpPr>
                <a:spLocks noRot="1" noChangeAspect="1" noMove="1" noResize="1" noEditPoints="1" noAdjustHandles="1" noChangeArrowheads="1" noChangeShapeType="1" noTextEdit="1"/>
              </p:cNvSpPr>
              <p:nvPr/>
            </p:nvSpPr>
            <p:spPr>
              <a:xfrm>
                <a:off x="1283514" y="5917631"/>
                <a:ext cx="8463438" cy="556434"/>
              </a:xfrm>
              <a:prstGeom prst="rect">
                <a:avLst/>
              </a:prstGeom>
              <a:blipFill>
                <a:blip r:embed="rId10"/>
                <a:stretch>
                  <a:fillRect t="-3297" b="-659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8" name="Rectangle 37"/>
              <p:cNvSpPr/>
              <p:nvPr/>
            </p:nvSpPr>
            <p:spPr>
              <a:xfrm>
                <a:off x="7801356" y="6370966"/>
                <a:ext cx="2920992" cy="261610"/>
              </a:xfrm>
              <a:prstGeom prst="rect">
                <a:avLst/>
              </a:prstGeom>
            </p:spPr>
            <p:txBody>
              <a:bodyPr wrap="none">
                <a:spAutoFit/>
              </a:bodyPr>
              <a:lstStyle/>
              <a:p>
                <a14:m>
                  <m:oMath xmlns:m="http://schemas.openxmlformats.org/officeDocument/2006/math">
                    <m:r>
                      <a:rPr lang="fr-FR" sz="1100" i="1">
                        <a:latin typeface="Cambria Math" panose="02040503050406030204" pitchFamily="18" charset="0"/>
                      </a:rPr>
                      <m:t>∗</m:t>
                    </m:r>
                  </m:oMath>
                </a14:m>
                <a:r>
                  <a:rPr lang="en-US" sz="1100" dirty="0"/>
                  <a:t> : roughened version of these stereo-particles. </a:t>
                </a:r>
                <a:endParaRPr lang="fr-FR" sz="1100" i="1" dirty="0">
                  <a:latin typeface="Cambria Math" panose="02040503050406030204" pitchFamily="18" charset="0"/>
                </a:endParaRPr>
              </a:p>
            </p:txBody>
          </p:sp>
        </mc:Choice>
        <mc:Fallback>
          <p:sp>
            <p:nvSpPr>
              <p:cNvPr id="38" name="Rectangle 37"/>
              <p:cNvSpPr>
                <a:spLocks noRot="1" noChangeAspect="1" noMove="1" noResize="1" noEditPoints="1" noAdjustHandles="1" noChangeArrowheads="1" noChangeShapeType="1" noTextEdit="1"/>
              </p:cNvSpPr>
              <p:nvPr/>
            </p:nvSpPr>
            <p:spPr>
              <a:xfrm>
                <a:off x="7801356" y="6370966"/>
                <a:ext cx="2920992" cy="261610"/>
              </a:xfrm>
              <a:prstGeom prst="rect">
                <a:avLst/>
              </a:prstGeom>
              <a:blipFill>
                <a:blip r:embed="rId11"/>
                <a:stretch>
                  <a:fillRect b="-1627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8" name="Rectangle 47"/>
              <p:cNvSpPr/>
              <p:nvPr/>
            </p:nvSpPr>
            <p:spPr>
              <a:xfrm>
                <a:off x="7105966" y="3332521"/>
                <a:ext cx="887807" cy="307777"/>
              </a:xfrm>
              <a:prstGeom prst="rect">
                <a:avLst/>
              </a:prstGeom>
              <a:solidFill>
                <a:schemeClr val="bg1"/>
              </a:solidFill>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fr-FR" sz="1400" b="1" i="1">
                              <a:solidFill>
                                <a:srgbClr val="A50021"/>
                              </a:solidFill>
                              <a:latin typeface="Cambria Math" panose="02040503050406030204" pitchFamily="18" charset="0"/>
                            </a:rPr>
                          </m:ctrlPr>
                        </m:sSubPr>
                        <m:e>
                          <m:r>
                            <a:rPr lang="en-US" sz="1400" b="1" i="1">
                              <a:solidFill>
                                <a:srgbClr val="A50021"/>
                              </a:solidFill>
                              <a:latin typeface="Cambria Math" panose="02040503050406030204" pitchFamily="18" charset="0"/>
                              <a:ea typeface="Times New Roman" panose="02020603050405020304" pitchFamily="18" charset="0"/>
                              <a:cs typeface="Times New Roman" panose="02020603050405020304" pitchFamily="18" charset="0"/>
                            </a:rPr>
                            <m:t>𝑩𝑨𝑬</m:t>
                          </m:r>
                        </m:e>
                        <m:sub>
                          <m:r>
                            <a:rPr lang="fr-FR" sz="1400" b="1" i="1">
                              <a:solidFill>
                                <a:srgbClr val="A50021"/>
                              </a:solidFill>
                              <a:latin typeface="Cambria Math" panose="02040503050406030204" pitchFamily="18" charset="0"/>
                              <a:ea typeface="Times New Roman" panose="02020603050405020304" pitchFamily="18" charset="0"/>
                              <a:cs typeface="Times New Roman" panose="02020603050405020304" pitchFamily="18" charset="0"/>
                            </a:rPr>
                            <m:t>𝒅𝒖𝒔𝒕</m:t>
                          </m:r>
                        </m:sub>
                      </m:sSub>
                    </m:oMath>
                  </m:oMathPara>
                </a14:m>
                <a:endParaRPr lang="en-US" sz="1400" b="1" dirty="0">
                  <a:solidFill>
                    <a:srgbClr val="A50021"/>
                  </a:solidFill>
                </a:endParaRPr>
              </a:p>
            </p:txBody>
          </p:sp>
        </mc:Choice>
        <mc:Fallback>
          <p:sp>
            <p:nvSpPr>
              <p:cNvPr id="48" name="Rectangle 47"/>
              <p:cNvSpPr>
                <a:spLocks noRot="1" noChangeAspect="1" noMove="1" noResize="1" noEditPoints="1" noAdjustHandles="1" noChangeArrowheads="1" noChangeShapeType="1" noTextEdit="1"/>
              </p:cNvSpPr>
              <p:nvPr/>
            </p:nvSpPr>
            <p:spPr>
              <a:xfrm>
                <a:off x="7105966" y="3332521"/>
                <a:ext cx="887807" cy="307777"/>
              </a:xfrm>
              <a:prstGeom prst="rect">
                <a:avLst/>
              </a:prstGeom>
              <a:blipFill>
                <a:blip r:embed="rId12"/>
                <a:stretch>
                  <a:fillRect/>
                </a:stretch>
              </a:blipFill>
            </p:spPr>
            <p:txBody>
              <a:bodyPr/>
              <a:lstStyle/>
              <a:p>
                <a:r>
                  <a:rPr lang="en-US">
                    <a:noFill/>
                  </a:rPr>
                  <a:t> </a:t>
                </a:r>
              </a:p>
            </p:txBody>
          </p:sp>
        </mc:Fallback>
      </mc:AlternateContent>
      <p:grpSp>
        <p:nvGrpSpPr>
          <p:cNvPr id="2" name="Groupe 1"/>
          <p:cNvGrpSpPr/>
          <p:nvPr/>
        </p:nvGrpSpPr>
        <p:grpSpPr>
          <a:xfrm>
            <a:off x="10929881" y="3438721"/>
            <a:ext cx="860180" cy="2991709"/>
            <a:chOff x="10964497" y="2852386"/>
            <a:chExt cx="821016" cy="3708408"/>
          </a:xfrm>
        </p:grpSpPr>
        <p:pic>
          <p:nvPicPr>
            <p:cNvPr id="47" name="Image 46"/>
            <p:cNvPicPr>
              <a:picLocks noChangeAspect="1"/>
            </p:cNvPicPr>
            <p:nvPr/>
          </p:nvPicPr>
          <p:blipFill rotWithShape="1">
            <a:blip r:embed="rId13"/>
            <a:srcRect t="-2386" r="88589"/>
            <a:stretch/>
          </p:blipFill>
          <p:spPr>
            <a:xfrm>
              <a:off x="11121606" y="2852386"/>
              <a:ext cx="577538" cy="804410"/>
            </a:xfrm>
            <a:prstGeom prst="rect">
              <a:avLst/>
            </a:prstGeom>
          </p:spPr>
        </p:pic>
        <p:pic>
          <p:nvPicPr>
            <p:cNvPr id="49" name="Image 48"/>
            <p:cNvPicPr>
              <a:picLocks noChangeAspect="1"/>
            </p:cNvPicPr>
            <p:nvPr/>
          </p:nvPicPr>
          <p:blipFill rotWithShape="1">
            <a:blip r:embed="rId13"/>
            <a:srcRect l="10407" t="-2386" r="75078"/>
            <a:stretch/>
          </p:blipFill>
          <p:spPr>
            <a:xfrm>
              <a:off x="10964497" y="3825236"/>
              <a:ext cx="734647" cy="804410"/>
            </a:xfrm>
            <a:prstGeom prst="rect">
              <a:avLst/>
            </a:prstGeom>
          </p:spPr>
        </p:pic>
        <p:pic>
          <p:nvPicPr>
            <p:cNvPr id="50" name="Image 49"/>
            <p:cNvPicPr>
              <a:picLocks noChangeAspect="1"/>
            </p:cNvPicPr>
            <p:nvPr/>
          </p:nvPicPr>
          <p:blipFill rotWithShape="1">
            <a:blip r:embed="rId13"/>
            <a:srcRect l="25076" t="-2386" r="60100"/>
            <a:stretch/>
          </p:blipFill>
          <p:spPr>
            <a:xfrm>
              <a:off x="11035236" y="4825913"/>
              <a:ext cx="750277" cy="804410"/>
            </a:xfrm>
            <a:prstGeom prst="rect">
              <a:avLst/>
            </a:prstGeom>
          </p:spPr>
        </p:pic>
        <p:pic>
          <p:nvPicPr>
            <p:cNvPr id="51" name="Image 50"/>
            <p:cNvPicPr>
              <a:picLocks noChangeAspect="1"/>
            </p:cNvPicPr>
            <p:nvPr/>
          </p:nvPicPr>
          <p:blipFill rotWithShape="1">
            <a:blip r:embed="rId13"/>
            <a:srcRect l="39491" t="-2386" r="46148"/>
            <a:stretch/>
          </p:blipFill>
          <p:spPr>
            <a:xfrm>
              <a:off x="11058661" y="5756384"/>
              <a:ext cx="726852" cy="804410"/>
            </a:xfrm>
            <a:prstGeom prst="rect">
              <a:avLst/>
            </a:prstGeom>
          </p:spPr>
        </p:pic>
      </p:grpSp>
    </p:spTree>
    <p:extLst>
      <p:ext uri="{BB962C8B-B14F-4D97-AF65-F5344CB8AC3E}">
        <p14:creationId xmlns:p14="http://schemas.microsoft.com/office/powerpoint/2010/main" val="4018949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2" grpId="0"/>
      <p:bldP spid="33" grpId="0"/>
      <p:bldP spid="34" grpId="0"/>
      <p:bldP spid="36" grpId="0"/>
      <p:bldP spid="37" grpId="0"/>
      <p:bldP spid="38" grpId="0"/>
      <p:bldP spid="4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74F0A23A-D0AB-F039-4E0F-F94B217C79D9}"/>
              </a:ext>
            </a:extLst>
          </p:cNvPr>
          <p:cNvGrpSpPr/>
          <p:nvPr/>
        </p:nvGrpSpPr>
        <p:grpSpPr>
          <a:xfrm>
            <a:off x="0" y="0"/>
            <a:ext cx="12192000" cy="605481"/>
            <a:chOff x="0" y="0"/>
            <a:chExt cx="12192000" cy="605481"/>
          </a:xfrm>
        </p:grpSpPr>
        <p:sp>
          <p:nvSpPr>
            <p:cNvPr id="5" name="TextBox 4">
              <a:extLst>
                <a:ext uri="{FF2B5EF4-FFF2-40B4-BE49-F238E27FC236}">
                  <a16:creationId xmlns:a16="http://schemas.microsoft.com/office/drawing/2014/main" id="{9A14DB0F-8B8D-199C-C984-F38D666DF934}"/>
                </a:ext>
              </a:extLst>
            </p:cNvPr>
            <p:cNvSpPr txBox="1"/>
            <p:nvPr/>
          </p:nvSpPr>
          <p:spPr>
            <a:xfrm>
              <a:off x="0" y="0"/>
              <a:ext cx="12192000" cy="605481"/>
            </a:xfrm>
            <a:prstGeom prst="rect">
              <a:avLst/>
            </a:prstGeom>
            <a:solidFill>
              <a:schemeClr val="accent6">
                <a:lumMod val="40000"/>
                <a:lumOff val="60000"/>
              </a:schemeClr>
            </a:solidFill>
          </p:spPr>
          <p:txBody>
            <a:bodyPr wrap="square" rtlCol="0">
              <a:spAutoFit/>
            </a:bodyPr>
            <a:lstStyle/>
            <a:p>
              <a:endParaRPr lang="en-US" dirty="0"/>
            </a:p>
          </p:txBody>
        </p:sp>
        <p:pic>
          <p:nvPicPr>
            <p:cNvPr id="6" name="Picture 2">
              <a:extLst>
                <a:ext uri="{FF2B5EF4-FFF2-40B4-BE49-F238E27FC236}">
                  <a16:creationId xmlns:a16="http://schemas.microsoft.com/office/drawing/2014/main" id="{AC32886A-2491-883B-8AB3-020AFEE9C4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9203" y="0"/>
              <a:ext cx="762000" cy="538163"/>
            </a:xfrm>
            <a:prstGeom prst="rect">
              <a:avLst/>
            </a:prstGeom>
            <a:noFill/>
            <a:extLst>
              <a:ext uri="{909E8E84-426E-40DD-AFC4-6F175D3DCCD1}">
                <a14:hiddenFill xmlns:a14="http://schemas.microsoft.com/office/drawing/2010/main">
                  <a:solidFill>
                    <a:srgbClr val="FFFFFF"/>
                  </a:solidFill>
                </a14:hiddenFill>
              </a:ext>
            </a:extLst>
          </p:spPr>
        </p:pic>
        <p:sp>
          <p:nvSpPr>
            <p:cNvPr id="9" name="Title 3">
              <a:extLst>
                <a:ext uri="{FF2B5EF4-FFF2-40B4-BE49-F238E27FC236}">
                  <a16:creationId xmlns:a16="http://schemas.microsoft.com/office/drawing/2014/main" id="{4826646C-C271-0F39-AD9F-D937CF8DEA82}"/>
                </a:ext>
              </a:extLst>
            </p:cNvPr>
            <p:cNvSpPr txBox="1">
              <a:spLocks/>
            </p:cNvSpPr>
            <p:nvPr/>
          </p:nvSpPr>
          <p:spPr>
            <a:xfrm>
              <a:off x="257433" y="67318"/>
              <a:ext cx="10515600" cy="538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r>
                <a:rPr lang="en-US" sz="2400" b="1" dirty="0" smtClean="0"/>
                <a:t>Our methodology (</a:t>
              </a:r>
              <a:r>
                <a:rPr lang="en-US" sz="2100" spc="-40" dirty="0">
                  <a:latin typeface="Times" panose="02020603050405020304" pitchFamily="18" charset="0"/>
                  <a:ea typeface="Malgun Gothic" panose="020B0503020000020004" pitchFamily="34" charset="-127"/>
                  <a:cs typeface="Times" panose="02020603050405020304" pitchFamily="18" charset="0"/>
                </a:rPr>
                <a:t>Miffre et al., </a:t>
              </a:r>
              <a:r>
                <a:rPr lang="en-US" sz="2100" i="1" dirty="0">
                  <a:latin typeface="Times" panose="02020603050405020304" pitchFamily="18" charset="0"/>
                  <a:cs typeface="Times" panose="02020603050405020304" pitchFamily="18" charset="0"/>
                </a:rPr>
                <a:t>Opt. Lett</a:t>
              </a:r>
              <a:r>
                <a:rPr lang="en-US" sz="2100" i="1" dirty="0" smtClean="0">
                  <a:latin typeface="Times" panose="02020603050405020304" pitchFamily="18" charset="0"/>
                  <a:cs typeface="Times" panose="02020603050405020304" pitchFamily="18" charset="0"/>
                </a:rPr>
                <a:t>.</a:t>
              </a:r>
              <a:r>
                <a:rPr lang="en-US" sz="2100" dirty="0" smtClean="0">
                  <a:latin typeface="Times" panose="02020603050405020304" pitchFamily="18" charset="0"/>
                  <a:cs typeface="Times" panose="02020603050405020304" pitchFamily="18" charset="0"/>
                </a:rPr>
                <a:t>, 2020</a:t>
              </a:r>
              <a:r>
                <a:rPr lang="en-US" sz="2400" dirty="0" smtClean="0">
                  <a:latin typeface="Times" panose="02020603050405020304" pitchFamily="18" charset="0"/>
                  <a:cs typeface="Times" panose="02020603050405020304" pitchFamily="18" charset="0"/>
                </a:rPr>
                <a:t>) : </a:t>
              </a:r>
              <a:r>
                <a:rPr lang="en-US" sz="2400" b="1" dirty="0" smtClean="0"/>
                <a:t>use of light polarization in addition </a:t>
              </a:r>
              <a:endParaRPr lang="en-US" sz="2400" b="1" dirty="0"/>
            </a:p>
          </p:txBody>
        </p:sp>
      </p:grpSp>
      <p:sp>
        <p:nvSpPr>
          <p:cNvPr id="14" name="TextBox 13">
            <a:extLst>
              <a:ext uri="{FF2B5EF4-FFF2-40B4-BE49-F238E27FC236}">
                <a16:creationId xmlns:a16="http://schemas.microsoft.com/office/drawing/2014/main" id="{E754E9E9-9EAF-8342-9E4B-433A6DAAF14B}"/>
              </a:ext>
            </a:extLst>
          </p:cNvPr>
          <p:cNvSpPr txBox="1"/>
          <p:nvPr/>
        </p:nvSpPr>
        <p:spPr>
          <a:xfrm>
            <a:off x="11934567" y="17824"/>
            <a:ext cx="558800" cy="369332"/>
          </a:xfrm>
          <a:prstGeom prst="rect">
            <a:avLst/>
          </a:prstGeom>
          <a:noFill/>
        </p:spPr>
        <p:txBody>
          <a:bodyPr wrap="square" rtlCol="0">
            <a:spAutoFit/>
          </a:bodyPr>
          <a:lstStyle/>
          <a:p>
            <a:r>
              <a:rPr lang="en-US" b="1" dirty="0" smtClean="0">
                <a:latin typeface="Helvetica" pitchFamily="2" charset="0"/>
              </a:rPr>
              <a:t>2</a:t>
            </a:r>
            <a:endParaRPr lang="en-US" b="1" dirty="0">
              <a:latin typeface="Helvetica" pitchFamily="2" charset="0"/>
            </a:endParaRPr>
          </a:p>
        </p:txBody>
      </p:sp>
      <mc:AlternateContent xmlns:mc="http://schemas.openxmlformats.org/markup-compatibility/2006">
        <mc:Choice xmlns:a14="http://schemas.microsoft.com/office/drawing/2010/main" Requires="a14">
          <p:sp>
            <p:nvSpPr>
              <p:cNvPr id="25" name="Rectangle 24"/>
              <p:cNvSpPr/>
              <p:nvPr/>
            </p:nvSpPr>
            <p:spPr>
              <a:xfrm>
                <a:off x="636838" y="1939748"/>
                <a:ext cx="2396746" cy="31720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fr-FR" sz="1400" b="1" i="1" smtClean="0">
                              <a:solidFill>
                                <a:srgbClr val="8D900E"/>
                              </a:solidFill>
                              <a:latin typeface="Cambria Math" panose="02040503050406030204" pitchFamily="18" charset="0"/>
                            </a:rPr>
                          </m:ctrlPr>
                        </m:sSubPr>
                        <m:e>
                          <m:r>
                            <a:rPr lang="fr-FR" sz="1400" b="1" i="1">
                              <a:solidFill>
                                <a:srgbClr val="8D900E"/>
                              </a:solidFill>
                              <a:latin typeface="Cambria Math" panose="02040503050406030204" pitchFamily="18" charset="0"/>
                            </a:rPr>
                            <m:t>𝑩𝑨𝑬</m:t>
                          </m:r>
                        </m:e>
                        <m:sub>
                          <m:r>
                            <a:rPr lang="fr-FR" sz="1400" b="1" i="1">
                              <a:solidFill>
                                <a:srgbClr val="8D900E"/>
                              </a:solidFill>
                              <a:latin typeface="Cambria Math" panose="02040503050406030204" pitchFamily="18" charset="0"/>
                            </a:rPr>
                            <m:t>𝒔</m:t>
                          </m:r>
                        </m:sub>
                      </m:sSub>
                      <m:r>
                        <a:rPr lang="fr-FR" sz="1400">
                          <a:latin typeface="Cambria Math" panose="02040503050406030204" pitchFamily="18" charset="0"/>
                        </a:rPr>
                        <m:t>=</m:t>
                      </m:r>
                      <m:r>
                        <a:rPr lang="en-US" sz="1400" i="1">
                          <a:latin typeface="Cambria Math" panose="02040503050406030204" pitchFamily="18" charset="0"/>
                          <a:ea typeface="Times New Roman" panose="02020603050405020304" pitchFamily="18" charset="0"/>
                          <a:cs typeface="Times New Roman" panose="02020603050405020304" pitchFamily="18" charset="0"/>
                        </a:rPr>
                        <m:t>− </m:t>
                      </m:r>
                      <m:r>
                        <a:rPr lang="en-US" sz="1400" i="1">
                          <a:latin typeface="Cambria Math" panose="02040503050406030204" pitchFamily="18" charset="0"/>
                          <a:ea typeface="Times New Roman" panose="02020603050405020304" pitchFamily="18" charset="0"/>
                          <a:cs typeface="Times New Roman" panose="02020603050405020304" pitchFamily="18" charset="0"/>
                        </a:rPr>
                        <m:t>𝐿𝑛</m:t>
                      </m:r>
                      <m:r>
                        <a:rPr lang="fr-FR" sz="1400" b="1" i="1" smtClean="0">
                          <a:latin typeface="Cambria Math" panose="02040503050406030204" pitchFamily="18" charset="0"/>
                          <a:ea typeface="Times New Roman" panose="02020603050405020304" pitchFamily="18" charset="0"/>
                          <a:cs typeface="Times New Roman" panose="02020603050405020304" pitchFamily="18" charset="0"/>
                        </a:rPr>
                        <m:t>(</m:t>
                      </m:r>
                      <m:sSub>
                        <m:sSubPr>
                          <m:ctrlPr>
                            <a:rPr lang="fr-FR" sz="1400" b="1" i="1" smtClean="0">
                              <a:solidFill>
                                <a:srgbClr val="8D900E"/>
                              </a:solidFill>
                              <a:latin typeface="Cambria Math" panose="02040503050406030204" pitchFamily="18" charset="0"/>
                            </a:rPr>
                          </m:ctrlPr>
                        </m:sSubPr>
                        <m:e>
                          <m:r>
                            <a:rPr lang="fr-FR" sz="1400" b="1" i="1">
                              <a:solidFill>
                                <a:srgbClr val="8D900E"/>
                              </a:solidFill>
                              <a:latin typeface="Cambria Math" panose="02040503050406030204" pitchFamily="18" charset="0"/>
                            </a:rPr>
                            <m:t>𝜷</m:t>
                          </m:r>
                        </m:e>
                        <m:sub>
                          <m:r>
                            <a:rPr lang="fr-FR" sz="1400" b="1" i="1">
                              <a:solidFill>
                                <a:srgbClr val="8D900E"/>
                              </a:solidFill>
                              <a:latin typeface="Cambria Math" panose="02040503050406030204" pitchFamily="18" charset="0"/>
                            </a:rPr>
                            <m:t>𝒔</m:t>
                          </m:r>
                          <m:r>
                            <a:rPr lang="fr-FR" sz="1400" b="1">
                              <a:solidFill>
                                <a:srgbClr val="8D900E"/>
                              </a:solidFill>
                              <a:latin typeface="Cambria Math" panose="02040503050406030204" pitchFamily="18" charset="0"/>
                            </a:rPr>
                            <m:t>,</m:t>
                          </m:r>
                          <m:r>
                            <a:rPr lang="fr-FR" sz="1400" b="1">
                              <a:solidFill>
                                <a:srgbClr val="8D900E"/>
                              </a:solidFill>
                              <a:latin typeface="Cambria Math" panose="02040503050406030204" pitchFamily="18" charset="0"/>
                            </a:rPr>
                            <m:t>𝟐</m:t>
                          </m:r>
                        </m:sub>
                      </m:sSub>
                      <m:r>
                        <a:rPr lang="fr-FR" sz="1400" b="1" i="1">
                          <a:solidFill>
                            <a:srgbClr val="8D900E"/>
                          </a:solidFill>
                          <a:latin typeface="Cambria Math" panose="02040503050406030204" pitchFamily="18" charset="0"/>
                        </a:rPr>
                        <m:t>/</m:t>
                      </m:r>
                      <m:sSub>
                        <m:sSubPr>
                          <m:ctrlPr>
                            <a:rPr lang="fr-FR" sz="1400" b="1" i="1">
                              <a:solidFill>
                                <a:srgbClr val="8D900E"/>
                              </a:solidFill>
                              <a:latin typeface="Cambria Math" panose="02040503050406030204" pitchFamily="18" charset="0"/>
                            </a:rPr>
                          </m:ctrlPr>
                        </m:sSubPr>
                        <m:e>
                          <m:r>
                            <a:rPr lang="fr-FR" sz="1400" b="1" i="1">
                              <a:solidFill>
                                <a:srgbClr val="8D900E"/>
                              </a:solidFill>
                              <a:latin typeface="Cambria Math" panose="02040503050406030204" pitchFamily="18" charset="0"/>
                            </a:rPr>
                            <m:t>𝜷</m:t>
                          </m:r>
                        </m:e>
                        <m:sub>
                          <m:r>
                            <a:rPr lang="fr-FR" sz="1400" b="1" i="1">
                              <a:solidFill>
                                <a:srgbClr val="8D900E"/>
                              </a:solidFill>
                              <a:latin typeface="Cambria Math" panose="02040503050406030204" pitchFamily="18" charset="0"/>
                            </a:rPr>
                            <m:t>𝒔</m:t>
                          </m:r>
                          <m:r>
                            <a:rPr lang="fr-FR" sz="1400" b="1">
                              <a:solidFill>
                                <a:srgbClr val="8D900E"/>
                              </a:solidFill>
                              <a:latin typeface="Cambria Math" panose="02040503050406030204" pitchFamily="18" charset="0"/>
                            </a:rPr>
                            <m:t>,</m:t>
                          </m:r>
                          <m:r>
                            <a:rPr lang="fr-FR" sz="1400" b="1">
                              <a:solidFill>
                                <a:srgbClr val="8D900E"/>
                              </a:solidFill>
                              <a:latin typeface="Cambria Math" panose="02040503050406030204" pitchFamily="18" charset="0"/>
                            </a:rPr>
                            <m:t>𝟏</m:t>
                          </m:r>
                        </m:sub>
                      </m:sSub>
                      <m:f>
                        <m:fPr>
                          <m:type m:val="lin"/>
                          <m:ctrlPr>
                            <a:rPr lang="fr-FR" sz="1400" i="1">
                              <a:latin typeface="Cambria Math" panose="02040503050406030204" pitchFamily="18" charset="0"/>
                            </a:rPr>
                          </m:ctrlPr>
                        </m:fPr>
                        <m:num>
                          <m:r>
                            <a:rPr lang="fr-FR" sz="1400">
                              <a:latin typeface="Cambria Math" panose="02040503050406030204" pitchFamily="18" charset="0"/>
                            </a:rPr>
                            <m:t>)</m:t>
                          </m:r>
                        </m:num>
                        <m:den>
                          <m:r>
                            <a:rPr lang="fr-FR" sz="1400" i="1">
                              <a:latin typeface="Cambria Math" panose="02040503050406030204" pitchFamily="18" charset="0"/>
                            </a:rPr>
                            <m:t>𝛬</m:t>
                          </m:r>
                        </m:den>
                      </m:f>
                      <m:r>
                        <a:rPr lang="fr-FR" sz="1400">
                          <a:latin typeface="Cambria Math" panose="02040503050406030204" pitchFamily="18" charset="0"/>
                        </a:rPr>
                        <m:t> </m:t>
                      </m:r>
                    </m:oMath>
                  </m:oMathPara>
                </a14:m>
                <a:endParaRPr lang="fr-FR" sz="1400" dirty="0">
                  <a:latin typeface="Times" panose="02020603050405020304" pitchFamily="18" charset="0"/>
                  <a:cs typeface="Times" panose="02020603050405020304" pitchFamily="18" charset="0"/>
                </a:endParaRPr>
              </a:p>
            </p:txBody>
          </p:sp>
        </mc:Choice>
        <mc:Fallback>
          <p:sp>
            <p:nvSpPr>
              <p:cNvPr id="25" name="Rectangle 24"/>
              <p:cNvSpPr>
                <a:spLocks noRot="1" noChangeAspect="1" noMove="1" noResize="1" noEditPoints="1" noAdjustHandles="1" noChangeArrowheads="1" noChangeShapeType="1" noTextEdit="1"/>
              </p:cNvSpPr>
              <p:nvPr/>
            </p:nvSpPr>
            <p:spPr>
              <a:xfrm>
                <a:off x="636838" y="1939748"/>
                <a:ext cx="2396746" cy="317203"/>
              </a:xfrm>
              <a:prstGeom prst="rect">
                <a:avLst/>
              </a:prstGeom>
              <a:blipFill>
                <a:blip r:embed="rId3"/>
                <a:stretch>
                  <a:fillRect t="-90385" r="-11421" b="-14807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6" name="Rectangle 25"/>
              <p:cNvSpPr/>
              <p:nvPr/>
            </p:nvSpPr>
            <p:spPr>
              <a:xfrm>
                <a:off x="636838" y="2310708"/>
                <a:ext cx="2688108" cy="31720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fr-FR" sz="1400" b="1" i="1">
                              <a:solidFill>
                                <a:srgbClr val="A50021"/>
                              </a:solidFill>
                              <a:latin typeface="Cambria Math" panose="02040503050406030204" pitchFamily="18" charset="0"/>
                            </a:rPr>
                          </m:ctrlPr>
                        </m:sSubPr>
                        <m:e>
                          <m:r>
                            <a:rPr lang="fr-FR" sz="1400" b="1" i="1">
                              <a:solidFill>
                                <a:srgbClr val="A50021"/>
                              </a:solidFill>
                              <a:latin typeface="Cambria Math" panose="02040503050406030204" pitchFamily="18" charset="0"/>
                            </a:rPr>
                            <m:t>𝑩𝑨𝑬</m:t>
                          </m:r>
                        </m:e>
                        <m:sub>
                          <m:r>
                            <a:rPr lang="fr-FR" sz="1400" b="1" i="1">
                              <a:solidFill>
                                <a:srgbClr val="A50021"/>
                              </a:solidFill>
                              <a:latin typeface="Cambria Math" panose="02040503050406030204" pitchFamily="18" charset="0"/>
                            </a:rPr>
                            <m:t>𝒏𝒔</m:t>
                          </m:r>
                        </m:sub>
                      </m:sSub>
                      <m:r>
                        <a:rPr lang="fr-FR" sz="1400">
                          <a:latin typeface="Cambria Math" panose="02040503050406030204" pitchFamily="18" charset="0"/>
                        </a:rPr>
                        <m:t>= </m:t>
                      </m:r>
                      <m:f>
                        <m:fPr>
                          <m:type m:val="lin"/>
                          <m:ctrlPr>
                            <a:rPr lang="fr-FR" sz="1400" b="1" i="1">
                              <a:solidFill>
                                <a:srgbClr val="A50021"/>
                              </a:solidFill>
                              <a:latin typeface="Cambria Math" panose="02040503050406030204" pitchFamily="18" charset="0"/>
                            </a:rPr>
                          </m:ctrlPr>
                        </m:fPr>
                        <m:num>
                          <m:sSub>
                            <m:sSubPr>
                              <m:ctrlPr>
                                <a:rPr lang="fr-FR" sz="1400" b="1" i="1">
                                  <a:solidFill>
                                    <a:srgbClr val="A50021"/>
                                  </a:solidFill>
                                  <a:latin typeface="Cambria Math" panose="02040503050406030204" pitchFamily="18" charset="0"/>
                                </a:rPr>
                              </m:ctrlPr>
                            </m:sSubPr>
                            <m:e>
                              <m:r>
                                <a:rPr lang="fr-FR" sz="1400">
                                  <a:latin typeface="Cambria Math" panose="02040503050406030204" pitchFamily="18" charset="0"/>
                                </a:rPr>
                                <m:t>− </m:t>
                              </m:r>
                              <m:r>
                                <a:rPr lang="fr-FR" sz="1400" i="1">
                                  <a:latin typeface="Cambria Math" panose="02040503050406030204" pitchFamily="18" charset="0"/>
                                </a:rPr>
                                <m:t>𝐿𝑛</m:t>
                              </m:r>
                              <m:r>
                                <a:rPr lang="fr-FR" sz="1400">
                                  <a:latin typeface="Cambria Math" panose="02040503050406030204" pitchFamily="18" charset="0"/>
                                </a:rPr>
                                <m:t>(</m:t>
                              </m:r>
                              <m:r>
                                <a:rPr lang="fr-FR" sz="1400" b="1" i="1">
                                  <a:solidFill>
                                    <a:srgbClr val="A50021"/>
                                  </a:solidFill>
                                  <a:latin typeface="Cambria Math" panose="02040503050406030204" pitchFamily="18" charset="0"/>
                                </a:rPr>
                                <m:t>𝜷</m:t>
                              </m:r>
                            </m:e>
                            <m:sub>
                              <m:r>
                                <a:rPr lang="fr-FR" sz="1400" b="1" i="1">
                                  <a:solidFill>
                                    <a:srgbClr val="A50021"/>
                                  </a:solidFill>
                                  <a:latin typeface="Cambria Math" panose="02040503050406030204" pitchFamily="18" charset="0"/>
                                </a:rPr>
                                <m:t>𝒏𝒔</m:t>
                              </m:r>
                              <m:r>
                                <a:rPr lang="fr-FR" sz="1400" b="1">
                                  <a:solidFill>
                                    <a:srgbClr val="A50021"/>
                                  </a:solidFill>
                                  <a:latin typeface="Cambria Math" panose="02040503050406030204" pitchFamily="18" charset="0"/>
                                </a:rPr>
                                <m:t>,</m:t>
                              </m:r>
                              <m:r>
                                <a:rPr lang="fr-FR" sz="1400" b="1">
                                  <a:solidFill>
                                    <a:srgbClr val="A50021"/>
                                  </a:solidFill>
                                  <a:latin typeface="Cambria Math" panose="02040503050406030204" pitchFamily="18" charset="0"/>
                                </a:rPr>
                                <m:t>𝟐</m:t>
                              </m:r>
                            </m:sub>
                          </m:sSub>
                        </m:num>
                        <m:den>
                          <m:sSub>
                            <m:sSubPr>
                              <m:ctrlPr>
                                <a:rPr lang="fr-FR" sz="1400" b="1" i="1">
                                  <a:solidFill>
                                    <a:srgbClr val="A50021"/>
                                  </a:solidFill>
                                  <a:latin typeface="Cambria Math" panose="02040503050406030204" pitchFamily="18" charset="0"/>
                                </a:rPr>
                              </m:ctrlPr>
                            </m:sSubPr>
                            <m:e>
                              <m:r>
                                <a:rPr lang="fr-FR" sz="1400" b="1" i="1">
                                  <a:solidFill>
                                    <a:srgbClr val="A50021"/>
                                  </a:solidFill>
                                  <a:latin typeface="Cambria Math" panose="02040503050406030204" pitchFamily="18" charset="0"/>
                                </a:rPr>
                                <m:t>𝜷</m:t>
                              </m:r>
                            </m:e>
                            <m:sub>
                              <m:r>
                                <a:rPr lang="fr-FR" sz="1400" b="1" i="1">
                                  <a:solidFill>
                                    <a:srgbClr val="A50021"/>
                                  </a:solidFill>
                                  <a:latin typeface="Cambria Math" panose="02040503050406030204" pitchFamily="18" charset="0"/>
                                </a:rPr>
                                <m:t>𝒏𝒔</m:t>
                              </m:r>
                              <m:r>
                                <a:rPr lang="fr-FR" sz="1400" b="1">
                                  <a:solidFill>
                                    <a:srgbClr val="A50021"/>
                                  </a:solidFill>
                                  <a:latin typeface="Cambria Math" panose="02040503050406030204" pitchFamily="18" charset="0"/>
                                </a:rPr>
                                <m:t>,</m:t>
                              </m:r>
                              <m:r>
                                <a:rPr lang="fr-FR" sz="1400" b="1">
                                  <a:solidFill>
                                    <a:srgbClr val="A50021"/>
                                  </a:solidFill>
                                  <a:latin typeface="Cambria Math" panose="02040503050406030204" pitchFamily="18" charset="0"/>
                                </a:rPr>
                                <m:t>𝟏</m:t>
                              </m:r>
                            </m:sub>
                          </m:sSub>
                        </m:den>
                      </m:f>
                      <m:f>
                        <m:fPr>
                          <m:type m:val="lin"/>
                          <m:ctrlPr>
                            <a:rPr lang="fr-FR" sz="1400" i="1">
                              <a:latin typeface="Cambria Math" panose="02040503050406030204" pitchFamily="18" charset="0"/>
                            </a:rPr>
                          </m:ctrlPr>
                        </m:fPr>
                        <m:num>
                          <m:r>
                            <a:rPr lang="fr-FR" sz="1400">
                              <a:latin typeface="Cambria Math" panose="02040503050406030204" pitchFamily="18" charset="0"/>
                            </a:rPr>
                            <m:t>)</m:t>
                          </m:r>
                        </m:num>
                        <m:den>
                          <m:r>
                            <a:rPr lang="fr-FR" sz="1400" i="1">
                              <a:latin typeface="Cambria Math" panose="02040503050406030204" pitchFamily="18" charset="0"/>
                            </a:rPr>
                            <m:t>𝛬</m:t>
                          </m:r>
                        </m:den>
                      </m:f>
                      <m:r>
                        <a:rPr lang="fr-FR" sz="1400">
                          <a:latin typeface="Cambria Math" panose="02040503050406030204" pitchFamily="18" charset="0"/>
                        </a:rPr>
                        <m:t> </m:t>
                      </m:r>
                    </m:oMath>
                  </m:oMathPara>
                </a14:m>
                <a:endParaRPr lang="fr-FR" sz="1400" dirty="0"/>
              </a:p>
            </p:txBody>
          </p:sp>
        </mc:Choice>
        <mc:Fallback>
          <p:sp>
            <p:nvSpPr>
              <p:cNvPr id="26" name="Rectangle 25"/>
              <p:cNvSpPr>
                <a:spLocks noRot="1" noChangeAspect="1" noMove="1" noResize="1" noEditPoints="1" noAdjustHandles="1" noChangeArrowheads="1" noChangeShapeType="1" noTextEdit="1"/>
              </p:cNvSpPr>
              <p:nvPr/>
            </p:nvSpPr>
            <p:spPr>
              <a:xfrm>
                <a:off x="636838" y="2310708"/>
                <a:ext cx="2688108" cy="317203"/>
              </a:xfrm>
              <a:prstGeom prst="rect">
                <a:avLst/>
              </a:prstGeom>
              <a:blipFill>
                <a:blip r:embed="rId4"/>
                <a:stretch>
                  <a:fillRect t="-90385" r="-10431" b="-14807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7" name="Rectangle 26"/>
              <p:cNvSpPr/>
              <p:nvPr/>
            </p:nvSpPr>
            <p:spPr>
              <a:xfrm>
                <a:off x="636838" y="1253685"/>
                <a:ext cx="8088017" cy="307777"/>
              </a:xfrm>
              <a:prstGeom prst="rect">
                <a:avLst/>
              </a:prstGeom>
            </p:spPr>
            <p:txBody>
              <a:bodyPr wrap="square">
                <a:spAutoFit/>
              </a:bodyPr>
              <a:lstStyle/>
              <a:p>
                <a:r>
                  <a:rPr lang="en-US" sz="1400" spc="-40" dirty="0" smtClean="0">
                    <a:latin typeface="Times" panose="02020603050405020304" pitchFamily="18" charset="0"/>
                    <a:ea typeface="Times New Roman" panose="02020603050405020304" pitchFamily="18" charset="0"/>
                    <a:cs typeface="Times" panose="02020603050405020304" pitchFamily="18" charset="0"/>
                  </a:rPr>
                  <a:t>Particle mixtures (</a:t>
                </a:r>
                <a14:m>
                  <m:oMath xmlns:m="http://schemas.openxmlformats.org/officeDocument/2006/math">
                    <m:r>
                      <a:rPr lang="fr-FR" sz="1400" b="1" i="1" spc="-40">
                        <a:latin typeface="Cambria Math" panose="02040503050406030204" pitchFamily="18" charset="0"/>
                        <a:ea typeface="Times New Roman" panose="02020603050405020304" pitchFamily="18" charset="0"/>
                        <a:cs typeface="Times New Roman" panose="02020603050405020304" pitchFamily="18" charset="0"/>
                      </a:rPr>
                      <m:t>𝒑</m:t>
                    </m:r>
                  </m:oMath>
                </a14:m>
                <a:r>
                  <a:rPr lang="en-US" sz="1400" spc="-40" dirty="0">
                    <a:latin typeface="Times" panose="02020603050405020304" pitchFamily="18" charset="0"/>
                    <a:ea typeface="Times New Roman" panose="02020603050405020304" pitchFamily="18" charset="0"/>
                    <a:cs typeface="Times" panose="02020603050405020304" pitchFamily="18" charset="0"/>
                  </a:rPr>
                  <a:t>) = </a:t>
                </a:r>
                <a:r>
                  <a:rPr lang="en-US" sz="1400" spc="-40" dirty="0" smtClean="0">
                    <a:latin typeface="Times" panose="02020603050405020304" pitchFamily="18" charset="0"/>
                    <a:ea typeface="Times New Roman" panose="02020603050405020304" pitchFamily="18" charset="0"/>
                    <a:cs typeface="Times" panose="02020603050405020304" pitchFamily="18" charset="0"/>
                  </a:rPr>
                  <a:t>{</a:t>
                </a:r>
                <a14:m>
                  <m:oMath xmlns:m="http://schemas.openxmlformats.org/officeDocument/2006/math">
                    <m:r>
                      <a:rPr lang="fr-FR" sz="1400" b="1" i="1" spc="-40" smtClean="0">
                        <a:solidFill>
                          <a:srgbClr val="8D900E"/>
                        </a:solidFill>
                        <a:latin typeface="Cambria Math" panose="02040503050406030204" pitchFamily="18" charset="0"/>
                        <a:ea typeface="Times New Roman" panose="02020603050405020304" pitchFamily="18" charset="0"/>
                        <a:cs typeface="Times New Roman" panose="02020603050405020304" pitchFamily="18" charset="0"/>
                      </a:rPr>
                      <m:t>𝒔</m:t>
                    </m:r>
                    <m:r>
                      <a:rPr lang="fr-FR" sz="1400" b="0" i="1" spc="-40" smtClean="0">
                        <a:latin typeface="Cambria Math" panose="02040503050406030204" pitchFamily="18" charset="0"/>
                        <a:ea typeface="Times New Roman" panose="02020603050405020304" pitchFamily="18" charset="0"/>
                        <a:cs typeface="Times New Roman" panose="02020603050405020304" pitchFamily="18" charset="0"/>
                      </a:rPr>
                      <m:t>,</m:t>
                    </m:r>
                    <m:r>
                      <a:rPr lang="fr-FR" sz="1400" b="1" i="1">
                        <a:solidFill>
                          <a:srgbClr val="A50021"/>
                        </a:solidFill>
                        <a:latin typeface="Cambria Math" panose="02040503050406030204" pitchFamily="18" charset="0"/>
                      </a:rPr>
                      <m:t>𝒏𝒔</m:t>
                    </m:r>
                    <m:r>
                      <a:rPr lang="fr-FR" sz="1400" b="0" i="1" spc="-40" smtClean="0">
                        <a:latin typeface="Cambria Math" panose="02040503050406030204" pitchFamily="18" charset="0"/>
                        <a:ea typeface="Times New Roman" panose="02020603050405020304" pitchFamily="18" charset="0"/>
                        <a:cs typeface="Times New Roman" panose="02020603050405020304" pitchFamily="18" charset="0"/>
                      </a:rPr>
                      <m:t>}      </m:t>
                    </m:r>
                  </m:oMath>
                </a14:m>
                <a:endParaRPr lang="en-ZA" sz="1400" dirty="0">
                  <a:latin typeface="Times" panose="02020603050405020304" pitchFamily="18" charset="0"/>
                  <a:cs typeface="Times" panose="02020603050405020304" pitchFamily="18" charset="0"/>
                </a:endParaRPr>
              </a:p>
            </p:txBody>
          </p:sp>
        </mc:Choice>
        <mc:Fallback>
          <p:sp>
            <p:nvSpPr>
              <p:cNvPr id="27" name="Rectangle 26"/>
              <p:cNvSpPr>
                <a:spLocks noRot="1" noChangeAspect="1" noMove="1" noResize="1" noEditPoints="1" noAdjustHandles="1" noChangeArrowheads="1" noChangeShapeType="1" noTextEdit="1"/>
              </p:cNvSpPr>
              <p:nvPr/>
            </p:nvSpPr>
            <p:spPr>
              <a:xfrm>
                <a:off x="636838" y="1253685"/>
                <a:ext cx="8088017" cy="307777"/>
              </a:xfrm>
              <a:prstGeom prst="rect">
                <a:avLst/>
              </a:prstGeom>
              <a:blipFill>
                <a:blip r:embed="rId5"/>
                <a:stretch>
                  <a:fillRect l="-226" t="-4000" b="-20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8" name="Rectangle 27"/>
              <p:cNvSpPr/>
              <p:nvPr/>
            </p:nvSpPr>
            <p:spPr>
              <a:xfrm>
                <a:off x="1652518" y="4146015"/>
                <a:ext cx="6909681" cy="370294"/>
              </a:xfrm>
              <a:prstGeom prst="rect">
                <a:avLst/>
              </a:prstGeom>
            </p:spPr>
            <p:txBody>
              <a:bodyPr wrap="square">
                <a:spAutoFit/>
              </a:bodyPr>
              <a:lstStyle/>
              <a:p>
                <a14:m>
                  <m:oMath xmlns:m="http://schemas.openxmlformats.org/officeDocument/2006/math">
                    <m:sSup>
                      <m:sSupPr>
                        <m:ctrlPr>
                          <a:rPr lang="fr-FR" sz="1600" i="1" smtClean="0">
                            <a:latin typeface="Cambria Math" panose="02040503050406030204" pitchFamily="18" charset="0"/>
                          </a:rPr>
                        </m:ctrlPr>
                      </m:sSupPr>
                      <m:e>
                        <m:r>
                          <a:rPr lang="en-US" sz="1600" b="1" i="1">
                            <a:latin typeface="Cambria Math" panose="02040503050406030204" pitchFamily="18" charset="0"/>
                            <a:ea typeface="Times New Roman" panose="02020603050405020304" pitchFamily="18" charset="0"/>
                            <a:cs typeface="Times New Roman" panose="02020603050405020304" pitchFamily="18" charset="0"/>
                          </a:rPr>
                          <m:t>𝒆</m:t>
                        </m:r>
                      </m:e>
                      <m:sup>
                        <m:r>
                          <a:rPr lang="en-US" sz="1600" b="1" i="1">
                            <a:latin typeface="Cambria Math" panose="02040503050406030204" pitchFamily="18" charset="0"/>
                            <a:ea typeface="Times New Roman" panose="02020603050405020304" pitchFamily="18" charset="0"/>
                            <a:cs typeface="Times New Roman" panose="02020603050405020304" pitchFamily="18" charset="0"/>
                          </a:rPr>
                          <m:t>−</m:t>
                        </m:r>
                        <m:r>
                          <a:rPr lang="en-US" sz="1600" b="1" i="1">
                            <a:latin typeface="Cambria Math" panose="02040503050406030204" pitchFamily="18" charset="0"/>
                            <a:ea typeface="Times New Roman" panose="02020603050405020304" pitchFamily="18" charset="0"/>
                            <a:cs typeface="Times New Roman" panose="02020603050405020304" pitchFamily="18" charset="0"/>
                          </a:rPr>
                          <m:t>𝜦</m:t>
                        </m:r>
                        <m:sSub>
                          <m:sSubPr>
                            <m:ctrlPr>
                              <a:rPr lang="fr-FR" sz="1600" i="1">
                                <a:latin typeface="Cambria Math" panose="02040503050406030204" pitchFamily="18" charset="0"/>
                              </a:rPr>
                            </m:ctrlPr>
                          </m:sSubPr>
                          <m:e>
                            <m:r>
                              <a:rPr lang="en-US" sz="1600" b="1" i="1">
                                <a:latin typeface="Cambria Math" panose="02040503050406030204" pitchFamily="18" charset="0"/>
                                <a:ea typeface="Times New Roman" panose="02020603050405020304" pitchFamily="18" charset="0"/>
                                <a:cs typeface="Times New Roman" panose="02020603050405020304" pitchFamily="18" charset="0"/>
                              </a:rPr>
                              <m:t>𝑩𝑨𝑬</m:t>
                            </m:r>
                          </m:e>
                          <m:sub>
                            <m:r>
                              <a:rPr lang="en-US" sz="1600" b="1" i="1">
                                <a:latin typeface="Cambria Math" panose="02040503050406030204" pitchFamily="18" charset="0"/>
                                <a:ea typeface="Times New Roman" panose="02020603050405020304" pitchFamily="18" charset="0"/>
                                <a:cs typeface="Times New Roman" panose="02020603050405020304" pitchFamily="18" charset="0"/>
                              </a:rPr>
                              <m:t>𝒑</m:t>
                            </m:r>
                          </m:sub>
                        </m:sSub>
                      </m:sup>
                    </m:sSup>
                    <m:r>
                      <a:rPr lang="en-US" sz="1600" b="1" i="1">
                        <a:latin typeface="Cambria Math" panose="02040503050406030204" pitchFamily="18" charset="0"/>
                        <a:ea typeface="Times New Roman" panose="02020603050405020304" pitchFamily="18" charset="0"/>
                        <a:cs typeface="Times New Roman" panose="02020603050405020304" pitchFamily="18" charset="0"/>
                      </a:rPr>
                      <m:t>=</m:t>
                    </m:r>
                    <m:sSup>
                      <m:sSupPr>
                        <m:ctrlPr>
                          <a:rPr lang="fr-FR" sz="1600" i="1">
                            <a:latin typeface="Cambria Math" panose="02040503050406030204" pitchFamily="18" charset="0"/>
                          </a:rPr>
                        </m:ctrlPr>
                      </m:sSupPr>
                      <m:e>
                        <m:r>
                          <a:rPr lang="en-US" sz="1600" b="1" i="1">
                            <a:latin typeface="Cambria Math" panose="02040503050406030204" pitchFamily="18" charset="0"/>
                            <a:ea typeface="Times New Roman" panose="02020603050405020304" pitchFamily="18" charset="0"/>
                            <a:cs typeface="Times New Roman" panose="02020603050405020304" pitchFamily="18" charset="0"/>
                          </a:rPr>
                          <m:t>𝒆</m:t>
                        </m:r>
                      </m:e>
                      <m:sup>
                        <m:r>
                          <a:rPr lang="en-US" sz="1600" b="1" i="1">
                            <a:latin typeface="Cambria Math" panose="02040503050406030204" pitchFamily="18" charset="0"/>
                            <a:ea typeface="Times New Roman" panose="02020603050405020304" pitchFamily="18" charset="0"/>
                            <a:cs typeface="Times New Roman" panose="02020603050405020304" pitchFamily="18" charset="0"/>
                          </a:rPr>
                          <m:t>−</m:t>
                        </m:r>
                        <m:sSub>
                          <m:sSubPr>
                            <m:ctrlPr>
                              <a:rPr lang="fr-FR" sz="1600" b="1" i="1" smtClean="0">
                                <a:solidFill>
                                  <a:srgbClr val="8D900E"/>
                                </a:solidFill>
                                <a:latin typeface="Cambria Math" panose="02040503050406030204" pitchFamily="18" charset="0"/>
                              </a:rPr>
                            </m:ctrlPr>
                          </m:sSubPr>
                          <m:e>
                            <m:r>
                              <a:rPr lang="en-US" sz="1600" b="1" i="1">
                                <a:latin typeface="Cambria Math" panose="02040503050406030204" pitchFamily="18" charset="0"/>
                                <a:ea typeface="Times New Roman" panose="02020603050405020304" pitchFamily="18" charset="0"/>
                                <a:cs typeface="Times New Roman" panose="02020603050405020304" pitchFamily="18" charset="0"/>
                              </a:rPr>
                              <m:t>𝜦</m:t>
                            </m:r>
                            <m:r>
                              <a:rPr lang="fr-FR" sz="1600" b="1" i="1">
                                <a:solidFill>
                                  <a:srgbClr val="8D900E"/>
                                </a:solidFill>
                                <a:latin typeface="Cambria Math" panose="02040503050406030204" pitchFamily="18" charset="0"/>
                              </a:rPr>
                              <m:t>𝑩𝑨𝑬</m:t>
                            </m:r>
                          </m:e>
                          <m:sub>
                            <m:r>
                              <a:rPr lang="fr-FR" sz="1600" b="1" i="1">
                                <a:solidFill>
                                  <a:srgbClr val="8D900E"/>
                                </a:solidFill>
                                <a:latin typeface="Cambria Math" panose="02040503050406030204" pitchFamily="18" charset="0"/>
                              </a:rPr>
                              <m:t>𝒔</m:t>
                            </m:r>
                          </m:sub>
                        </m:sSub>
                      </m:sup>
                    </m:sSup>
                    <m:r>
                      <a:rPr lang="en-US" sz="1600" b="1" i="1">
                        <a:latin typeface="Cambria Math" panose="02040503050406030204" pitchFamily="18" charset="0"/>
                        <a:ea typeface="Times New Roman" panose="02020603050405020304" pitchFamily="18" charset="0"/>
                        <a:cs typeface="Times New Roman" panose="02020603050405020304" pitchFamily="18" charset="0"/>
                      </a:rPr>
                      <m:t>+</m:t>
                    </m:r>
                    <m:sSub>
                      <m:sSubPr>
                        <m:ctrlPr>
                          <a:rPr lang="fr-FR" sz="1600" i="1" smtClean="0">
                            <a:solidFill>
                              <a:schemeClr val="tx1"/>
                            </a:solidFill>
                            <a:latin typeface="Cambria Math" panose="02040503050406030204" pitchFamily="18" charset="0"/>
                          </a:rPr>
                        </m:ctrlPr>
                      </m:sSubPr>
                      <m:e>
                        <m:r>
                          <a:rPr lang="en-US" sz="1600" b="0" i="1" smtClean="0">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𝑋</m:t>
                        </m:r>
                      </m:e>
                      <m:sub>
                        <m:r>
                          <a:rPr lang="en-US" sz="1600" b="0"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𝑛𝑠</m:t>
                        </m:r>
                        <m:r>
                          <a:rPr lang="en-US" sz="1600" b="0"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,1</m:t>
                        </m:r>
                      </m:sub>
                    </m:sSub>
                    <m:r>
                      <a:rPr lang="en-US" sz="1600" b="1" i="1">
                        <a:latin typeface="Cambria Math" panose="02040503050406030204" pitchFamily="18" charset="0"/>
                        <a:ea typeface="Times New Roman" panose="02020603050405020304" pitchFamily="18" charset="0"/>
                        <a:cs typeface="Times New Roman" panose="02020603050405020304" pitchFamily="18" charset="0"/>
                      </a:rPr>
                      <m:t>×</m:t>
                    </m:r>
                    <m:d>
                      <m:dPr>
                        <m:ctrlPr>
                          <a:rPr lang="fr-FR" sz="1600" i="1">
                            <a:latin typeface="Cambria Math" panose="02040503050406030204" pitchFamily="18" charset="0"/>
                          </a:rPr>
                        </m:ctrlPr>
                      </m:dPr>
                      <m:e>
                        <m:sSup>
                          <m:sSupPr>
                            <m:ctrlPr>
                              <a:rPr lang="fr-FR" sz="1600" i="1">
                                <a:latin typeface="Cambria Math" panose="02040503050406030204" pitchFamily="18" charset="0"/>
                              </a:rPr>
                            </m:ctrlPr>
                          </m:sSupPr>
                          <m:e>
                            <m:r>
                              <a:rPr lang="en-US" sz="1600" b="1" i="1">
                                <a:latin typeface="Cambria Math" panose="02040503050406030204" pitchFamily="18" charset="0"/>
                                <a:ea typeface="Times New Roman" panose="02020603050405020304" pitchFamily="18" charset="0"/>
                                <a:cs typeface="Times New Roman" panose="02020603050405020304" pitchFamily="18" charset="0"/>
                              </a:rPr>
                              <m:t>𝒆</m:t>
                            </m:r>
                          </m:e>
                          <m:sup>
                            <m:r>
                              <a:rPr lang="en-US" sz="1600" b="1" i="1">
                                <a:latin typeface="Cambria Math" panose="02040503050406030204" pitchFamily="18" charset="0"/>
                                <a:ea typeface="Times New Roman" panose="02020603050405020304" pitchFamily="18" charset="0"/>
                                <a:cs typeface="Times New Roman" panose="02020603050405020304" pitchFamily="18" charset="0"/>
                              </a:rPr>
                              <m:t>−</m:t>
                            </m:r>
                            <m:sSub>
                              <m:sSubPr>
                                <m:ctrlPr>
                                  <a:rPr lang="fr-FR" sz="1600" i="1">
                                    <a:solidFill>
                                      <a:srgbClr val="C00000"/>
                                    </a:solidFill>
                                    <a:latin typeface="Cambria Math" panose="02040503050406030204" pitchFamily="18" charset="0"/>
                                  </a:rPr>
                                </m:ctrlPr>
                              </m:sSubPr>
                              <m:e>
                                <m:r>
                                  <a:rPr lang="en-US" sz="1600" b="1" i="1">
                                    <a:latin typeface="Cambria Math" panose="02040503050406030204" pitchFamily="18" charset="0"/>
                                    <a:ea typeface="Times New Roman" panose="02020603050405020304" pitchFamily="18" charset="0"/>
                                    <a:cs typeface="Times New Roman" panose="02020603050405020304" pitchFamily="18" charset="0"/>
                                  </a:rPr>
                                  <m:t>𝜦</m:t>
                                </m:r>
                                <m:r>
                                  <a:rPr lang="en-US" sz="1600" b="1" i="1">
                                    <a:solidFill>
                                      <a:srgbClr val="C00000"/>
                                    </a:solidFill>
                                    <a:latin typeface="Cambria Math" panose="02040503050406030204" pitchFamily="18" charset="0"/>
                                    <a:ea typeface="Times New Roman" panose="02020603050405020304" pitchFamily="18" charset="0"/>
                                    <a:cs typeface="Times New Roman" panose="02020603050405020304" pitchFamily="18" charset="0"/>
                                  </a:rPr>
                                  <m:t>𝑩𝑨𝑬</m:t>
                                </m:r>
                              </m:e>
                              <m:sub>
                                <m:r>
                                  <a:rPr lang="en-US" sz="1600" b="1" i="1">
                                    <a:solidFill>
                                      <a:srgbClr val="C00000"/>
                                    </a:solidFill>
                                    <a:latin typeface="Cambria Math" panose="02040503050406030204" pitchFamily="18" charset="0"/>
                                    <a:ea typeface="Times New Roman" panose="02020603050405020304" pitchFamily="18" charset="0"/>
                                    <a:cs typeface="Times New Roman" panose="02020603050405020304" pitchFamily="18" charset="0"/>
                                  </a:rPr>
                                  <m:t>𝒏𝒔</m:t>
                                </m:r>
                              </m:sub>
                            </m:sSub>
                          </m:sup>
                        </m:sSup>
                        <m:r>
                          <a:rPr lang="en-US" sz="1600" b="1" i="1">
                            <a:latin typeface="Cambria Math" panose="02040503050406030204" pitchFamily="18" charset="0"/>
                            <a:ea typeface="Times New Roman" panose="02020603050405020304" pitchFamily="18" charset="0"/>
                            <a:cs typeface="Times New Roman" panose="02020603050405020304" pitchFamily="18" charset="0"/>
                          </a:rPr>
                          <m:t>−</m:t>
                        </m:r>
                        <m:sSup>
                          <m:sSupPr>
                            <m:ctrlPr>
                              <a:rPr lang="fr-FR" sz="1600" i="1">
                                <a:latin typeface="Cambria Math" panose="02040503050406030204" pitchFamily="18" charset="0"/>
                              </a:rPr>
                            </m:ctrlPr>
                          </m:sSupPr>
                          <m:e>
                            <m:r>
                              <a:rPr lang="en-US" sz="1600" b="1" i="1">
                                <a:latin typeface="Cambria Math" panose="02040503050406030204" pitchFamily="18" charset="0"/>
                                <a:ea typeface="Times New Roman" panose="02020603050405020304" pitchFamily="18" charset="0"/>
                                <a:cs typeface="Times New Roman" panose="02020603050405020304" pitchFamily="18" charset="0"/>
                              </a:rPr>
                              <m:t>𝒆</m:t>
                            </m:r>
                          </m:e>
                          <m:sup>
                            <m:r>
                              <a:rPr lang="en-US" sz="1600" b="1" i="1">
                                <a:latin typeface="Cambria Math" panose="02040503050406030204" pitchFamily="18" charset="0"/>
                                <a:ea typeface="Times New Roman" panose="02020603050405020304" pitchFamily="18" charset="0"/>
                                <a:cs typeface="Times New Roman" panose="02020603050405020304" pitchFamily="18" charset="0"/>
                              </a:rPr>
                              <m:t>−</m:t>
                            </m:r>
                            <m:sSub>
                              <m:sSubPr>
                                <m:ctrlPr>
                                  <a:rPr lang="fr-FR" sz="1600" b="1" i="1">
                                    <a:solidFill>
                                      <a:srgbClr val="8D900E"/>
                                    </a:solidFill>
                                    <a:latin typeface="Cambria Math" panose="02040503050406030204" pitchFamily="18" charset="0"/>
                                  </a:rPr>
                                </m:ctrlPr>
                              </m:sSubPr>
                              <m:e>
                                <m:r>
                                  <a:rPr lang="en-US" sz="1600" b="1" i="1">
                                    <a:latin typeface="Cambria Math" panose="02040503050406030204" pitchFamily="18" charset="0"/>
                                    <a:ea typeface="Times New Roman" panose="02020603050405020304" pitchFamily="18" charset="0"/>
                                    <a:cs typeface="Times New Roman" panose="02020603050405020304" pitchFamily="18" charset="0"/>
                                  </a:rPr>
                                  <m:t>𝜦</m:t>
                                </m:r>
                                <m:r>
                                  <a:rPr lang="fr-FR" sz="1600" b="1" i="1">
                                    <a:solidFill>
                                      <a:srgbClr val="8D900E"/>
                                    </a:solidFill>
                                    <a:latin typeface="Cambria Math" panose="02040503050406030204" pitchFamily="18" charset="0"/>
                                  </a:rPr>
                                  <m:t>𝑩𝑨𝑬</m:t>
                                </m:r>
                              </m:e>
                              <m:sub>
                                <m:r>
                                  <a:rPr lang="fr-FR" sz="1600" b="1" i="1">
                                    <a:solidFill>
                                      <a:srgbClr val="8D900E"/>
                                    </a:solidFill>
                                    <a:latin typeface="Cambria Math" panose="02040503050406030204" pitchFamily="18" charset="0"/>
                                  </a:rPr>
                                  <m:t>𝒔</m:t>
                                </m:r>
                              </m:sub>
                            </m:sSub>
                          </m:sup>
                        </m:sSup>
                      </m:e>
                    </m:d>
                  </m:oMath>
                </a14:m>
                <a:r>
                  <a:rPr lang="fr-FR" sz="1600" b="1" dirty="0" smtClean="0">
                    <a:solidFill>
                      <a:schemeClr val="bg2">
                        <a:lumMod val="50000"/>
                      </a:schemeClr>
                    </a:solidFill>
                    <a:latin typeface="Calibri" panose="020F0502020204030204" pitchFamily="34" charset="0"/>
                    <a:ea typeface="Times New Roman" panose="02020603050405020304" pitchFamily="18" charset="0"/>
                    <a:cs typeface="Times New Roman" panose="02020603050405020304" pitchFamily="18" charset="0"/>
                  </a:rPr>
                  <a:t>    </a:t>
                </a:r>
                <a:r>
                  <a:rPr lang="fr-FR" sz="1600" dirty="0" smtClean="0">
                    <a:latin typeface="Calibri" panose="020F0502020204030204" pitchFamily="34" charset="0"/>
                    <a:ea typeface="Times New Roman" panose="02020603050405020304" pitchFamily="18" charset="0"/>
                    <a:cs typeface="Times New Roman" panose="02020603050405020304" pitchFamily="18" charset="0"/>
                  </a:rPr>
                  <a:t>with </a:t>
                </a:r>
                <a:r>
                  <a:rPr lang="fr-FR" sz="1600" b="1" dirty="0" smtClean="0">
                    <a:solidFill>
                      <a:schemeClr val="bg2">
                        <a:lumMod val="50000"/>
                      </a:schemeClr>
                    </a:solidFill>
                    <a:latin typeface="Calibri" panose="020F0502020204030204" pitchFamily="34" charset="0"/>
                    <a:ea typeface="Times New Roman" panose="02020603050405020304" pitchFamily="18" charset="0"/>
                    <a:cs typeface="Times New Roman" panose="02020603050405020304" pitchFamily="18" charset="0"/>
                  </a:rPr>
                  <a:t> </a:t>
                </a:r>
                <a14:m>
                  <m:oMath xmlns:m="http://schemas.openxmlformats.org/officeDocument/2006/math">
                    <m:sSub>
                      <m:sSubPr>
                        <m:ctrlPr>
                          <a:rPr lang="fr-FR" sz="1400" i="1">
                            <a:latin typeface="Cambria Math" panose="02040503050406030204" pitchFamily="18" charset="0"/>
                          </a:rPr>
                        </m:ctrlPr>
                      </m:sSubPr>
                      <m:e>
                        <m:r>
                          <a:rPr lang="en-US" sz="1400" i="1">
                            <a:latin typeface="Cambria Math" panose="02040503050406030204" pitchFamily="18" charset="0"/>
                            <a:ea typeface="Times New Roman" panose="02020603050405020304" pitchFamily="18" charset="0"/>
                            <a:cs typeface="Times New Roman" panose="02020603050405020304" pitchFamily="18" charset="0"/>
                          </a:rPr>
                          <m:t>𝑋</m:t>
                        </m:r>
                      </m:e>
                      <m:sub>
                        <m:r>
                          <a:rPr lang="en-US" sz="1400" i="1">
                            <a:latin typeface="Cambria Math" panose="02040503050406030204" pitchFamily="18" charset="0"/>
                            <a:ea typeface="Times New Roman" panose="02020603050405020304" pitchFamily="18" charset="0"/>
                            <a:cs typeface="Times New Roman" panose="02020603050405020304" pitchFamily="18" charset="0"/>
                          </a:rPr>
                          <m:t>𝑛𝑠</m:t>
                        </m:r>
                        <m:r>
                          <a:rPr lang="en-US" sz="1400" i="1">
                            <a:latin typeface="Cambria Math" panose="02040503050406030204" pitchFamily="18" charset="0"/>
                            <a:ea typeface="Times New Roman" panose="02020603050405020304" pitchFamily="18" charset="0"/>
                            <a:cs typeface="Times New Roman" panose="02020603050405020304" pitchFamily="18" charset="0"/>
                          </a:rPr>
                          <m:t>,1</m:t>
                        </m:r>
                      </m:sub>
                    </m:sSub>
                  </m:oMath>
                </a14:m>
                <a:r>
                  <a:rPr lang="en-US" sz="1400" dirty="0" smtClean="0">
                    <a:latin typeface="Calibri" panose="020F0502020204030204" pitchFamily="34" charset="0"/>
                    <a:ea typeface="Times New Roman" panose="02020603050405020304" pitchFamily="18" charset="0"/>
                    <a:cs typeface="Times New Roman" panose="02020603050405020304" pitchFamily="18" charset="0"/>
                  </a:rPr>
                  <a:t>= </a:t>
                </a:r>
                <a14:m>
                  <m:oMath xmlns:m="http://schemas.openxmlformats.org/officeDocument/2006/math">
                    <m:sSub>
                      <m:sSubPr>
                        <m:ctrlPr>
                          <a:rPr lang="fr-FR" sz="1400" i="1">
                            <a:latin typeface="Cambria Math" panose="02040503050406030204" pitchFamily="18" charset="0"/>
                          </a:rPr>
                        </m:ctrlPr>
                      </m:sSubPr>
                      <m:e>
                        <m:r>
                          <a:rPr lang="en-US" sz="1400" i="1">
                            <a:latin typeface="Cambria Math" panose="02040503050406030204" pitchFamily="18" charset="0"/>
                            <a:ea typeface="Times New Roman" panose="02020603050405020304" pitchFamily="18" charset="0"/>
                            <a:cs typeface="Times New Roman" panose="02020603050405020304" pitchFamily="18" charset="0"/>
                          </a:rPr>
                          <m:t>𝛽</m:t>
                        </m:r>
                      </m:e>
                      <m:sub>
                        <m:r>
                          <a:rPr lang="en-US" sz="1400" i="1">
                            <a:latin typeface="Cambria Math" panose="02040503050406030204" pitchFamily="18" charset="0"/>
                            <a:ea typeface="Times New Roman" panose="02020603050405020304" pitchFamily="18" charset="0"/>
                            <a:cs typeface="Times New Roman" panose="02020603050405020304" pitchFamily="18" charset="0"/>
                          </a:rPr>
                          <m:t>𝑛𝑠</m:t>
                        </m:r>
                        <m:r>
                          <a:rPr lang="en-US" sz="1400" i="1">
                            <a:latin typeface="Cambria Math" panose="02040503050406030204" pitchFamily="18" charset="0"/>
                            <a:ea typeface="Times New Roman" panose="02020603050405020304" pitchFamily="18" charset="0"/>
                            <a:cs typeface="Times New Roman" panose="02020603050405020304" pitchFamily="18" charset="0"/>
                          </a:rPr>
                          <m:t>,1</m:t>
                        </m:r>
                      </m:sub>
                    </m:sSub>
                  </m:oMath>
                </a14:m>
                <a:r>
                  <a:rPr lang="en-US" sz="1400" dirty="0" smtClean="0">
                    <a:latin typeface="Calibri" panose="020F0502020204030204" pitchFamily="34" charset="0"/>
                    <a:ea typeface="Times New Roman" panose="02020603050405020304" pitchFamily="18" charset="0"/>
                    <a:cs typeface="Times New Roman" panose="02020603050405020304" pitchFamily="18" charset="0"/>
                  </a:rPr>
                  <a:t>/</a:t>
                </a:r>
                <a14:m>
                  <m:oMath xmlns:m="http://schemas.openxmlformats.org/officeDocument/2006/math">
                    <m:sSub>
                      <m:sSubPr>
                        <m:ctrlPr>
                          <a:rPr lang="fr-FR" sz="1400" i="1">
                            <a:latin typeface="Cambria Math" panose="02040503050406030204" pitchFamily="18" charset="0"/>
                          </a:rPr>
                        </m:ctrlPr>
                      </m:sSubPr>
                      <m:e>
                        <m:r>
                          <a:rPr lang="en-US" sz="1400" i="1">
                            <a:latin typeface="Cambria Math" panose="02040503050406030204" pitchFamily="18" charset="0"/>
                            <a:ea typeface="Times New Roman" panose="02020603050405020304" pitchFamily="18" charset="0"/>
                            <a:cs typeface="Times New Roman" panose="02020603050405020304" pitchFamily="18" charset="0"/>
                          </a:rPr>
                          <m:t>𝛽</m:t>
                        </m:r>
                      </m:e>
                      <m:sub>
                        <m:r>
                          <a:rPr lang="fr-FR" sz="1400" b="0" i="1" smtClean="0">
                            <a:latin typeface="Cambria Math" panose="02040503050406030204" pitchFamily="18" charset="0"/>
                            <a:ea typeface="Times New Roman" panose="02020603050405020304" pitchFamily="18" charset="0"/>
                            <a:cs typeface="Times New Roman" panose="02020603050405020304" pitchFamily="18" charset="0"/>
                          </a:rPr>
                          <m:t>𝑝</m:t>
                        </m:r>
                      </m:sub>
                    </m:sSub>
                  </m:oMath>
                </a14:m>
                <a:r>
                  <a:rPr lang="en-US" sz="1400" dirty="0" smtClean="0">
                    <a:latin typeface="Calibri" panose="020F0502020204030204" pitchFamily="34" charset="0"/>
                    <a:ea typeface="Times New Roman" panose="02020603050405020304" pitchFamily="18" charset="0"/>
                    <a:cs typeface="Times New Roman" panose="02020603050405020304" pitchFamily="18" charset="0"/>
                  </a:rPr>
                  <a:t>. </a:t>
                </a:r>
                <a:endParaRPr lang="en-ZA" sz="1400" dirty="0"/>
              </a:p>
            </p:txBody>
          </p:sp>
        </mc:Choice>
        <mc:Fallback>
          <p:sp>
            <p:nvSpPr>
              <p:cNvPr id="28" name="Rectangle 27"/>
              <p:cNvSpPr>
                <a:spLocks noRot="1" noChangeAspect="1" noMove="1" noResize="1" noEditPoints="1" noAdjustHandles="1" noChangeArrowheads="1" noChangeShapeType="1" noTextEdit="1"/>
              </p:cNvSpPr>
              <p:nvPr/>
            </p:nvSpPr>
            <p:spPr>
              <a:xfrm>
                <a:off x="1652518" y="4146015"/>
                <a:ext cx="6909681" cy="370294"/>
              </a:xfrm>
              <a:prstGeom prst="rect">
                <a:avLst/>
              </a:prstGeom>
              <a:blipFill>
                <a:blip r:embed="rId6"/>
                <a:stretch>
                  <a:fillRect b="-1803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0" name="Rectangle 29"/>
              <p:cNvSpPr/>
              <p:nvPr/>
            </p:nvSpPr>
            <p:spPr>
              <a:xfrm>
                <a:off x="636838" y="1623599"/>
                <a:ext cx="2323136" cy="324384"/>
              </a:xfrm>
              <a:prstGeom prst="rect">
                <a:avLst/>
              </a:prstGeom>
            </p:spPr>
            <p:txBody>
              <a:bodyPr wrap="none">
                <a:spAutoFit/>
              </a:bodyPr>
              <a:lstStyle/>
              <a:p>
                <a14:m>
                  <m:oMath xmlns:m="http://schemas.openxmlformats.org/officeDocument/2006/math">
                    <m:sSub>
                      <m:sSubPr>
                        <m:ctrlPr>
                          <a:rPr lang="fr-FR" sz="1400" i="1" smtClean="0">
                            <a:latin typeface="Cambria Math" panose="02040503050406030204" pitchFamily="18" charset="0"/>
                          </a:rPr>
                        </m:ctrlPr>
                      </m:sSubPr>
                      <m:e>
                        <m:r>
                          <a:rPr lang="fr-FR" sz="1400" b="0" i="1" smtClean="0">
                            <a:latin typeface="Cambria Math" panose="02040503050406030204" pitchFamily="18" charset="0"/>
                          </a:rPr>
                          <m:t> </m:t>
                        </m:r>
                        <m:r>
                          <a:rPr lang="en-US" sz="1400" i="1">
                            <a:latin typeface="Cambria Math" panose="02040503050406030204" pitchFamily="18" charset="0"/>
                            <a:ea typeface="Times New Roman" panose="02020603050405020304" pitchFamily="18" charset="0"/>
                            <a:cs typeface="Times New Roman" panose="02020603050405020304" pitchFamily="18" charset="0"/>
                          </a:rPr>
                          <m:t>𝐵𝐴𝐸</m:t>
                        </m:r>
                      </m:e>
                      <m:sub>
                        <m:r>
                          <a:rPr lang="en-US" sz="1400" i="1">
                            <a:latin typeface="Cambria Math" panose="02040503050406030204" pitchFamily="18" charset="0"/>
                            <a:ea typeface="Times New Roman" panose="02020603050405020304" pitchFamily="18" charset="0"/>
                            <a:cs typeface="Times New Roman" panose="02020603050405020304" pitchFamily="18" charset="0"/>
                          </a:rPr>
                          <m:t>𝑝</m:t>
                        </m:r>
                      </m:sub>
                    </m:sSub>
                    <m:r>
                      <a:rPr lang="en-US" sz="1400" i="1">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fr-FR" sz="1400" i="1">
                            <a:latin typeface="Cambria Math" panose="02040503050406030204" pitchFamily="18" charset="0"/>
                          </a:rPr>
                        </m:ctrlPr>
                      </m:sSubPr>
                      <m:e>
                        <m:r>
                          <a:rPr lang="en-US" sz="1400" i="1">
                            <a:latin typeface="Cambria Math" panose="02040503050406030204" pitchFamily="18" charset="0"/>
                            <a:ea typeface="Times New Roman" panose="02020603050405020304" pitchFamily="18" charset="0"/>
                            <a:cs typeface="Times New Roman" panose="02020603050405020304" pitchFamily="18" charset="0"/>
                          </a:rPr>
                          <m:t>− </m:t>
                        </m:r>
                        <m:r>
                          <a:rPr lang="en-US" sz="1400" i="1">
                            <a:latin typeface="Cambria Math" panose="02040503050406030204" pitchFamily="18" charset="0"/>
                            <a:ea typeface="Times New Roman" panose="02020603050405020304" pitchFamily="18" charset="0"/>
                            <a:cs typeface="Times New Roman" panose="02020603050405020304" pitchFamily="18" charset="0"/>
                          </a:rPr>
                          <m:t>𝐿𝑛</m:t>
                        </m:r>
                        <m:r>
                          <a:rPr lang="en-US" sz="1400" i="1">
                            <a:latin typeface="Cambria Math" panose="02040503050406030204" pitchFamily="18" charset="0"/>
                            <a:ea typeface="Times New Roman" panose="02020603050405020304" pitchFamily="18" charset="0"/>
                            <a:cs typeface="Times New Roman" panose="02020603050405020304" pitchFamily="18" charset="0"/>
                          </a:rPr>
                          <m:t>(</m:t>
                        </m:r>
                        <m:r>
                          <a:rPr lang="en-US" sz="1400" i="1">
                            <a:latin typeface="Cambria Math" panose="02040503050406030204" pitchFamily="18" charset="0"/>
                            <a:ea typeface="Times New Roman" panose="02020603050405020304" pitchFamily="18" charset="0"/>
                            <a:cs typeface="Times New Roman" panose="02020603050405020304" pitchFamily="18" charset="0"/>
                          </a:rPr>
                          <m:t>𝛽</m:t>
                        </m:r>
                      </m:e>
                      <m:sub>
                        <m:r>
                          <a:rPr lang="en-US" sz="1400" i="1">
                            <a:latin typeface="Cambria Math" panose="02040503050406030204" pitchFamily="18" charset="0"/>
                            <a:ea typeface="Times New Roman" panose="02020603050405020304" pitchFamily="18" charset="0"/>
                            <a:cs typeface="Times New Roman" panose="02020603050405020304" pitchFamily="18" charset="0"/>
                          </a:rPr>
                          <m:t>𝑝</m:t>
                        </m:r>
                        <m:r>
                          <a:rPr lang="en-US" sz="1400" i="1">
                            <a:latin typeface="Cambria Math" panose="02040503050406030204" pitchFamily="18" charset="0"/>
                            <a:ea typeface="Times New Roman" panose="02020603050405020304" pitchFamily="18" charset="0"/>
                            <a:cs typeface="Times New Roman" panose="02020603050405020304" pitchFamily="18" charset="0"/>
                          </a:rPr>
                          <m:t>,2</m:t>
                        </m:r>
                      </m:sub>
                    </m:sSub>
                    <m:r>
                      <a:rPr lang="en-US" sz="1400" i="1">
                        <a:latin typeface="Cambria Math" panose="02040503050406030204" pitchFamily="18" charset="0"/>
                        <a:ea typeface="Times New Roman" panose="02020603050405020304" pitchFamily="18" charset="0"/>
                        <a:cs typeface="Times New Roman" panose="02020603050405020304" pitchFamily="18" charset="0"/>
                      </a:rPr>
                      <m:t>/</m:t>
                    </m:r>
                    <m:sSub>
                      <m:sSubPr>
                        <m:ctrlPr>
                          <a:rPr lang="fr-FR" sz="1400" i="1">
                            <a:latin typeface="Cambria Math" panose="02040503050406030204" pitchFamily="18" charset="0"/>
                          </a:rPr>
                        </m:ctrlPr>
                      </m:sSubPr>
                      <m:e>
                        <m:r>
                          <a:rPr lang="en-US" sz="1400" i="1">
                            <a:latin typeface="Cambria Math" panose="02040503050406030204" pitchFamily="18" charset="0"/>
                            <a:ea typeface="Times New Roman" panose="02020603050405020304" pitchFamily="18" charset="0"/>
                            <a:cs typeface="Times New Roman" panose="02020603050405020304" pitchFamily="18" charset="0"/>
                          </a:rPr>
                          <m:t>𝛽</m:t>
                        </m:r>
                      </m:e>
                      <m:sub>
                        <m:r>
                          <a:rPr lang="en-US" sz="1400" i="1">
                            <a:latin typeface="Cambria Math" panose="02040503050406030204" pitchFamily="18" charset="0"/>
                            <a:ea typeface="Times New Roman" panose="02020603050405020304" pitchFamily="18" charset="0"/>
                            <a:cs typeface="Times New Roman" panose="02020603050405020304" pitchFamily="18" charset="0"/>
                          </a:rPr>
                          <m:t>𝑝</m:t>
                        </m:r>
                        <m:r>
                          <a:rPr lang="en-US" sz="1400" i="1">
                            <a:latin typeface="Cambria Math" panose="02040503050406030204" pitchFamily="18" charset="0"/>
                            <a:ea typeface="Times New Roman" panose="02020603050405020304" pitchFamily="18" charset="0"/>
                            <a:cs typeface="Times New Roman" panose="02020603050405020304" pitchFamily="18" charset="0"/>
                          </a:rPr>
                          <m:t>,1</m:t>
                        </m:r>
                      </m:sub>
                    </m:sSub>
                    <m:r>
                      <a:rPr lang="en-US" sz="1400" i="1">
                        <a:latin typeface="Cambria Math" panose="02040503050406030204" pitchFamily="18" charset="0"/>
                        <a:ea typeface="Times New Roman" panose="02020603050405020304" pitchFamily="18" charset="0"/>
                        <a:cs typeface="Times New Roman" panose="02020603050405020304" pitchFamily="18" charset="0"/>
                      </a:rPr>
                      <m:t>)/</m:t>
                    </m:r>
                    <m:r>
                      <a:rPr lang="en-US" sz="1400" i="1">
                        <a:latin typeface="Cambria Math" panose="02040503050406030204" pitchFamily="18" charset="0"/>
                        <a:ea typeface="Times New Roman" panose="02020603050405020304" pitchFamily="18" charset="0"/>
                        <a:cs typeface="Times New Roman" panose="02020603050405020304" pitchFamily="18" charset="0"/>
                      </a:rPr>
                      <m:t>𝛬</m:t>
                    </m:r>
                  </m:oMath>
                </a14:m>
                <a:r>
                  <a:rPr lang="en-US" sz="1400" dirty="0">
                    <a:latin typeface="Times" panose="02020603050405020304" pitchFamily="18" charset="0"/>
                    <a:ea typeface="Times New Roman" panose="02020603050405020304" pitchFamily="18" charset="0"/>
                    <a:cs typeface="Times" panose="02020603050405020304" pitchFamily="18" charset="0"/>
                  </a:rPr>
                  <a:t> </a:t>
                </a:r>
                <a:endParaRPr lang="fr-FR" sz="1400" dirty="0">
                  <a:latin typeface="Times" panose="02020603050405020304" pitchFamily="18" charset="0"/>
                  <a:cs typeface="Times" panose="02020603050405020304" pitchFamily="18" charset="0"/>
                </a:endParaRPr>
              </a:p>
            </p:txBody>
          </p:sp>
        </mc:Choice>
        <mc:Fallback>
          <p:sp>
            <p:nvSpPr>
              <p:cNvPr id="30" name="Rectangle 29"/>
              <p:cNvSpPr>
                <a:spLocks noRot="1" noChangeAspect="1" noMove="1" noResize="1" noEditPoints="1" noAdjustHandles="1" noChangeArrowheads="1" noChangeShapeType="1" noTextEdit="1"/>
              </p:cNvSpPr>
              <p:nvPr/>
            </p:nvSpPr>
            <p:spPr>
              <a:xfrm>
                <a:off x="636838" y="1623599"/>
                <a:ext cx="2323136" cy="324384"/>
              </a:xfrm>
              <a:prstGeom prst="rect">
                <a:avLst/>
              </a:prstGeom>
              <a:blipFill>
                <a:blip r:embed="rId7"/>
                <a:stretch>
                  <a:fillRect b="-185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1" name="Rectangle 30"/>
              <p:cNvSpPr/>
              <p:nvPr/>
            </p:nvSpPr>
            <p:spPr>
              <a:xfrm>
                <a:off x="4607646" y="1723751"/>
                <a:ext cx="2426242" cy="523220"/>
              </a:xfrm>
              <a:prstGeom prst="rect">
                <a:avLst/>
              </a:prstGeom>
            </p:spPr>
            <p:txBody>
              <a:bodyPr wrap="none">
                <a:spAutoFit/>
              </a:bodyPr>
              <a:lstStyle/>
              <a:p>
                <a14:m>
                  <m:oMath xmlns:m="http://schemas.openxmlformats.org/officeDocument/2006/math">
                    <m:r>
                      <a:rPr lang="en-US" sz="1400" i="1">
                        <a:latin typeface="Cambria Math" panose="02040503050406030204" pitchFamily="18" charset="0"/>
                      </a:rPr>
                      <m:t>𝑆𝐷</m:t>
                    </m:r>
                  </m:oMath>
                </a14:m>
                <a:r>
                  <a:rPr lang="en-US" sz="1400" dirty="0" smtClean="0">
                    <a:latin typeface="Times" panose="02020603050405020304" pitchFamily="18" charset="0"/>
                    <a:cs typeface="Times" panose="02020603050405020304" pitchFamily="18" charset="0"/>
                  </a:rPr>
                  <a:t>  :</a:t>
                </a:r>
                <a:r>
                  <a:rPr lang="en-US" sz="1400" spc="-40" dirty="0" smtClean="0">
                    <a:latin typeface="Times" panose="02020603050405020304" pitchFamily="18" charset="0"/>
                    <a:cs typeface="Times" panose="02020603050405020304" pitchFamily="18" charset="0"/>
                  </a:rPr>
                  <a:t> Size Distribution</a:t>
                </a:r>
              </a:p>
              <a:p>
                <a14:m>
                  <m:oMath xmlns:m="http://schemas.openxmlformats.org/officeDocument/2006/math">
                    <m:r>
                      <a:rPr lang="fr-FR" sz="1400" b="0" i="1" smtClean="0">
                        <a:latin typeface="Cambria Math" panose="02040503050406030204" pitchFamily="18" charset="0"/>
                      </a:rPr>
                      <m:t>𝐶𝑅𝐼</m:t>
                    </m:r>
                  </m:oMath>
                </a14:m>
                <a:r>
                  <a:rPr lang="en-US" sz="1400" dirty="0">
                    <a:latin typeface="Times" panose="02020603050405020304" pitchFamily="18" charset="0"/>
                    <a:cs typeface="Times" panose="02020603050405020304" pitchFamily="18" charset="0"/>
                  </a:rPr>
                  <a:t> :</a:t>
                </a:r>
                <a:r>
                  <a:rPr lang="en-US" sz="1400" spc="-40" dirty="0">
                    <a:latin typeface="Times" panose="02020603050405020304" pitchFamily="18" charset="0"/>
                    <a:cs typeface="Times" panose="02020603050405020304" pitchFamily="18" charset="0"/>
                  </a:rPr>
                  <a:t> </a:t>
                </a:r>
                <a:r>
                  <a:rPr lang="en-US" sz="1400" spc="-40" dirty="0" smtClean="0">
                    <a:latin typeface="Times" panose="02020603050405020304" pitchFamily="18" charset="0"/>
                    <a:cs typeface="Times" panose="02020603050405020304" pitchFamily="18" charset="0"/>
                  </a:rPr>
                  <a:t>Complex Refractive Index.</a:t>
                </a:r>
                <a:endParaRPr lang="en-US" sz="1400" spc="-40" dirty="0">
                  <a:latin typeface="Times" panose="02020603050405020304" pitchFamily="18" charset="0"/>
                  <a:cs typeface="Times" panose="02020603050405020304" pitchFamily="18" charset="0"/>
                </a:endParaRPr>
              </a:p>
            </p:txBody>
          </p:sp>
        </mc:Choice>
        <mc:Fallback>
          <p:sp>
            <p:nvSpPr>
              <p:cNvPr id="31" name="Rectangle 30"/>
              <p:cNvSpPr>
                <a:spLocks noRot="1" noChangeAspect="1" noMove="1" noResize="1" noEditPoints="1" noAdjustHandles="1" noChangeArrowheads="1" noChangeShapeType="1" noTextEdit="1"/>
              </p:cNvSpPr>
              <p:nvPr/>
            </p:nvSpPr>
            <p:spPr>
              <a:xfrm>
                <a:off x="4607646" y="1723751"/>
                <a:ext cx="2426242" cy="523220"/>
              </a:xfrm>
              <a:prstGeom prst="rect">
                <a:avLst/>
              </a:prstGeom>
              <a:blipFill>
                <a:blip r:embed="rId8"/>
                <a:stretch>
                  <a:fillRect t="-2326" b="-10465"/>
                </a:stretch>
              </a:blipFill>
            </p:spPr>
            <p:txBody>
              <a:bodyPr/>
              <a:lstStyle/>
              <a:p>
                <a:r>
                  <a:rPr lang="en-US">
                    <a:noFill/>
                  </a:rPr>
                  <a:t> </a:t>
                </a:r>
              </a:p>
            </p:txBody>
          </p:sp>
        </mc:Fallback>
      </mc:AlternateContent>
      <p:sp>
        <p:nvSpPr>
          <p:cNvPr id="32" name="Rectangle 31"/>
          <p:cNvSpPr/>
          <p:nvPr/>
        </p:nvSpPr>
        <p:spPr>
          <a:xfrm>
            <a:off x="1652518" y="4049701"/>
            <a:ext cx="6549292" cy="53388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34" name="ZoneTexte 33"/>
              <p:cNvSpPr txBox="1"/>
              <p:nvPr/>
            </p:nvSpPr>
            <p:spPr>
              <a:xfrm>
                <a:off x="257433" y="710542"/>
                <a:ext cx="11934567" cy="461665"/>
              </a:xfrm>
              <a:prstGeom prst="rect">
                <a:avLst/>
              </a:prstGeom>
              <a:noFill/>
            </p:spPr>
            <p:txBody>
              <a:bodyPr wrap="square" rtlCol="0">
                <a:spAutoFit/>
              </a:bodyPr>
              <a:lstStyle/>
              <a:p>
                <a:pPr marL="285750" indent="-285750">
                  <a:lnSpc>
                    <a:spcPct val="150000"/>
                  </a:lnSpc>
                  <a:buFont typeface="Wingdings" panose="05000000000000000000" pitchFamily="2" charset="2"/>
                  <a:buChar char="§"/>
                </a:pPr>
                <a:r>
                  <a:rPr lang="fr-FR" sz="1600" b="1" dirty="0" smtClean="0">
                    <a:latin typeface="Times" panose="02020603050405020304" pitchFamily="18" charset="0"/>
                    <a:cs typeface="Times" panose="02020603050405020304" pitchFamily="18" charset="0"/>
                  </a:rPr>
                  <a:t>2</a:t>
                </a:r>
                <a:r>
                  <a:rPr lang="en-US" sz="1600" b="1" dirty="0" smtClean="0">
                    <a:latin typeface="Times" panose="02020603050405020304" pitchFamily="18" charset="0"/>
                    <a:cs typeface="Times" panose="02020603050405020304" pitchFamily="18" charset="0"/>
                  </a:rPr>
                  <a:t>β+2δ-lidars</a:t>
                </a:r>
                <a:r>
                  <a:rPr lang="en-US" sz="1600" b="1" dirty="0" smtClean="0">
                    <a:latin typeface="Times" panose="02020603050405020304" pitchFamily="18" charset="0"/>
                    <a:cs typeface="Times" panose="02020603050405020304" pitchFamily="18" charset="0"/>
                  </a:rPr>
                  <a:t>: vertical profiles of  </a:t>
                </a:r>
                <a:r>
                  <a:rPr lang="en-US" sz="1600" b="1" dirty="0" smtClean="0">
                    <a:latin typeface="Times" panose="02020603050405020304" pitchFamily="18" charset="0"/>
                    <a:cs typeface="Times" panose="02020603050405020304" pitchFamily="18" charset="0"/>
                  </a:rPr>
                  <a:t>BAE </a:t>
                </a:r>
                <a:r>
                  <a:rPr lang="en-US" sz="1600" b="1" dirty="0" smtClean="0">
                    <a:latin typeface="Times" panose="02020603050405020304" pitchFamily="18" charset="0"/>
                    <a:cs typeface="Times" panose="02020603050405020304" pitchFamily="18" charset="0"/>
                  </a:rPr>
                  <a:t>for spherical </a:t>
                </a:r>
                <a14:m>
                  <m:oMath xmlns:m="http://schemas.openxmlformats.org/officeDocument/2006/math">
                    <m:r>
                      <a:rPr lang="fr-FR" sz="1600" b="1" i="1" spc="-40" smtClean="0">
                        <a:solidFill>
                          <a:srgbClr val="8D900E"/>
                        </a:solidFill>
                        <a:latin typeface="Cambria Math" panose="02040503050406030204" pitchFamily="18" charset="0"/>
                        <a:ea typeface="Times New Roman" panose="02020603050405020304" pitchFamily="18" charset="0"/>
                        <a:cs typeface="Times New Roman" panose="02020603050405020304" pitchFamily="18" charset="0"/>
                      </a:rPr>
                      <m:t>(</m:t>
                    </m:r>
                    <m:r>
                      <a:rPr lang="fr-FR" sz="1600" b="1" i="1" spc="-40" smtClean="0">
                        <a:solidFill>
                          <a:srgbClr val="8D900E"/>
                        </a:solidFill>
                        <a:latin typeface="Cambria Math" panose="02040503050406030204" pitchFamily="18" charset="0"/>
                        <a:ea typeface="Times New Roman" panose="02020603050405020304" pitchFamily="18" charset="0"/>
                        <a:cs typeface="Times New Roman" panose="02020603050405020304" pitchFamily="18" charset="0"/>
                      </a:rPr>
                      <m:t>𝒔</m:t>
                    </m:r>
                    <m:r>
                      <a:rPr lang="fr-FR" sz="1600" b="1" i="1" spc="-40" smtClean="0">
                        <a:solidFill>
                          <a:srgbClr val="8D900E"/>
                        </a:solidFill>
                        <a:latin typeface="Cambria Math" panose="02040503050406030204" pitchFamily="18" charset="0"/>
                        <a:ea typeface="Times New Roman" panose="02020603050405020304" pitchFamily="18" charset="0"/>
                        <a:cs typeface="Times New Roman" panose="02020603050405020304" pitchFamily="18" charset="0"/>
                      </a:rPr>
                      <m:t>) </m:t>
                    </m:r>
                  </m:oMath>
                </a14:m>
                <a:r>
                  <a:rPr lang="en-US" sz="1600" b="1" dirty="0" smtClean="0">
                    <a:latin typeface="Times" panose="02020603050405020304" pitchFamily="18" charset="0"/>
                    <a:cs typeface="Times" panose="02020603050405020304" pitchFamily="18" charset="0"/>
                  </a:rPr>
                  <a:t>and nonspherical </a:t>
                </a:r>
                <a14:m>
                  <m:oMath xmlns:m="http://schemas.openxmlformats.org/officeDocument/2006/math">
                    <m:d>
                      <m:dPr>
                        <m:ctrlPr>
                          <a:rPr lang="fr-FR" sz="1600" b="1" i="1" smtClean="0">
                            <a:solidFill>
                              <a:srgbClr val="A50021"/>
                            </a:solidFill>
                            <a:latin typeface="Cambria Math" panose="02040503050406030204" pitchFamily="18" charset="0"/>
                          </a:rPr>
                        </m:ctrlPr>
                      </m:dPr>
                      <m:e>
                        <m:r>
                          <a:rPr lang="fr-FR" sz="1600" b="1" i="1">
                            <a:solidFill>
                              <a:srgbClr val="A50021"/>
                            </a:solidFill>
                            <a:latin typeface="Cambria Math" panose="02040503050406030204" pitchFamily="18" charset="0"/>
                          </a:rPr>
                          <m:t>𝒏𝒔</m:t>
                        </m:r>
                      </m:e>
                    </m:d>
                  </m:oMath>
                </a14:m>
                <a:r>
                  <a:rPr lang="en-US" sz="1600" b="1" dirty="0" smtClean="0">
                    <a:latin typeface="Times" panose="02020603050405020304" pitchFamily="18" charset="0"/>
                    <a:cs typeface="Times" panose="02020603050405020304" pitchFamily="18" charset="0"/>
                  </a:rPr>
                  <a:t>-particles </a:t>
                </a:r>
                <a:endParaRPr lang="en-US" sz="1600" dirty="0">
                  <a:latin typeface="Times" panose="02020603050405020304" pitchFamily="18" charset="0"/>
                  <a:cs typeface="Times" panose="02020603050405020304" pitchFamily="18" charset="0"/>
                </a:endParaRPr>
              </a:p>
            </p:txBody>
          </p:sp>
        </mc:Choice>
        <mc:Fallback>
          <p:sp>
            <p:nvSpPr>
              <p:cNvPr id="34" name="ZoneTexte 33"/>
              <p:cNvSpPr txBox="1">
                <a:spLocks noRot="1" noChangeAspect="1" noMove="1" noResize="1" noEditPoints="1" noAdjustHandles="1" noChangeArrowheads="1" noChangeShapeType="1" noTextEdit="1"/>
              </p:cNvSpPr>
              <p:nvPr/>
            </p:nvSpPr>
            <p:spPr>
              <a:xfrm>
                <a:off x="257433" y="710542"/>
                <a:ext cx="11934567" cy="461665"/>
              </a:xfrm>
              <a:prstGeom prst="rect">
                <a:avLst/>
              </a:prstGeom>
              <a:blipFill>
                <a:blip r:embed="rId9"/>
                <a:stretch>
                  <a:fillRect l="-204" b="-8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5" name="Rectangle 34"/>
              <p:cNvSpPr/>
              <p:nvPr/>
            </p:nvSpPr>
            <p:spPr>
              <a:xfrm>
                <a:off x="761570" y="3187281"/>
                <a:ext cx="1118160" cy="380682"/>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sSup>
                        <m:sSupPr>
                          <m:ctrlPr>
                            <a:rPr lang="fr-FR" i="1">
                              <a:latin typeface="Cambria Math" panose="02040503050406030204" pitchFamily="18" charset="0"/>
                            </a:rPr>
                          </m:ctrlPr>
                        </m:sSupPr>
                        <m:e>
                          <m:r>
                            <a:rPr lang="en-US" b="1" i="1">
                              <a:latin typeface="Cambria Math" panose="02040503050406030204" pitchFamily="18" charset="0"/>
                              <a:ea typeface="Times New Roman" panose="02020603050405020304" pitchFamily="18" charset="0"/>
                              <a:cs typeface="Times New Roman" panose="02020603050405020304" pitchFamily="18" charset="0"/>
                            </a:rPr>
                            <m:t>𝒆</m:t>
                          </m:r>
                        </m:e>
                        <m:sup>
                          <m:r>
                            <a:rPr lang="en-US" b="1" i="1">
                              <a:latin typeface="Cambria Math" panose="02040503050406030204" pitchFamily="18" charset="0"/>
                              <a:ea typeface="Times New Roman" panose="02020603050405020304" pitchFamily="18" charset="0"/>
                              <a:cs typeface="Times New Roman" panose="02020603050405020304" pitchFamily="18" charset="0"/>
                            </a:rPr>
                            <m:t>−</m:t>
                          </m:r>
                          <m:r>
                            <a:rPr lang="en-US" b="1" i="1">
                              <a:latin typeface="Cambria Math" panose="02040503050406030204" pitchFamily="18" charset="0"/>
                              <a:ea typeface="Times New Roman" panose="02020603050405020304" pitchFamily="18" charset="0"/>
                              <a:cs typeface="Times New Roman" panose="02020603050405020304" pitchFamily="18" charset="0"/>
                            </a:rPr>
                            <m:t>𝜦</m:t>
                          </m:r>
                          <m:sSub>
                            <m:sSubPr>
                              <m:ctrlPr>
                                <a:rPr lang="fr-FR" i="1">
                                  <a:latin typeface="Cambria Math" panose="02040503050406030204" pitchFamily="18" charset="0"/>
                                </a:rPr>
                              </m:ctrlPr>
                            </m:sSubPr>
                            <m:e>
                              <m:r>
                                <a:rPr lang="en-US" b="1" i="1">
                                  <a:latin typeface="Cambria Math" panose="02040503050406030204" pitchFamily="18" charset="0"/>
                                  <a:ea typeface="Times New Roman" panose="02020603050405020304" pitchFamily="18" charset="0"/>
                                  <a:cs typeface="Times New Roman" panose="02020603050405020304" pitchFamily="18" charset="0"/>
                                </a:rPr>
                                <m:t>𝑩𝑨𝑬</m:t>
                              </m:r>
                            </m:e>
                            <m:sub>
                              <m:r>
                                <a:rPr lang="en-US" b="1" i="1">
                                  <a:latin typeface="Cambria Math" panose="02040503050406030204" pitchFamily="18" charset="0"/>
                                  <a:ea typeface="Times New Roman" panose="02020603050405020304" pitchFamily="18" charset="0"/>
                                  <a:cs typeface="Times New Roman" panose="02020603050405020304" pitchFamily="18" charset="0"/>
                                </a:rPr>
                                <m:t>𝒑</m:t>
                              </m:r>
                            </m:sub>
                          </m:sSub>
                        </m:sup>
                      </m:sSup>
                    </m:oMath>
                  </m:oMathPara>
                </a14:m>
                <a:endParaRPr lang="en-US" dirty="0"/>
              </a:p>
            </p:txBody>
          </p:sp>
        </mc:Choice>
        <mc:Fallback>
          <p:sp>
            <p:nvSpPr>
              <p:cNvPr id="35" name="Rectangle 34"/>
              <p:cNvSpPr>
                <a:spLocks noRot="1" noChangeAspect="1" noMove="1" noResize="1" noEditPoints="1" noAdjustHandles="1" noChangeArrowheads="1" noChangeShapeType="1" noTextEdit="1"/>
              </p:cNvSpPr>
              <p:nvPr/>
            </p:nvSpPr>
            <p:spPr>
              <a:xfrm>
                <a:off x="761570" y="3187281"/>
                <a:ext cx="1118160" cy="380682"/>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6" name="Rectangle 35"/>
              <p:cNvSpPr/>
              <p:nvPr/>
            </p:nvSpPr>
            <p:spPr>
              <a:xfrm>
                <a:off x="1626020" y="3204320"/>
                <a:ext cx="1290274" cy="390748"/>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r>
                        <a:rPr lang="en-US" b="1" i="1">
                          <a:latin typeface="Cambria Math" panose="02040503050406030204" pitchFamily="18" charset="0"/>
                          <a:ea typeface="Times New Roman" panose="02020603050405020304" pitchFamily="18" charset="0"/>
                          <a:cs typeface="Times New Roman" panose="02020603050405020304" pitchFamily="18" charset="0"/>
                        </a:rPr>
                        <m:t>=</m:t>
                      </m:r>
                      <m:sSub>
                        <m:sSubPr>
                          <m:ctrlPr>
                            <a:rPr lang="fr-FR" i="1" spc="-40">
                              <a:latin typeface="Cambria Math" panose="02040503050406030204" pitchFamily="18" charset="0"/>
                              <a:ea typeface="Times New Roman" panose="02020603050405020304" pitchFamily="18" charset="0"/>
                              <a:cs typeface="Times New Roman" panose="02020603050405020304" pitchFamily="18" charset="0"/>
                            </a:rPr>
                          </m:ctrlPr>
                        </m:sSubPr>
                        <m:e>
                          <m:r>
                            <a:rPr lang="en-US" i="1" spc="-40">
                              <a:latin typeface="Cambria Math" panose="02040503050406030204" pitchFamily="18" charset="0"/>
                              <a:ea typeface="Times New Roman" panose="02020603050405020304" pitchFamily="18" charset="0"/>
                              <a:cs typeface="Times New Roman" panose="02020603050405020304" pitchFamily="18" charset="0"/>
                            </a:rPr>
                            <m:t>𝛽</m:t>
                          </m:r>
                        </m:e>
                        <m:sub>
                          <m:r>
                            <a:rPr lang="en-US" i="1" spc="-40">
                              <a:latin typeface="Cambria Math" panose="02040503050406030204" pitchFamily="18" charset="0"/>
                              <a:ea typeface="Times New Roman" panose="02020603050405020304" pitchFamily="18" charset="0"/>
                              <a:cs typeface="Times New Roman" panose="02020603050405020304" pitchFamily="18" charset="0"/>
                            </a:rPr>
                            <m:t>𝑝</m:t>
                          </m:r>
                          <m:r>
                            <a:rPr lang="en-US" spc="-40">
                              <a:latin typeface="Cambria Math" panose="02040503050406030204" pitchFamily="18" charset="0"/>
                              <a:ea typeface="Times New Roman" panose="02020603050405020304" pitchFamily="18" charset="0"/>
                              <a:cs typeface="Times New Roman" panose="02020603050405020304" pitchFamily="18" charset="0"/>
                            </a:rPr>
                            <m:t>,2</m:t>
                          </m:r>
                        </m:sub>
                      </m:sSub>
                      <m:r>
                        <a:rPr lang="en-US" i="1" spc="-40">
                          <a:latin typeface="Cambria Math" panose="02040503050406030204" pitchFamily="18" charset="0"/>
                          <a:ea typeface="Times New Roman" panose="02020603050405020304" pitchFamily="18" charset="0"/>
                          <a:cs typeface="Times New Roman" panose="02020603050405020304" pitchFamily="18" charset="0"/>
                        </a:rPr>
                        <m:t>/</m:t>
                      </m:r>
                      <m:sSub>
                        <m:sSubPr>
                          <m:ctrlPr>
                            <a:rPr lang="fr-FR" i="1" spc="-40">
                              <a:latin typeface="Cambria Math" panose="02040503050406030204" pitchFamily="18" charset="0"/>
                              <a:ea typeface="Times New Roman" panose="02020603050405020304" pitchFamily="18" charset="0"/>
                              <a:cs typeface="Times New Roman" panose="02020603050405020304" pitchFamily="18" charset="0"/>
                            </a:rPr>
                          </m:ctrlPr>
                        </m:sSubPr>
                        <m:e>
                          <m:r>
                            <a:rPr lang="en-US" i="1" spc="-40">
                              <a:latin typeface="Cambria Math" panose="02040503050406030204" pitchFamily="18" charset="0"/>
                              <a:ea typeface="Times New Roman" panose="02020603050405020304" pitchFamily="18" charset="0"/>
                              <a:cs typeface="Times New Roman" panose="02020603050405020304" pitchFamily="18" charset="0"/>
                            </a:rPr>
                            <m:t>𝛽</m:t>
                          </m:r>
                        </m:e>
                        <m:sub>
                          <m:r>
                            <a:rPr lang="en-US" i="1" spc="-40">
                              <a:latin typeface="Cambria Math" panose="02040503050406030204" pitchFamily="18" charset="0"/>
                              <a:ea typeface="Times New Roman" panose="02020603050405020304" pitchFamily="18" charset="0"/>
                              <a:cs typeface="Times New Roman" panose="02020603050405020304" pitchFamily="18" charset="0"/>
                            </a:rPr>
                            <m:t>𝑝</m:t>
                          </m:r>
                          <m:r>
                            <a:rPr lang="en-US" spc="-40">
                              <a:latin typeface="Cambria Math" panose="02040503050406030204" pitchFamily="18" charset="0"/>
                              <a:ea typeface="Times New Roman" panose="02020603050405020304" pitchFamily="18" charset="0"/>
                              <a:cs typeface="Times New Roman" panose="02020603050405020304" pitchFamily="18" charset="0"/>
                            </a:rPr>
                            <m:t>,1</m:t>
                          </m:r>
                        </m:sub>
                      </m:sSub>
                    </m:oMath>
                  </m:oMathPara>
                </a14:m>
                <a:endParaRPr lang="en-US" dirty="0"/>
              </a:p>
            </p:txBody>
          </p:sp>
        </mc:Choice>
        <mc:Fallback>
          <p:sp>
            <p:nvSpPr>
              <p:cNvPr id="36" name="Rectangle 35"/>
              <p:cNvSpPr>
                <a:spLocks noRot="1" noChangeAspect="1" noMove="1" noResize="1" noEditPoints="1" noAdjustHandles="1" noChangeArrowheads="1" noChangeShapeType="1" noTextEdit="1"/>
              </p:cNvSpPr>
              <p:nvPr/>
            </p:nvSpPr>
            <p:spPr>
              <a:xfrm>
                <a:off x="1626020" y="3204320"/>
                <a:ext cx="1290274" cy="390748"/>
              </a:xfrm>
              <a:prstGeom prst="rect">
                <a:avLst/>
              </a:prstGeom>
              <a:blipFill>
                <a:blip r:embed="rId11"/>
                <a:stretch>
                  <a:fillRect b="-781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7" name="Rectangle 36"/>
              <p:cNvSpPr/>
              <p:nvPr/>
            </p:nvSpPr>
            <p:spPr>
              <a:xfrm>
                <a:off x="2728952" y="3158543"/>
                <a:ext cx="2198212" cy="695575"/>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r>
                        <a:rPr lang="en-US" b="1" i="1">
                          <a:latin typeface="Cambria Math" panose="02040503050406030204" pitchFamily="18" charset="0"/>
                          <a:ea typeface="Times New Roman" panose="02020603050405020304" pitchFamily="18" charset="0"/>
                          <a:cs typeface="Times New Roman" panose="02020603050405020304" pitchFamily="18" charset="0"/>
                        </a:rPr>
                        <m:t>=</m:t>
                      </m:r>
                      <m:f>
                        <m:fPr>
                          <m:ctrlPr>
                            <a:rPr lang="en-US" b="1" i="1" spc="-40">
                              <a:solidFill>
                                <a:schemeClr val="bg2">
                                  <a:lumMod val="50000"/>
                                </a:schemeClr>
                              </a:solidFill>
                              <a:latin typeface="Cambria Math" panose="02040503050406030204" pitchFamily="18" charset="0"/>
                              <a:cs typeface="Times New Roman" panose="02020603050405020304" pitchFamily="18" charset="0"/>
                            </a:rPr>
                          </m:ctrlPr>
                        </m:fPr>
                        <m:num>
                          <m:sSub>
                            <m:sSubPr>
                              <m:ctrlPr>
                                <a:rPr lang="fr-FR" b="1" i="1" smtClean="0">
                                  <a:solidFill>
                                    <a:srgbClr val="8D900E"/>
                                  </a:solidFill>
                                  <a:latin typeface="Cambria Math" panose="02040503050406030204" pitchFamily="18" charset="0"/>
                                </a:rPr>
                              </m:ctrlPr>
                            </m:sSubPr>
                            <m:e>
                              <m:r>
                                <a:rPr lang="fr-FR" b="1" i="1">
                                  <a:solidFill>
                                    <a:srgbClr val="8D900E"/>
                                  </a:solidFill>
                                  <a:latin typeface="Cambria Math" panose="02040503050406030204" pitchFamily="18" charset="0"/>
                                </a:rPr>
                                <m:t>𝜷</m:t>
                              </m:r>
                            </m:e>
                            <m:sub>
                              <m:r>
                                <a:rPr lang="fr-FR" b="1" i="1">
                                  <a:solidFill>
                                    <a:srgbClr val="8D900E"/>
                                  </a:solidFill>
                                  <a:latin typeface="Cambria Math" panose="02040503050406030204" pitchFamily="18" charset="0"/>
                                </a:rPr>
                                <m:t>𝒔</m:t>
                              </m:r>
                              <m:r>
                                <a:rPr lang="fr-FR" b="1">
                                  <a:solidFill>
                                    <a:srgbClr val="8D900E"/>
                                  </a:solidFill>
                                  <a:latin typeface="Cambria Math" panose="02040503050406030204" pitchFamily="18" charset="0"/>
                                </a:rPr>
                                <m:t>,</m:t>
                              </m:r>
                              <m:r>
                                <a:rPr lang="fr-FR" b="1">
                                  <a:solidFill>
                                    <a:srgbClr val="8D900E"/>
                                  </a:solidFill>
                                  <a:latin typeface="Cambria Math" panose="02040503050406030204" pitchFamily="18" charset="0"/>
                                </a:rPr>
                                <m:t>𝟐</m:t>
                              </m:r>
                            </m:sub>
                          </m:sSub>
                          <m:sSub>
                            <m:sSubPr>
                              <m:ctrlPr>
                                <a:rPr lang="fr-FR" b="1" i="1">
                                  <a:solidFill>
                                    <a:srgbClr val="A50021"/>
                                  </a:solidFill>
                                  <a:latin typeface="Cambria Math" panose="02040503050406030204" pitchFamily="18" charset="0"/>
                                </a:rPr>
                              </m:ctrlPr>
                            </m:sSubPr>
                            <m:e>
                              <m:r>
                                <a:rPr lang="fr-FR" i="1">
                                  <a:latin typeface="Cambria Math" panose="02040503050406030204" pitchFamily="18" charset="0"/>
                                </a:rPr>
                                <m:t>+ </m:t>
                              </m:r>
                              <m:r>
                                <a:rPr lang="fr-FR" b="1" i="1">
                                  <a:solidFill>
                                    <a:srgbClr val="A50021"/>
                                  </a:solidFill>
                                  <a:latin typeface="Cambria Math" panose="02040503050406030204" pitchFamily="18" charset="0"/>
                                </a:rPr>
                                <m:t>𝜷</m:t>
                              </m:r>
                            </m:e>
                            <m:sub>
                              <m:r>
                                <a:rPr lang="fr-FR" b="1" i="1">
                                  <a:solidFill>
                                    <a:srgbClr val="A50021"/>
                                  </a:solidFill>
                                  <a:latin typeface="Cambria Math" panose="02040503050406030204" pitchFamily="18" charset="0"/>
                                </a:rPr>
                                <m:t>𝒏𝒔</m:t>
                              </m:r>
                              <m:r>
                                <a:rPr lang="fr-FR" b="1">
                                  <a:solidFill>
                                    <a:srgbClr val="A50021"/>
                                  </a:solidFill>
                                  <a:latin typeface="Cambria Math" panose="02040503050406030204" pitchFamily="18" charset="0"/>
                                </a:rPr>
                                <m:t>,</m:t>
                              </m:r>
                              <m:r>
                                <a:rPr lang="fr-FR" b="1">
                                  <a:solidFill>
                                    <a:srgbClr val="A50021"/>
                                  </a:solidFill>
                                  <a:latin typeface="Cambria Math" panose="02040503050406030204" pitchFamily="18" charset="0"/>
                                </a:rPr>
                                <m:t>𝟐</m:t>
                              </m:r>
                            </m:sub>
                          </m:sSub>
                        </m:num>
                        <m:den>
                          <m:sSub>
                            <m:sSubPr>
                              <m:ctrlPr>
                                <a:rPr lang="fr-FR" i="1" spc="-40">
                                  <a:latin typeface="Cambria Math" panose="02040503050406030204" pitchFamily="18" charset="0"/>
                                  <a:ea typeface="Times New Roman" panose="02020603050405020304" pitchFamily="18" charset="0"/>
                                  <a:cs typeface="Times New Roman" panose="02020603050405020304" pitchFamily="18" charset="0"/>
                                </a:rPr>
                              </m:ctrlPr>
                            </m:sSubPr>
                            <m:e>
                              <m:r>
                                <a:rPr lang="en-US" i="1" spc="-40">
                                  <a:latin typeface="Cambria Math" panose="02040503050406030204" pitchFamily="18" charset="0"/>
                                  <a:ea typeface="Times New Roman" panose="02020603050405020304" pitchFamily="18" charset="0"/>
                                  <a:cs typeface="Times New Roman" panose="02020603050405020304" pitchFamily="18" charset="0"/>
                                </a:rPr>
                                <m:t>𝛽</m:t>
                              </m:r>
                            </m:e>
                            <m:sub>
                              <m:r>
                                <a:rPr lang="en-US" i="1" spc="-40">
                                  <a:latin typeface="Cambria Math" panose="02040503050406030204" pitchFamily="18" charset="0"/>
                                  <a:ea typeface="Times New Roman" panose="02020603050405020304" pitchFamily="18" charset="0"/>
                                  <a:cs typeface="Times New Roman" panose="02020603050405020304" pitchFamily="18" charset="0"/>
                                </a:rPr>
                                <m:t>𝑝</m:t>
                              </m:r>
                              <m:r>
                                <a:rPr lang="en-US" spc="-40">
                                  <a:latin typeface="Cambria Math" panose="02040503050406030204" pitchFamily="18" charset="0"/>
                                  <a:ea typeface="Times New Roman" panose="02020603050405020304" pitchFamily="18" charset="0"/>
                                  <a:cs typeface="Times New Roman" panose="02020603050405020304" pitchFamily="18" charset="0"/>
                                </a:rPr>
                                <m:t>,1</m:t>
                              </m:r>
                            </m:sub>
                          </m:sSub>
                        </m:den>
                      </m:f>
                    </m:oMath>
                  </m:oMathPara>
                </a14:m>
                <a:endParaRPr lang="en-US" dirty="0"/>
              </a:p>
            </p:txBody>
          </p:sp>
        </mc:Choice>
        <mc:Fallback>
          <p:sp>
            <p:nvSpPr>
              <p:cNvPr id="37" name="Rectangle 36"/>
              <p:cNvSpPr>
                <a:spLocks noRot="1" noChangeAspect="1" noMove="1" noResize="1" noEditPoints="1" noAdjustHandles="1" noChangeArrowheads="1" noChangeShapeType="1" noTextEdit="1"/>
              </p:cNvSpPr>
              <p:nvPr/>
            </p:nvSpPr>
            <p:spPr>
              <a:xfrm>
                <a:off x="2728952" y="3158543"/>
                <a:ext cx="2198212" cy="695575"/>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8" name="Rectangle 37"/>
              <p:cNvSpPr/>
              <p:nvPr/>
            </p:nvSpPr>
            <p:spPr>
              <a:xfrm>
                <a:off x="3729359" y="3128460"/>
                <a:ext cx="3101042" cy="877933"/>
              </a:xfrm>
              <a:prstGeom prst="rect">
                <a:avLst/>
              </a:prstGeom>
            </p:spPr>
            <p:txBody>
              <a:bodyPr wrap="none">
                <a:spAutoFit/>
              </a:bodyPr>
              <a:lstStyle/>
              <a:p>
                <a:pPr/>
                <a:r>
                  <a:rPr lang="en-US" b="1" dirty="0" smtClean="0">
                    <a:ea typeface="Times New Roman" panose="02020603050405020304" pitchFamily="18" charset="0"/>
                    <a:cs typeface="Times New Roman" panose="02020603050405020304" pitchFamily="18" charset="0"/>
                  </a:rPr>
                  <a:t>         </a:t>
                </a:r>
                <a14:m>
                  <m:oMath xmlns:m="http://schemas.openxmlformats.org/officeDocument/2006/math">
                    <m:r>
                      <a:rPr lang="en-US" b="1" i="1">
                        <a:latin typeface="Cambria Math" panose="02040503050406030204" pitchFamily="18" charset="0"/>
                        <a:ea typeface="Times New Roman" panose="02020603050405020304" pitchFamily="18" charset="0"/>
                        <a:cs typeface="Times New Roman" panose="02020603050405020304" pitchFamily="18" charset="0"/>
                      </a:rPr>
                      <m:t>=</m:t>
                    </m:r>
                    <m:f>
                      <m:fPr>
                        <m:ctrlPr>
                          <a:rPr lang="en-US" i="1" spc="-40">
                            <a:latin typeface="Cambria Math" panose="02040503050406030204" pitchFamily="18" charset="0"/>
                            <a:cs typeface="Times New Roman" panose="02020603050405020304" pitchFamily="18" charset="0"/>
                          </a:rPr>
                        </m:ctrlPr>
                      </m:fPr>
                      <m:num>
                        <m:sSup>
                          <m:sSupPr>
                            <m:ctrlPr>
                              <a:rPr lang="fr-FR" i="1">
                                <a:latin typeface="Cambria Math" panose="02040503050406030204" pitchFamily="18" charset="0"/>
                              </a:rPr>
                            </m:ctrlPr>
                          </m:sSupPr>
                          <m:e>
                            <m:r>
                              <a:rPr lang="en-US" b="1" i="1">
                                <a:latin typeface="Cambria Math" panose="02040503050406030204" pitchFamily="18" charset="0"/>
                                <a:ea typeface="Times New Roman" panose="02020603050405020304" pitchFamily="18" charset="0"/>
                                <a:cs typeface="Times New Roman" panose="02020603050405020304" pitchFamily="18" charset="0"/>
                              </a:rPr>
                              <m:t>𝒆</m:t>
                            </m:r>
                          </m:e>
                          <m:sup>
                            <m:r>
                              <a:rPr lang="en-US" b="1" i="1">
                                <a:latin typeface="Cambria Math" panose="02040503050406030204" pitchFamily="18" charset="0"/>
                                <a:ea typeface="Times New Roman" panose="02020603050405020304" pitchFamily="18" charset="0"/>
                                <a:cs typeface="Times New Roman" panose="02020603050405020304" pitchFamily="18" charset="0"/>
                              </a:rPr>
                              <m:t>−</m:t>
                            </m:r>
                            <m:sSub>
                              <m:sSubPr>
                                <m:ctrlPr>
                                  <a:rPr lang="fr-FR" i="1" smtClean="0">
                                    <a:solidFill>
                                      <a:srgbClr val="8D900E"/>
                                    </a:solidFill>
                                    <a:latin typeface="Cambria Math" panose="02040503050406030204" pitchFamily="18" charset="0"/>
                                  </a:rPr>
                                </m:ctrlPr>
                              </m:sSubPr>
                              <m:e>
                                <m:r>
                                  <a:rPr lang="en-US" b="1" i="1">
                                    <a:latin typeface="Cambria Math" panose="02040503050406030204" pitchFamily="18" charset="0"/>
                                    <a:ea typeface="Times New Roman" panose="02020603050405020304" pitchFamily="18" charset="0"/>
                                    <a:cs typeface="Times New Roman" panose="02020603050405020304" pitchFamily="18" charset="0"/>
                                  </a:rPr>
                                  <m:t>𝜦</m:t>
                                </m:r>
                                <m:r>
                                  <a:rPr lang="en-US" b="1" i="1">
                                    <a:solidFill>
                                      <a:srgbClr val="8D900E"/>
                                    </a:solidFill>
                                    <a:latin typeface="Cambria Math" panose="02040503050406030204" pitchFamily="18" charset="0"/>
                                    <a:ea typeface="Times New Roman" panose="02020603050405020304" pitchFamily="18" charset="0"/>
                                    <a:cs typeface="Times New Roman" panose="02020603050405020304" pitchFamily="18" charset="0"/>
                                  </a:rPr>
                                  <m:t>𝑩𝑨𝑬</m:t>
                                </m:r>
                              </m:e>
                              <m:sub>
                                <m:r>
                                  <a:rPr lang="en-US" b="1" i="1">
                                    <a:solidFill>
                                      <a:srgbClr val="8D900E"/>
                                    </a:solidFill>
                                    <a:latin typeface="Cambria Math" panose="02040503050406030204" pitchFamily="18" charset="0"/>
                                    <a:ea typeface="Times New Roman" panose="02020603050405020304" pitchFamily="18" charset="0"/>
                                    <a:cs typeface="Times New Roman" panose="02020603050405020304" pitchFamily="18" charset="0"/>
                                  </a:rPr>
                                  <m:t>𝒔</m:t>
                                </m:r>
                              </m:sub>
                            </m:sSub>
                          </m:sup>
                        </m:sSup>
                        <m:sSub>
                          <m:sSubPr>
                            <m:ctrlPr>
                              <a:rPr lang="fr-FR" b="1" i="1" smtClean="0">
                                <a:solidFill>
                                  <a:srgbClr val="8D900E"/>
                                </a:solidFill>
                                <a:latin typeface="Cambria Math" panose="02040503050406030204" pitchFamily="18" charset="0"/>
                              </a:rPr>
                            </m:ctrlPr>
                          </m:sSubPr>
                          <m:e>
                            <m:r>
                              <a:rPr lang="fr-FR" b="1" i="1">
                                <a:solidFill>
                                  <a:srgbClr val="8D900E"/>
                                </a:solidFill>
                                <a:latin typeface="Cambria Math" panose="02040503050406030204" pitchFamily="18" charset="0"/>
                              </a:rPr>
                              <m:t>𝜷</m:t>
                            </m:r>
                          </m:e>
                          <m:sub>
                            <m:r>
                              <a:rPr lang="fr-FR" b="1" i="1">
                                <a:solidFill>
                                  <a:srgbClr val="8D900E"/>
                                </a:solidFill>
                                <a:latin typeface="Cambria Math" panose="02040503050406030204" pitchFamily="18" charset="0"/>
                              </a:rPr>
                              <m:t>𝒔</m:t>
                            </m:r>
                            <m:r>
                              <a:rPr lang="fr-FR" b="1">
                                <a:solidFill>
                                  <a:srgbClr val="8D900E"/>
                                </a:solidFill>
                                <a:latin typeface="Cambria Math" panose="02040503050406030204" pitchFamily="18" charset="0"/>
                              </a:rPr>
                              <m:t>,</m:t>
                            </m:r>
                            <m:r>
                              <a:rPr lang="fr-FR" b="1">
                                <a:solidFill>
                                  <a:srgbClr val="8D900E"/>
                                </a:solidFill>
                                <a:latin typeface="Cambria Math" panose="02040503050406030204" pitchFamily="18" charset="0"/>
                              </a:rPr>
                              <m:t>𝟏</m:t>
                            </m:r>
                          </m:sub>
                        </m:sSub>
                        <m:r>
                          <a:rPr lang="en-US" spc="-40">
                            <a:latin typeface="Cambria Math" panose="02040503050406030204" pitchFamily="18" charset="0"/>
                            <a:ea typeface="Times New Roman" panose="02020603050405020304" pitchFamily="18" charset="0"/>
                            <a:cs typeface="Times New Roman" panose="02020603050405020304" pitchFamily="18" charset="0"/>
                          </a:rPr>
                          <m:t>+</m:t>
                        </m:r>
                        <m:sSup>
                          <m:sSupPr>
                            <m:ctrlPr>
                              <a:rPr lang="fr-FR" i="1">
                                <a:latin typeface="Cambria Math" panose="02040503050406030204" pitchFamily="18" charset="0"/>
                              </a:rPr>
                            </m:ctrlPr>
                          </m:sSupPr>
                          <m:e>
                            <m:r>
                              <a:rPr lang="en-US" b="1" i="1">
                                <a:latin typeface="Cambria Math" panose="02040503050406030204" pitchFamily="18" charset="0"/>
                                <a:ea typeface="Times New Roman" panose="02020603050405020304" pitchFamily="18" charset="0"/>
                                <a:cs typeface="Times New Roman" panose="02020603050405020304" pitchFamily="18" charset="0"/>
                              </a:rPr>
                              <m:t>𝒆</m:t>
                            </m:r>
                          </m:e>
                          <m:sup>
                            <m:r>
                              <a:rPr lang="en-US" b="1" i="1">
                                <a:latin typeface="Cambria Math" panose="02040503050406030204" pitchFamily="18" charset="0"/>
                                <a:ea typeface="Times New Roman" panose="02020603050405020304" pitchFamily="18" charset="0"/>
                                <a:cs typeface="Times New Roman" panose="02020603050405020304" pitchFamily="18" charset="0"/>
                              </a:rPr>
                              <m:t>−</m:t>
                            </m:r>
                            <m:r>
                              <a:rPr lang="en-US" b="1" i="1">
                                <a:latin typeface="Cambria Math" panose="02040503050406030204" pitchFamily="18" charset="0"/>
                                <a:ea typeface="Times New Roman" panose="02020603050405020304" pitchFamily="18" charset="0"/>
                                <a:cs typeface="Times New Roman" panose="02020603050405020304" pitchFamily="18" charset="0"/>
                              </a:rPr>
                              <m:t>𝜦</m:t>
                            </m:r>
                            <m:sSub>
                              <m:sSubPr>
                                <m:ctrlPr>
                                  <a:rPr lang="fr-FR" b="1" i="1">
                                    <a:solidFill>
                                      <a:srgbClr val="A50021"/>
                                    </a:solidFill>
                                    <a:latin typeface="Cambria Math" panose="02040503050406030204" pitchFamily="18" charset="0"/>
                                  </a:rPr>
                                </m:ctrlPr>
                              </m:sSubPr>
                              <m:e>
                                <m:r>
                                  <a:rPr lang="fr-FR" b="1" i="1">
                                    <a:solidFill>
                                      <a:srgbClr val="A50021"/>
                                    </a:solidFill>
                                    <a:latin typeface="Cambria Math" panose="02040503050406030204" pitchFamily="18" charset="0"/>
                                  </a:rPr>
                                  <m:t>𝑩𝑨𝑬</m:t>
                                </m:r>
                              </m:e>
                              <m:sub>
                                <m:r>
                                  <a:rPr lang="fr-FR" b="1" i="1">
                                    <a:solidFill>
                                      <a:srgbClr val="A50021"/>
                                    </a:solidFill>
                                    <a:latin typeface="Cambria Math" panose="02040503050406030204" pitchFamily="18" charset="0"/>
                                  </a:rPr>
                                  <m:t>𝒏𝒔</m:t>
                                </m:r>
                              </m:sub>
                            </m:sSub>
                          </m:sup>
                        </m:sSup>
                        <m:sSub>
                          <m:sSubPr>
                            <m:ctrlPr>
                              <a:rPr lang="fr-FR" b="1" i="1">
                                <a:solidFill>
                                  <a:srgbClr val="A50021"/>
                                </a:solidFill>
                                <a:latin typeface="Cambria Math" panose="02040503050406030204" pitchFamily="18" charset="0"/>
                              </a:rPr>
                            </m:ctrlPr>
                          </m:sSubPr>
                          <m:e>
                            <m:r>
                              <a:rPr lang="fr-FR" b="1" i="1">
                                <a:solidFill>
                                  <a:srgbClr val="A50021"/>
                                </a:solidFill>
                                <a:latin typeface="Cambria Math" panose="02040503050406030204" pitchFamily="18" charset="0"/>
                              </a:rPr>
                              <m:t>𝜷</m:t>
                            </m:r>
                          </m:e>
                          <m:sub>
                            <m:r>
                              <a:rPr lang="fr-FR" b="1" i="1">
                                <a:solidFill>
                                  <a:srgbClr val="A50021"/>
                                </a:solidFill>
                                <a:latin typeface="Cambria Math" panose="02040503050406030204" pitchFamily="18" charset="0"/>
                              </a:rPr>
                              <m:t>𝒏𝒔</m:t>
                            </m:r>
                            <m:r>
                              <a:rPr lang="fr-FR" b="1">
                                <a:solidFill>
                                  <a:srgbClr val="A50021"/>
                                </a:solidFill>
                                <a:latin typeface="Cambria Math" panose="02040503050406030204" pitchFamily="18" charset="0"/>
                              </a:rPr>
                              <m:t>,</m:t>
                            </m:r>
                            <m:r>
                              <a:rPr lang="fr-FR" b="1">
                                <a:solidFill>
                                  <a:srgbClr val="A50021"/>
                                </a:solidFill>
                                <a:latin typeface="Cambria Math" panose="02040503050406030204" pitchFamily="18" charset="0"/>
                              </a:rPr>
                              <m:t>𝟏</m:t>
                            </m:r>
                          </m:sub>
                        </m:sSub>
                      </m:num>
                      <m:den>
                        <m:sSub>
                          <m:sSubPr>
                            <m:ctrlPr>
                              <a:rPr lang="fr-FR" i="1" spc="-40">
                                <a:latin typeface="Cambria Math" panose="02040503050406030204" pitchFamily="18" charset="0"/>
                                <a:ea typeface="Times New Roman" panose="02020603050405020304" pitchFamily="18" charset="0"/>
                                <a:cs typeface="Times New Roman" panose="02020603050405020304" pitchFamily="18" charset="0"/>
                              </a:rPr>
                            </m:ctrlPr>
                          </m:sSubPr>
                          <m:e>
                            <m:r>
                              <a:rPr lang="en-US" i="1" spc="-40">
                                <a:latin typeface="Cambria Math" panose="02040503050406030204" pitchFamily="18" charset="0"/>
                                <a:ea typeface="Times New Roman" panose="02020603050405020304" pitchFamily="18" charset="0"/>
                                <a:cs typeface="Times New Roman" panose="02020603050405020304" pitchFamily="18" charset="0"/>
                              </a:rPr>
                              <m:t>𝛽</m:t>
                            </m:r>
                          </m:e>
                          <m:sub>
                            <m:r>
                              <a:rPr lang="en-US" i="1" spc="-40">
                                <a:latin typeface="Cambria Math" panose="02040503050406030204" pitchFamily="18" charset="0"/>
                                <a:ea typeface="Times New Roman" panose="02020603050405020304" pitchFamily="18" charset="0"/>
                                <a:cs typeface="Times New Roman" panose="02020603050405020304" pitchFamily="18" charset="0"/>
                              </a:rPr>
                              <m:t>𝑝</m:t>
                            </m:r>
                            <m:r>
                              <a:rPr lang="en-US" spc="-40">
                                <a:latin typeface="Cambria Math" panose="02040503050406030204" pitchFamily="18" charset="0"/>
                                <a:ea typeface="Times New Roman" panose="02020603050405020304" pitchFamily="18" charset="0"/>
                                <a:cs typeface="Times New Roman" panose="02020603050405020304" pitchFamily="18" charset="0"/>
                              </a:rPr>
                              <m:t>,</m:t>
                            </m:r>
                            <m:r>
                              <a:rPr lang="fr-FR" i="1" spc="-40">
                                <a:latin typeface="Cambria Math" panose="02040503050406030204" pitchFamily="18" charset="0"/>
                                <a:ea typeface="Times New Roman" panose="02020603050405020304" pitchFamily="18" charset="0"/>
                                <a:cs typeface="Times New Roman" panose="02020603050405020304" pitchFamily="18" charset="0"/>
                              </a:rPr>
                              <m:t>1</m:t>
                            </m:r>
                          </m:sub>
                        </m:sSub>
                      </m:den>
                    </m:f>
                  </m:oMath>
                </a14:m>
                <a:endParaRPr lang="fr-FR" spc="-40" dirty="0">
                  <a:ea typeface="Times New Roman" panose="02020603050405020304" pitchFamily="18" charset="0"/>
                  <a:cs typeface="Times New Roman" panose="02020603050405020304" pitchFamily="18" charset="0"/>
                </a:endParaRPr>
              </a:p>
              <a:p>
                <a:endParaRPr lang="en-US" dirty="0"/>
              </a:p>
            </p:txBody>
          </p:sp>
        </mc:Choice>
        <mc:Fallback>
          <p:sp>
            <p:nvSpPr>
              <p:cNvPr id="38" name="Rectangle 37"/>
              <p:cNvSpPr>
                <a:spLocks noRot="1" noChangeAspect="1" noMove="1" noResize="1" noEditPoints="1" noAdjustHandles="1" noChangeArrowheads="1" noChangeShapeType="1" noTextEdit="1"/>
              </p:cNvSpPr>
              <p:nvPr/>
            </p:nvSpPr>
            <p:spPr>
              <a:xfrm>
                <a:off x="3729359" y="3128460"/>
                <a:ext cx="3101042" cy="877933"/>
              </a:xfrm>
              <a:prstGeom prst="rect">
                <a:avLst/>
              </a:prstGeom>
              <a:blipFill>
                <a:blip r:embed="rId13"/>
                <a:stretch>
                  <a:fillRect/>
                </a:stretch>
              </a:blipFill>
            </p:spPr>
            <p:txBody>
              <a:bodyPr/>
              <a:lstStyle/>
              <a:p>
                <a:r>
                  <a:rPr lang="en-US">
                    <a:noFill/>
                  </a:rPr>
                  <a:t> </a:t>
                </a:r>
              </a:p>
            </p:txBody>
          </p:sp>
        </mc:Fallback>
      </mc:AlternateContent>
      <p:sp>
        <p:nvSpPr>
          <p:cNvPr id="39" name="Rectangle 38"/>
          <p:cNvSpPr/>
          <p:nvPr/>
        </p:nvSpPr>
        <p:spPr>
          <a:xfrm>
            <a:off x="2495897" y="2795421"/>
            <a:ext cx="1006558" cy="307777"/>
          </a:xfrm>
          <a:prstGeom prst="rect">
            <a:avLst/>
          </a:prstGeom>
        </p:spPr>
        <p:txBody>
          <a:bodyPr wrap="none">
            <a:spAutoFit/>
          </a:bodyPr>
          <a:lstStyle/>
          <a:p>
            <a:r>
              <a:rPr lang="en-US" sz="1400" b="1" spc="-40" dirty="0">
                <a:solidFill>
                  <a:srgbClr val="000066"/>
                </a:solidFill>
                <a:ea typeface="Times New Roman" panose="02020603050405020304" pitchFamily="18" charset="0"/>
                <a:cs typeface="Times New Roman" panose="02020603050405020304" pitchFamily="18" charset="0"/>
              </a:rPr>
              <a:t>Polarimetry</a:t>
            </a:r>
            <a:endParaRPr lang="en-US" sz="1400" b="1" dirty="0">
              <a:solidFill>
                <a:srgbClr val="000066"/>
              </a:solidFill>
            </a:endParaRPr>
          </a:p>
        </p:txBody>
      </p:sp>
      <p:sp>
        <p:nvSpPr>
          <p:cNvPr id="40" name="Rectangle 39"/>
          <p:cNvSpPr/>
          <p:nvPr/>
        </p:nvSpPr>
        <p:spPr>
          <a:xfrm>
            <a:off x="3888790" y="2774910"/>
            <a:ext cx="1112933" cy="307777"/>
          </a:xfrm>
          <a:prstGeom prst="rect">
            <a:avLst/>
          </a:prstGeom>
        </p:spPr>
        <p:txBody>
          <a:bodyPr wrap="none">
            <a:spAutoFit/>
          </a:bodyPr>
          <a:lstStyle/>
          <a:p>
            <a:r>
              <a:rPr lang="en-US" sz="1400" b="1" spc="-40" dirty="0">
                <a:solidFill>
                  <a:srgbClr val="000066"/>
                </a:solidFill>
                <a:ea typeface="Times New Roman" panose="02020603050405020304" pitchFamily="18" charset="0"/>
                <a:cs typeface="Times New Roman" panose="02020603050405020304" pitchFamily="18" charset="0"/>
              </a:rPr>
              <a:t>Spectroscopy</a:t>
            </a:r>
            <a:endParaRPr lang="en-US" sz="1400" b="1" dirty="0">
              <a:solidFill>
                <a:srgbClr val="000066"/>
              </a:solidFill>
            </a:endParaRPr>
          </a:p>
        </p:txBody>
      </p:sp>
      <p:cxnSp>
        <p:nvCxnSpPr>
          <p:cNvPr id="41" name="Connecteur droit avec flèche 40"/>
          <p:cNvCxnSpPr/>
          <p:nvPr/>
        </p:nvCxnSpPr>
        <p:spPr>
          <a:xfrm>
            <a:off x="2873745" y="3060440"/>
            <a:ext cx="8487" cy="334649"/>
          </a:xfrm>
          <a:prstGeom prst="straightConnector1">
            <a:avLst/>
          </a:prstGeom>
          <a:ln w="19050" cap="flat" cmpd="sng" algn="ctr">
            <a:solidFill>
              <a:srgbClr val="00006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2" name="Connecteur droit avec flèche 41"/>
          <p:cNvCxnSpPr/>
          <p:nvPr/>
        </p:nvCxnSpPr>
        <p:spPr>
          <a:xfrm>
            <a:off x="4373101" y="3042974"/>
            <a:ext cx="8487" cy="334649"/>
          </a:xfrm>
          <a:prstGeom prst="straightConnector1">
            <a:avLst/>
          </a:prstGeom>
          <a:ln w="19050" cap="flat" cmpd="sng" algn="ctr">
            <a:solidFill>
              <a:srgbClr val="00006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46" name="Image 45"/>
          <p:cNvPicPr>
            <a:picLocks noChangeAspect="1"/>
          </p:cNvPicPr>
          <p:nvPr/>
        </p:nvPicPr>
        <p:blipFill rotWithShape="1">
          <a:blip r:embed="rId14"/>
          <a:srcRect r="1596" b="9460"/>
          <a:stretch/>
        </p:blipFill>
        <p:spPr>
          <a:xfrm>
            <a:off x="9016687" y="814364"/>
            <a:ext cx="2431755" cy="3526750"/>
          </a:xfrm>
          <a:prstGeom prst="rect">
            <a:avLst/>
          </a:prstGeom>
        </p:spPr>
      </p:pic>
      <mc:AlternateContent xmlns:mc="http://schemas.openxmlformats.org/markup-compatibility/2006">
        <mc:Choice xmlns:a14="http://schemas.microsoft.com/office/drawing/2010/main" Requires="a14">
          <p:sp>
            <p:nvSpPr>
              <p:cNvPr id="47" name="Rectangle 46"/>
              <p:cNvSpPr/>
              <p:nvPr/>
            </p:nvSpPr>
            <p:spPr>
              <a:xfrm>
                <a:off x="10591284" y="3519177"/>
                <a:ext cx="724786" cy="591509"/>
              </a:xfrm>
              <a:prstGeom prst="rect">
                <a:avLst/>
              </a:prstGeom>
              <a:solidFill>
                <a:schemeClr val="bg1"/>
              </a:solidFill>
            </p:spPr>
            <p:txBody>
              <a:bodyPr wrap="square">
                <a:spAutoFit/>
              </a:bodyPr>
              <a:lstStyle/>
              <a:p>
                <a14:m>
                  <m:oMath xmlns:m="http://schemas.openxmlformats.org/officeDocument/2006/math">
                    <m:sSub>
                      <m:sSubPr>
                        <m:ctrlPr>
                          <a:rPr lang="fr-FR" sz="1050" b="1" i="1" spc="-40">
                            <a:latin typeface="Cambria Math" panose="02040503050406030204" pitchFamily="18" charset="0"/>
                            <a:ea typeface="Times New Roman" panose="02020603050405020304" pitchFamily="18" charset="0"/>
                            <a:cs typeface="AdvOT8910dd71"/>
                          </a:rPr>
                        </m:ctrlPr>
                      </m:sSubPr>
                      <m:e>
                        <m:r>
                          <a:rPr lang="fr-FR" sz="1050" b="1" i="1" spc="-40">
                            <a:latin typeface="Cambria Math" panose="02040503050406030204" pitchFamily="18" charset="0"/>
                            <a:ea typeface="Times New Roman" panose="02020603050405020304" pitchFamily="18" charset="0"/>
                            <a:cs typeface="AdvOT8910dd71"/>
                          </a:rPr>
                          <m:t>𝑩𝑨𝑬</m:t>
                        </m:r>
                      </m:e>
                      <m:sub>
                        <m:r>
                          <a:rPr lang="fr-FR" sz="1050" b="1" i="1" spc="-40">
                            <a:latin typeface="Cambria Math" panose="02040503050406030204" pitchFamily="18" charset="0"/>
                            <a:ea typeface="Times New Roman" panose="02020603050405020304" pitchFamily="18" charset="0"/>
                            <a:cs typeface="AdvOT8910dd71"/>
                          </a:rPr>
                          <m:t>𝒑</m:t>
                        </m:r>
                      </m:sub>
                    </m:sSub>
                  </m:oMath>
                </a14:m>
                <a:r>
                  <a:rPr lang="en-ZA" sz="1050" dirty="0"/>
                  <a:t> [-]</a:t>
                </a:r>
              </a:p>
              <a:p>
                <a:pPr/>
                <a14:m>
                  <m:oMathPara xmlns:m="http://schemas.openxmlformats.org/officeDocument/2006/math">
                    <m:oMathParaPr>
                      <m:jc m:val="left"/>
                    </m:oMathParaPr>
                    <m:oMath xmlns:m="http://schemas.openxmlformats.org/officeDocument/2006/math">
                      <m:sSub>
                        <m:sSubPr>
                          <m:ctrlPr>
                            <a:rPr lang="fr-FR" sz="1050" b="1" i="1" smtClean="0">
                              <a:solidFill>
                                <a:srgbClr val="B6BA12"/>
                              </a:solidFill>
                              <a:latin typeface="Cambria Math" panose="02040503050406030204" pitchFamily="18" charset="0"/>
                            </a:rPr>
                          </m:ctrlPr>
                        </m:sSubPr>
                        <m:e>
                          <m:r>
                            <a:rPr lang="fr-FR" sz="1050" b="1" i="1">
                              <a:solidFill>
                                <a:srgbClr val="B6BA12"/>
                              </a:solidFill>
                              <a:latin typeface="Cambria Math" panose="02040503050406030204" pitchFamily="18" charset="0"/>
                            </a:rPr>
                            <m:t>𝑩𝑨𝑬</m:t>
                          </m:r>
                        </m:e>
                        <m:sub>
                          <m:r>
                            <a:rPr lang="fr-FR" sz="1050" b="1" i="1">
                              <a:solidFill>
                                <a:srgbClr val="B6BA12"/>
                              </a:solidFill>
                              <a:latin typeface="Cambria Math" panose="02040503050406030204" pitchFamily="18" charset="0"/>
                            </a:rPr>
                            <m:t>𝒔</m:t>
                          </m:r>
                        </m:sub>
                      </m:sSub>
                      <m:r>
                        <m:rPr>
                          <m:nor/>
                        </m:rPr>
                        <a:rPr lang="en-ZA" sz="1050" dirty="0">
                          <a:solidFill>
                            <a:srgbClr val="B6BA12"/>
                          </a:solidFill>
                        </a:rPr>
                        <m:t>[−]</m:t>
                      </m:r>
                    </m:oMath>
                  </m:oMathPara>
                </a14:m>
                <a:endParaRPr lang="en-ZA" sz="1050" dirty="0">
                  <a:solidFill>
                    <a:srgbClr val="B6BA12"/>
                  </a:solidFill>
                </a:endParaRPr>
              </a:p>
              <a:p>
                <a14:m>
                  <m:oMath xmlns:m="http://schemas.openxmlformats.org/officeDocument/2006/math">
                    <m:sSub>
                      <m:sSubPr>
                        <m:ctrlPr>
                          <a:rPr lang="fr-FR" sz="1050" b="1" i="1" spc="-40">
                            <a:solidFill>
                              <a:srgbClr val="C00000"/>
                            </a:solidFill>
                            <a:latin typeface="Cambria Math" panose="02040503050406030204" pitchFamily="18" charset="0"/>
                            <a:ea typeface="Times New Roman" panose="02020603050405020304" pitchFamily="18" charset="0"/>
                            <a:cs typeface="AdvOT8910dd71"/>
                          </a:rPr>
                        </m:ctrlPr>
                      </m:sSubPr>
                      <m:e>
                        <m:r>
                          <a:rPr lang="fr-FR" sz="1050" b="1" i="1" spc="-40">
                            <a:solidFill>
                              <a:srgbClr val="C00000"/>
                            </a:solidFill>
                            <a:latin typeface="Cambria Math" panose="02040503050406030204" pitchFamily="18" charset="0"/>
                            <a:ea typeface="Times New Roman" panose="02020603050405020304" pitchFamily="18" charset="0"/>
                            <a:cs typeface="AdvOT8910dd71"/>
                          </a:rPr>
                          <m:t>𝑩𝑨𝑬</m:t>
                        </m:r>
                      </m:e>
                      <m:sub>
                        <m:r>
                          <a:rPr lang="fr-FR" sz="1050" b="1" i="1" spc="-40">
                            <a:solidFill>
                              <a:srgbClr val="C00000"/>
                            </a:solidFill>
                            <a:latin typeface="Cambria Math" panose="02040503050406030204" pitchFamily="18" charset="0"/>
                            <a:ea typeface="Times New Roman" panose="02020603050405020304" pitchFamily="18" charset="0"/>
                            <a:cs typeface="AdvOT8910dd71"/>
                          </a:rPr>
                          <m:t>𝒏𝒔</m:t>
                        </m:r>
                      </m:sub>
                    </m:sSub>
                  </m:oMath>
                </a14:m>
                <a:r>
                  <a:rPr lang="en-ZA" sz="1050" b="1" dirty="0">
                    <a:solidFill>
                      <a:srgbClr val="C00000"/>
                    </a:solidFill>
                  </a:rPr>
                  <a:t> </a:t>
                </a:r>
                <a:r>
                  <a:rPr lang="en-ZA" sz="1050" b="1" dirty="0" smtClean="0">
                    <a:solidFill>
                      <a:srgbClr val="C00000"/>
                    </a:solidFill>
                  </a:rPr>
                  <a:t>[-]</a:t>
                </a:r>
                <a:endParaRPr lang="en-ZA" sz="1050" b="1" dirty="0">
                  <a:solidFill>
                    <a:srgbClr val="C00000"/>
                  </a:solidFill>
                </a:endParaRPr>
              </a:p>
            </p:txBody>
          </p:sp>
        </mc:Choice>
        <mc:Fallback>
          <p:sp>
            <p:nvSpPr>
              <p:cNvPr id="47" name="Rectangle 46"/>
              <p:cNvSpPr>
                <a:spLocks noRot="1" noChangeAspect="1" noMove="1" noResize="1" noEditPoints="1" noAdjustHandles="1" noChangeArrowheads="1" noChangeShapeType="1" noTextEdit="1"/>
              </p:cNvSpPr>
              <p:nvPr/>
            </p:nvSpPr>
            <p:spPr>
              <a:xfrm>
                <a:off x="10591284" y="3519177"/>
                <a:ext cx="724786" cy="591509"/>
              </a:xfrm>
              <a:prstGeom prst="rect">
                <a:avLst/>
              </a:prstGeom>
              <a:blipFill>
                <a:blip r:embed="rId15"/>
                <a:stretch>
                  <a:fillRect b="-5155"/>
                </a:stretch>
              </a:blipFill>
            </p:spPr>
            <p:txBody>
              <a:bodyPr/>
              <a:lstStyle/>
              <a:p>
                <a:r>
                  <a:rPr lang="en-US">
                    <a:noFill/>
                  </a:rPr>
                  <a:t> </a:t>
                </a:r>
              </a:p>
            </p:txBody>
          </p:sp>
        </mc:Fallback>
      </mc:AlternateContent>
      <p:pic>
        <p:nvPicPr>
          <p:cNvPr id="48" name="Image 47"/>
          <p:cNvPicPr>
            <a:picLocks noChangeAspect="1"/>
          </p:cNvPicPr>
          <p:nvPr/>
        </p:nvPicPr>
        <p:blipFill>
          <a:blip r:embed="rId16"/>
          <a:stretch>
            <a:fillRect/>
          </a:stretch>
        </p:blipFill>
        <p:spPr>
          <a:xfrm>
            <a:off x="8779997" y="4363583"/>
            <a:ext cx="3211206" cy="2443300"/>
          </a:xfrm>
          <a:prstGeom prst="rect">
            <a:avLst/>
          </a:prstGeom>
        </p:spPr>
      </p:pic>
      <mc:AlternateContent xmlns:mc="http://schemas.openxmlformats.org/markup-compatibility/2006">
        <mc:Choice xmlns:a14="http://schemas.microsoft.com/office/drawing/2010/main" Requires="a14">
          <p:sp>
            <p:nvSpPr>
              <p:cNvPr id="49" name="Rectangle 48"/>
              <p:cNvSpPr/>
              <p:nvPr/>
            </p:nvSpPr>
            <p:spPr>
              <a:xfrm>
                <a:off x="761570" y="4955442"/>
                <a:ext cx="7525989" cy="1423595"/>
              </a:xfrm>
              <a:prstGeom prst="rect">
                <a:avLst/>
              </a:prstGeom>
            </p:spPr>
            <p:txBody>
              <a:bodyPr wrap="square">
                <a:spAutoFit/>
              </a:bodyPr>
              <a:lstStyle/>
              <a:p>
                <a:pPr algn="ctr"/>
                <a:r>
                  <a:rPr lang="en-US" sz="1400" dirty="0">
                    <a:ea typeface="Times New Roman" panose="02020603050405020304" pitchFamily="18" charset="0"/>
                    <a:cs typeface="Times New Roman" panose="02020603050405020304" pitchFamily="18" charset="0"/>
                  </a:rPr>
                  <a:t>Hence, at a given altitude, </a:t>
                </a:r>
                <a14:m>
                  <m:oMath xmlns:m="http://schemas.openxmlformats.org/officeDocument/2006/math">
                    <m:sSub>
                      <m:sSubPr>
                        <m:ctrlPr>
                          <a:rPr lang="en-US" sz="1400" i="1">
                            <a:latin typeface="Cambria Math" panose="02040503050406030204" pitchFamily="18" charset="0"/>
                          </a:rPr>
                        </m:ctrlPr>
                      </m:sSubPr>
                      <m:e>
                        <m:r>
                          <a:rPr lang="en-US" sz="1400" b="1" i="1">
                            <a:latin typeface="Cambria Math" panose="02040503050406030204" pitchFamily="18" charset="0"/>
                            <a:ea typeface="Times New Roman" panose="02020603050405020304" pitchFamily="18" charset="0"/>
                            <a:cs typeface="Times New Roman" panose="02020603050405020304" pitchFamily="18" charset="0"/>
                          </a:rPr>
                          <m:t>𝑩𝑨𝑬</m:t>
                        </m:r>
                      </m:e>
                      <m:sub>
                        <m:r>
                          <a:rPr lang="en-US" sz="1400" b="1" i="1">
                            <a:latin typeface="Cambria Math" panose="02040503050406030204" pitchFamily="18" charset="0"/>
                            <a:ea typeface="Times New Roman" panose="02020603050405020304" pitchFamily="18" charset="0"/>
                            <a:cs typeface="Times New Roman" panose="02020603050405020304" pitchFamily="18" charset="0"/>
                          </a:rPr>
                          <m:t>𝒑</m:t>
                        </m:r>
                      </m:sub>
                    </m:sSub>
                  </m:oMath>
                </a14:m>
                <a:r>
                  <a:rPr lang="en-US" sz="1400" dirty="0"/>
                  <a:t> equals</a:t>
                </a:r>
                <a14:m>
                  <m:oMath xmlns:m="http://schemas.openxmlformats.org/officeDocument/2006/math">
                    <m:sSub>
                      <m:sSubPr>
                        <m:ctrlPr>
                          <a:rPr lang="fr-FR" sz="1400" b="1" i="1">
                            <a:solidFill>
                              <a:srgbClr val="8D900E"/>
                            </a:solidFill>
                            <a:latin typeface="Cambria Math" panose="02040503050406030204" pitchFamily="18" charset="0"/>
                          </a:rPr>
                        </m:ctrlPr>
                      </m:sSubPr>
                      <m:e>
                        <m:r>
                          <a:rPr lang="fr-FR" sz="1400" b="1" i="1">
                            <a:solidFill>
                              <a:srgbClr val="8D900E"/>
                            </a:solidFill>
                            <a:latin typeface="Cambria Math" panose="02040503050406030204" pitchFamily="18" charset="0"/>
                          </a:rPr>
                          <m:t> </m:t>
                        </m:r>
                        <m:r>
                          <a:rPr lang="fr-FR" sz="1400" b="1" i="1">
                            <a:solidFill>
                              <a:srgbClr val="8D900E"/>
                            </a:solidFill>
                            <a:latin typeface="Cambria Math" panose="02040503050406030204" pitchFamily="18" charset="0"/>
                          </a:rPr>
                          <m:t>𝑩𝑨𝑬</m:t>
                        </m:r>
                      </m:e>
                      <m:sub>
                        <m:r>
                          <a:rPr lang="fr-FR" sz="1400" b="1" i="1">
                            <a:solidFill>
                              <a:srgbClr val="8D900E"/>
                            </a:solidFill>
                            <a:latin typeface="Cambria Math" panose="02040503050406030204" pitchFamily="18" charset="0"/>
                          </a:rPr>
                          <m:t>𝒔</m:t>
                        </m:r>
                      </m:sub>
                    </m:sSub>
                  </m:oMath>
                </a14:m>
                <a:r>
                  <a:rPr lang="en-US" sz="1400" dirty="0"/>
                  <a:t>(resp. </a:t>
                </a:r>
                <a14:m>
                  <m:oMath xmlns:m="http://schemas.openxmlformats.org/officeDocument/2006/math">
                    <m:sSub>
                      <m:sSubPr>
                        <m:ctrlPr>
                          <a:rPr lang="en-US" sz="1400" b="1" i="1">
                            <a:solidFill>
                              <a:srgbClr val="A50021"/>
                            </a:solidFill>
                            <a:latin typeface="Cambria Math" panose="02040503050406030204" pitchFamily="18" charset="0"/>
                          </a:rPr>
                        </m:ctrlPr>
                      </m:sSubPr>
                      <m:e>
                        <m:r>
                          <a:rPr lang="en-US" sz="1400" b="1" i="1">
                            <a:solidFill>
                              <a:srgbClr val="A50021"/>
                            </a:solidFill>
                            <a:latin typeface="Cambria Math" panose="02040503050406030204" pitchFamily="18" charset="0"/>
                          </a:rPr>
                          <m:t>𝑩𝑨𝑬</m:t>
                        </m:r>
                      </m:e>
                      <m:sub>
                        <m:r>
                          <a:rPr lang="en-US" sz="1400" b="1" i="1">
                            <a:solidFill>
                              <a:srgbClr val="A50021"/>
                            </a:solidFill>
                            <a:latin typeface="Cambria Math" panose="02040503050406030204" pitchFamily="18" charset="0"/>
                          </a:rPr>
                          <m:t>𝒏𝒔</m:t>
                        </m:r>
                      </m:sub>
                    </m:sSub>
                  </m:oMath>
                </a14:m>
                <a:r>
                  <a:rPr lang="en-US" sz="1400" dirty="0"/>
                  <a:t>) only when </a:t>
                </a:r>
                <a14:m>
                  <m:oMath xmlns:m="http://schemas.openxmlformats.org/officeDocument/2006/math">
                    <m:sSub>
                      <m:sSubPr>
                        <m:ctrlPr>
                          <a:rPr lang="en-US" sz="1400" i="1" smtClean="0">
                            <a:solidFill>
                              <a:schemeClr val="tx1"/>
                            </a:solidFill>
                            <a:latin typeface="Cambria Math" panose="02040503050406030204" pitchFamily="18" charset="0"/>
                          </a:rPr>
                        </m:ctrlPr>
                      </m:sSubPr>
                      <m:e>
                        <m:r>
                          <a:rPr lang="en-US" sz="1400" b="0"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𝑋</m:t>
                        </m:r>
                      </m:e>
                      <m:sub>
                        <m:r>
                          <a:rPr lang="en-US" sz="1400" b="0"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𝑛𝑠</m:t>
                        </m:r>
                        <m:r>
                          <a:rPr lang="en-US" sz="1400" b="0"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,1</m:t>
                        </m:r>
                      </m:sub>
                    </m:sSub>
                    <m:r>
                      <a:rPr lang="en-US" sz="1400" b="0">
                        <a:solidFill>
                          <a:schemeClr val="tx1"/>
                        </a:solidFill>
                        <a:latin typeface="Cambria Math" panose="02040503050406030204" pitchFamily="18" charset="0"/>
                      </a:rPr>
                      <m:t>=</m:t>
                    </m:r>
                  </m:oMath>
                </a14:m>
                <a:r>
                  <a:rPr lang="en-US" sz="1400" dirty="0">
                    <a:solidFill>
                      <a:schemeClr val="tx1"/>
                    </a:solidFill>
                  </a:rPr>
                  <a:t> </a:t>
                </a:r>
                <a:r>
                  <a:rPr lang="en-US" sz="1400" dirty="0"/>
                  <a:t>0 (resp. 1). </a:t>
                </a:r>
                <a:endParaRPr lang="en-US" sz="1400" dirty="0">
                  <a:ea typeface="Times New Roman" panose="02020603050405020304" pitchFamily="18" charset="0"/>
                  <a:cs typeface="Times New Roman" panose="02020603050405020304" pitchFamily="18" charset="0"/>
                </a:endParaRPr>
              </a:p>
              <a:p>
                <a:pPr algn="ctr">
                  <a:defRPr/>
                </a:pPr>
                <a14:m>
                  <m:oMath xmlns:m="http://schemas.openxmlformats.org/officeDocument/2006/math">
                    <m:sSub>
                      <m:sSubPr>
                        <m:ctrlPr>
                          <a:rPr lang="en-US" sz="1400" i="1">
                            <a:latin typeface="Cambria Math" panose="02040503050406030204" pitchFamily="18" charset="0"/>
                          </a:rPr>
                        </m:ctrlPr>
                      </m:sSubPr>
                      <m:e>
                        <m:r>
                          <a:rPr lang="en-US" sz="1400" b="1" i="1">
                            <a:latin typeface="Cambria Math" panose="02040503050406030204" pitchFamily="18" charset="0"/>
                            <a:ea typeface="Times New Roman" panose="02020603050405020304" pitchFamily="18" charset="0"/>
                            <a:cs typeface="Times New Roman" panose="02020603050405020304" pitchFamily="18" charset="0"/>
                          </a:rPr>
                          <m:t>𝑩𝑨𝑬</m:t>
                        </m:r>
                      </m:e>
                      <m:sub>
                        <m:r>
                          <a:rPr lang="en-US" sz="1400" b="1" i="1">
                            <a:latin typeface="Cambria Math" panose="02040503050406030204" pitchFamily="18" charset="0"/>
                            <a:ea typeface="Times New Roman" panose="02020603050405020304" pitchFamily="18" charset="0"/>
                            <a:cs typeface="Times New Roman" panose="02020603050405020304" pitchFamily="18" charset="0"/>
                          </a:rPr>
                          <m:t>𝒑</m:t>
                        </m:r>
                      </m:sub>
                    </m:sSub>
                  </m:oMath>
                </a14:m>
                <a:r>
                  <a:rPr lang="en-US" sz="1400" dirty="0"/>
                  <a:t> is not dedicated to </a:t>
                </a:r>
                <a14:m>
                  <m:oMath xmlns:m="http://schemas.openxmlformats.org/officeDocument/2006/math">
                    <m:r>
                      <a:rPr lang="en-US" sz="1400" b="1" i="1" smtClean="0">
                        <a:solidFill>
                          <a:srgbClr val="8D900E"/>
                        </a:solidFill>
                        <a:latin typeface="Cambria Math" panose="02040503050406030204" pitchFamily="18" charset="0"/>
                      </a:rPr>
                      <m:t>𝒔</m:t>
                    </m:r>
                  </m:oMath>
                </a14:m>
                <a:r>
                  <a:rPr lang="en-US" sz="1400" dirty="0"/>
                  <a:t> or </a:t>
                </a:r>
                <a14:m>
                  <m:oMath xmlns:m="http://schemas.openxmlformats.org/officeDocument/2006/math">
                    <m:r>
                      <a:rPr lang="en-US" sz="1400" b="1" i="1">
                        <a:solidFill>
                          <a:srgbClr val="A50021"/>
                        </a:solidFill>
                        <a:latin typeface="Cambria Math" panose="02040503050406030204" pitchFamily="18" charset="0"/>
                      </a:rPr>
                      <m:t>𝒏𝒔</m:t>
                    </m:r>
                  </m:oMath>
                </a14:m>
                <a:r>
                  <a:rPr lang="en-US" sz="1400" dirty="0"/>
                  <a:t>-particles backscattering </a:t>
                </a:r>
                <a:r>
                  <a:rPr lang="en-US" sz="1400" i="1" dirty="0"/>
                  <a:t>but</a:t>
                </a:r>
                <a14:m>
                  <m:oMath xmlns:m="http://schemas.openxmlformats.org/officeDocument/2006/math">
                    <m:sSub>
                      <m:sSubPr>
                        <m:ctrlPr>
                          <a:rPr lang="fr-FR" sz="1400" b="1" i="1">
                            <a:solidFill>
                              <a:srgbClr val="8D900E"/>
                            </a:solidFill>
                            <a:latin typeface="Cambria Math" panose="02040503050406030204" pitchFamily="18" charset="0"/>
                          </a:rPr>
                        </m:ctrlPr>
                      </m:sSubPr>
                      <m:e>
                        <m:r>
                          <a:rPr lang="fr-FR" sz="1400" b="1" i="1">
                            <a:solidFill>
                              <a:srgbClr val="8D900E"/>
                            </a:solidFill>
                            <a:latin typeface="Cambria Math" panose="02040503050406030204" pitchFamily="18" charset="0"/>
                          </a:rPr>
                          <m:t> </m:t>
                        </m:r>
                        <m:r>
                          <a:rPr lang="fr-FR" sz="1400" b="1" i="1">
                            <a:solidFill>
                              <a:srgbClr val="8D900E"/>
                            </a:solidFill>
                            <a:latin typeface="Cambria Math" panose="02040503050406030204" pitchFamily="18" charset="0"/>
                          </a:rPr>
                          <m:t>𝑩𝑨𝑬</m:t>
                        </m:r>
                      </m:e>
                      <m:sub>
                        <m:r>
                          <a:rPr lang="fr-FR" sz="1400" b="1" i="1">
                            <a:solidFill>
                              <a:srgbClr val="8D900E"/>
                            </a:solidFill>
                            <a:latin typeface="Cambria Math" panose="02040503050406030204" pitchFamily="18" charset="0"/>
                          </a:rPr>
                          <m:t>𝒔</m:t>
                        </m:r>
                      </m:sub>
                    </m:sSub>
                  </m:oMath>
                </a14:m>
                <a:r>
                  <a:rPr lang="en-US" sz="1400" dirty="0"/>
                  <a:t>and </a:t>
                </a:r>
                <a14:m>
                  <m:oMath xmlns:m="http://schemas.openxmlformats.org/officeDocument/2006/math">
                    <m:sSub>
                      <m:sSubPr>
                        <m:ctrlPr>
                          <a:rPr lang="en-US" sz="1400" b="1" i="1">
                            <a:solidFill>
                              <a:srgbClr val="A50021"/>
                            </a:solidFill>
                            <a:latin typeface="Cambria Math" panose="02040503050406030204" pitchFamily="18" charset="0"/>
                          </a:rPr>
                        </m:ctrlPr>
                      </m:sSubPr>
                      <m:e>
                        <m:r>
                          <a:rPr lang="en-US" sz="1400" b="1" i="1">
                            <a:solidFill>
                              <a:srgbClr val="A50021"/>
                            </a:solidFill>
                            <a:latin typeface="Cambria Math" panose="02040503050406030204" pitchFamily="18" charset="0"/>
                          </a:rPr>
                          <m:t>𝑩𝑨𝑬</m:t>
                        </m:r>
                      </m:e>
                      <m:sub>
                        <m:r>
                          <a:rPr lang="en-US" sz="1400" b="1" i="1">
                            <a:solidFill>
                              <a:srgbClr val="A50021"/>
                            </a:solidFill>
                            <a:latin typeface="Cambria Math" panose="02040503050406030204" pitchFamily="18" charset="0"/>
                          </a:rPr>
                          <m:t>𝒏𝒔</m:t>
                        </m:r>
                      </m:sub>
                    </m:sSub>
                  </m:oMath>
                </a14:m>
                <a:r>
                  <a:rPr lang="en-US" sz="1400" dirty="0"/>
                  <a:t> are. </a:t>
                </a:r>
              </a:p>
              <a:p>
                <a:pPr algn="ctr">
                  <a:defRPr/>
                </a:pPr>
                <a:endParaRPr lang="en-US" sz="1200" b="1" i="1" dirty="0">
                  <a:solidFill>
                    <a:schemeClr val="bg2">
                      <a:lumMod val="50000"/>
                    </a:schemeClr>
                  </a:solidFill>
                  <a:latin typeface="Cambria Math" panose="02040503050406030204" pitchFamily="18" charset="0"/>
                </a:endParaRPr>
              </a:p>
              <a:p>
                <a:pPr algn="ctr">
                  <a:defRPr/>
                </a:pPr>
                <a:r>
                  <a:rPr lang="en-US" sz="1400" dirty="0"/>
                  <a:t>As a result, only</a:t>
                </a:r>
                <a14:m>
                  <m:oMath xmlns:m="http://schemas.openxmlformats.org/officeDocument/2006/math">
                    <m:sSub>
                      <m:sSubPr>
                        <m:ctrlPr>
                          <a:rPr lang="fr-FR" sz="1400" b="1" i="1">
                            <a:solidFill>
                              <a:srgbClr val="8D900E"/>
                            </a:solidFill>
                            <a:latin typeface="Cambria Math" panose="02040503050406030204" pitchFamily="18" charset="0"/>
                          </a:rPr>
                        </m:ctrlPr>
                      </m:sSubPr>
                      <m:e>
                        <m:r>
                          <a:rPr lang="fr-FR" sz="1400" b="1" i="1">
                            <a:solidFill>
                              <a:srgbClr val="8D900E"/>
                            </a:solidFill>
                            <a:latin typeface="Cambria Math" panose="02040503050406030204" pitchFamily="18" charset="0"/>
                          </a:rPr>
                          <m:t> </m:t>
                        </m:r>
                        <m:r>
                          <a:rPr lang="fr-FR" sz="1400" b="1" i="1">
                            <a:solidFill>
                              <a:srgbClr val="8D900E"/>
                            </a:solidFill>
                            <a:latin typeface="Cambria Math" panose="02040503050406030204" pitchFamily="18" charset="0"/>
                          </a:rPr>
                          <m:t>𝑩𝑨𝑬</m:t>
                        </m:r>
                      </m:e>
                      <m:sub>
                        <m:r>
                          <a:rPr lang="fr-FR" sz="1400" b="1" i="1">
                            <a:solidFill>
                              <a:srgbClr val="8D900E"/>
                            </a:solidFill>
                            <a:latin typeface="Cambria Math" panose="02040503050406030204" pitchFamily="18" charset="0"/>
                          </a:rPr>
                          <m:t>𝒔</m:t>
                        </m:r>
                      </m:sub>
                    </m:sSub>
                  </m:oMath>
                </a14:m>
                <a:r>
                  <a:rPr lang="en-US" sz="1400" dirty="0"/>
                  <a:t>(resp. </a:t>
                </a:r>
                <a14:m>
                  <m:oMath xmlns:m="http://schemas.openxmlformats.org/officeDocument/2006/math">
                    <m:sSub>
                      <m:sSubPr>
                        <m:ctrlPr>
                          <a:rPr lang="en-US" sz="1400" b="1" i="1">
                            <a:solidFill>
                              <a:srgbClr val="A50021"/>
                            </a:solidFill>
                            <a:latin typeface="Cambria Math" panose="02040503050406030204" pitchFamily="18" charset="0"/>
                          </a:rPr>
                        </m:ctrlPr>
                      </m:sSubPr>
                      <m:e>
                        <m:r>
                          <a:rPr lang="en-US" sz="1400" b="1" i="1">
                            <a:solidFill>
                              <a:srgbClr val="A50021"/>
                            </a:solidFill>
                            <a:latin typeface="Cambria Math" panose="02040503050406030204" pitchFamily="18" charset="0"/>
                          </a:rPr>
                          <m:t>𝑩𝑨𝑬</m:t>
                        </m:r>
                      </m:e>
                      <m:sub>
                        <m:r>
                          <a:rPr lang="en-US" sz="1400" b="1" i="1">
                            <a:solidFill>
                              <a:srgbClr val="A50021"/>
                            </a:solidFill>
                            <a:latin typeface="Cambria Math" panose="02040503050406030204" pitchFamily="18" charset="0"/>
                          </a:rPr>
                          <m:t>𝒏𝒔</m:t>
                        </m:r>
                      </m:sub>
                    </m:sSub>
                  </m:oMath>
                </a14:m>
                <a:r>
                  <a:rPr lang="en-US" sz="1400" dirty="0"/>
                  <a:t>) represents an unequivocal optical signature </a:t>
                </a:r>
              </a:p>
              <a:p>
                <a:pPr algn="ctr">
                  <a:defRPr/>
                </a:pPr>
                <a:r>
                  <a:rPr lang="en-US" sz="1400" dirty="0"/>
                  <a:t>of the </a:t>
                </a:r>
                <a14:m>
                  <m:oMath xmlns:m="http://schemas.openxmlformats.org/officeDocument/2006/math">
                    <m:r>
                      <a:rPr lang="en-US" sz="1400" i="1">
                        <a:latin typeface="Cambria Math" panose="02040503050406030204" pitchFamily="18" charset="0"/>
                      </a:rPr>
                      <m:t>𝑆𝐷</m:t>
                    </m:r>
                  </m:oMath>
                </a14:m>
                <a:r>
                  <a:rPr lang="en-US" sz="1400" dirty="0"/>
                  <a:t> and </a:t>
                </a:r>
                <a14:m>
                  <m:oMath xmlns:m="http://schemas.openxmlformats.org/officeDocument/2006/math">
                    <m:r>
                      <a:rPr lang="en-US" sz="1400" i="1">
                        <a:latin typeface="Cambria Math" panose="02040503050406030204" pitchFamily="18" charset="0"/>
                      </a:rPr>
                      <m:t>𝐶𝑅𝐼</m:t>
                    </m:r>
                  </m:oMath>
                </a14:m>
                <a:r>
                  <a:rPr lang="en-US" sz="1400" dirty="0"/>
                  <a:t> of the involved </a:t>
                </a:r>
                <a14:m>
                  <m:oMath xmlns:m="http://schemas.openxmlformats.org/officeDocument/2006/math">
                    <m:r>
                      <a:rPr lang="en-US" sz="1400" b="1" i="1" smtClean="0">
                        <a:solidFill>
                          <a:srgbClr val="8D900E"/>
                        </a:solidFill>
                        <a:latin typeface="Cambria Math" panose="02040503050406030204" pitchFamily="18" charset="0"/>
                      </a:rPr>
                      <m:t>𝒔</m:t>
                    </m:r>
                  </m:oMath>
                </a14:m>
                <a:r>
                  <a:rPr lang="en-US" sz="1400" dirty="0"/>
                  <a:t> (resp.</a:t>
                </a:r>
                <a14:m>
                  <m:oMath xmlns:m="http://schemas.openxmlformats.org/officeDocument/2006/math">
                    <m:r>
                      <a:rPr lang="en-US" sz="1400">
                        <a:solidFill>
                          <a:srgbClr val="A50021"/>
                        </a:solidFill>
                        <a:latin typeface="Cambria Math" panose="02040503050406030204" pitchFamily="18" charset="0"/>
                      </a:rPr>
                      <m:t>  </m:t>
                    </m:r>
                    <m:r>
                      <a:rPr lang="en-US" sz="1400" b="1" i="1">
                        <a:solidFill>
                          <a:srgbClr val="A50021"/>
                        </a:solidFill>
                        <a:latin typeface="Cambria Math" panose="02040503050406030204" pitchFamily="18" charset="0"/>
                      </a:rPr>
                      <m:t>𝒏𝒔</m:t>
                    </m:r>
                  </m:oMath>
                </a14:m>
                <a:r>
                  <a:rPr lang="en-US" sz="1400" dirty="0"/>
                  <a:t>)-particles. </a:t>
                </a:r>
                <a:endParaRPr lang="en-US" sz="1400" b="1" dirty="0"/>
              </a:p>
              <a:p>
                <a:pPr algn="just"/>
                <a:endParaRPr lang="en-US" sz="1400" dirty="0"/>
              </a:p>
            </p:txBody>
          </p:sp>
        </mc:Choice>
        <mc:Fallback>
          <p:sp>
            <p:nvSpPr>
              <p:cNvPr id="49" name="Rectangle 48"/>
              <p:cNvSpPr>
                <a:spLocks noRot="1" noChangeAspect="1" noMove="1" noResize="1" noEditPoints="1" noAdjustHandles="1" noChangeArrowheads="1" noChangeShapeType="1" noTextEdit="1"/>
              </p:cNvSpPr>
              <p:nvPr/>
            </p:nvSpPr>
            <p:spPr>
              <a:xfrm>
                <a:off x="761570" y="4955442"/>
                <a:ext cx="7525989" cy="1423595"/>
              </a:xfrm>
              <a:prstGeom prst="rect">
                <a:avLst/>
              </a:prstGeom>
              <a:blipFill>
                <a:blip r:embed="rId17"/>
                <a:stretch>
                  <a:fillRect t="-429"/>
                </a:stretch>
              </a:blipFill>
            </p:spPr>
            <p:txBody>
              <a:bodyPr/>
              <a:lstStyle/>
              <a:p>
                <a:r>
                  <a:rPr lang="en-US">
                    <a:noFill/>
                  </a:rPr>
                  <a:t> </a:t>
                </a:r>
              </a:p>
            </p:txBody>
          </p:sp>
        </mc:Fallback>
      </mc:AlternateContent>
    </p:spTree>
    <p:extLst>
      <p:ext uri="{BB962C8B-B14F-4D97-AF65-F5344CB8AC3E}">
        <p14:creationId xmlns:p14="http://schemas.microsoft.com/office/powerpoint/2010/main" val="1391182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5" grpId="0"/>
      <p:bldP spid="36" grpId="0"/>
      <p:bldP spid="37" grpId="0"/>
      <p:bldP spid="38" grpId="0"/>
      <p:bldP spid="39" grpId="0"/>
      <p:bldP spid="40" grpId="0"/>
      <p:bldP spid="4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74F0A23A-D0AB-F039-4E0F-F94B217C79D9}"/>
              </a:ext>
            </a:extLst>
          </p:cNvPr>
          <p:cNvGrpSpPr/>
          <p:nvPr/>
        </p:nvGrpSpPr>
        <p:grpSpPr>
          <a:xfrm>
            <a:off x="0" y="0"/>
            <a:ext cx="12192000" cy="605481"/>
            <a:chOff x="0" y="0"/>
            <a:chExt cx="12192000" cy="605481"/>
          </a:xfrm>
        </p:grpSpPr>
        <p:sp>
          <p:nvSpPr>
            <p:cNvPr id="5" name="TextBox 4">
              <a:extLst>
                <a:ext uri="{FF2B5EF4-FFF2-40B4-BE49-F238E27FC236}">
                  <a16:creationId xmlns:a16="http://schemas.microsoft.com/office/drawing/2014/main" id="{9A14DB0F-8B8D-199C-C984-F38D666DF934}"/>
                </a:ext>
              </a:extLst>
            </p:cNvPr>
            <p:cNvSpPr txBox="1"/>
            <p:nvPr/>
          </p:nvSpPr>
          <p:spPr>
            <a:xfrm>
              <a:off x="0" y="0"/>
              <a:ext cx="12192000" cy="605481"/>
            </a:xfrm>
            <a:prstGeom prst="rect">
              <a:avLst/>
            </a:prstGeom>
            <a:solidFill>
              <a:schemeClr val="accent6">
                <a:lumMod val="40000"/>
                <a:lumOff val="60000"/>
              </a:schemeClr>
            </a:solidFill>
          </p:spPr>
          <p:txBody>
            <a:bodyPr wrap="square" rtlCol="0">
              <a:spAutoFit/>
            </a:bodyPr>
            <a:lstStyle/>
            <a:p>
              <a:endParaRPr lang="en-US" dirty="0"/>
            </a:p>
          </p:txBody>
        </p:sp>
        <p:pic>
          <p:nvPicPr>
            <p:cNvPr id="6" name="Picture 2">
              <a:extLst>
                <a:ext uri="{FF2B5EF4-FFF2-40B4-BE49-F238E27FC236}">
                  <a16:creationId xmlns:a16="http://schemas.microsoft.com/office/drawing/2014/main" id="{AC32886A-2491-883B-8AB3-020AFEE9C4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9203" y="0"/>
              <a:ext cx="762000" cy="538163"/>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9" name="Title 3">
                  <a:extLst>
                    <a:ext uri="{FF2B5EF4-FFF2-40B4-BE49-F238E27FC236}">
                      <a16:creationId xmlns:a16="http://schemas.microsoft.com/office/drawing/2014/main" id="{4826646C-C271-0F39-AD9F-D937CF8DEA82}"/>
                    </a:ext>
                  </a:extLst>
                </p:cNvPr>
                <p:cNvSpPr txBox="1">
                  <a:spLocks/>
                </p:cNvSpPr>
                <p:nvPr/>
              </p:nvSpPr>
              <p:spPr>
                <a:xfrm>
                  <a:off x="257433" y="67318"/>
                  <a:ext cx="10515600" cy="538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14:m>
                    <m:oMath xmlns:m="http://schemas.openxmlformats.org/officeDocument/2006/math">
                      <m:sSub>
                        <m:sSubPr>
                          <m:ctrlPr>
                            <a:rPr lang="fr-FR" sz="2400" b="1" i="1" spc="-40" smtClean="0">
                              <a:solidFill>
                                <a:srgbClr val="8D900E"/>
                              </a:solidFill>
                              <a:latin typeface="Cambria Math" panose="02040503050406030204" pitchFamily="18" charset="0"/>
                              <a:ea typeface="Times New Roman" panose="02020603050405020304" pitchFamily="18" charset="0"/>
                              <a:cs typeface="AdvOT8910dd71"/>
                            </a:rPr>
                          </m:ctrlPr>
                        </m:sSubPr>
                        <m:e>
                          <m:r>
                            <a:rPr lang="fr-FR" sz="2400" b="1" i="1" spc="-40">
                              <a:solidFill>
                                <a:srgbClr val="8D900E"/>
                              </a:solidFill>
                              <a:latin typeface="Cambria Math" panose="02040503050406030204" pitchFamily="18" charset="0"/>
                              <a:ea typeface="Times New Roman" panose="02020603050405020304" pitchFamily="18" charset="0"/>
                              <a:cs typeface="AdvOT8910dd71"/>
                            </a:rPr>
                            <m:t>𝑩𝑨𝑬</m:t>
                          </m:r>
                        </m:e>
                        <m:sub>
                          <m:r>
                            <a:rPr lang="fr-FR" sz="2400" b="1" i="1" spc="-40">
                              <a:solidFill>
                                <a:srgbClr val="8D900E"/>
                              </a:solidFill>
                              <a:latin typeface="Cambria Math" panose="02040503050406030204" pitchFamily="18" charset="0"/>
                              <a:ea typeface="Times New Roman" panose="02020603050405020304" pitchFamily="18" charset="0"/>
                              <a:cs typeface="AdvOT8910dd71"/>
                            </a:rPr>
                            <m:t>𝒔</m:t>
                          </m:r>
                        </m:sub>
                      </m:sSub>
                    </m:oMath>
                  </a14:m>
                  <a:r>
                    <a:rPr lang="fr-FR" sz="2400" b="1" dirty="0">
                      <a:solidFill>
                        <a:schemeClr val="tx1"/>
                      </a:solidFill>
                    </a:rPr>
                    <a:t> : Backscattering </a:t>
                  </a:r>
                  <a:r>
                    <a:rPr lang="en-US" sz="2400" b="1" dirty="0">
                      <a:solidFill>
                        <a:schemeClr val="tx1"/>
                      </a:solidFill>
                    </a:rPr>
                    <a:t>Ångström exponents for </a:t>
                  </a:r>
                  <a14:m>
                    <m:oMath xmlns:m="http://schemas.openxmlformats.org/officeDocument/2006/math">
                      <m:r>
                        <a:rPr lang="fr-FR" sz="2400" b="1" i="1" spc="-40" smtClean="0">
                          <a:solidFill>
                            <a:srgbClr val="8D900E"/>
                          </a:solidFill>
                          <a:latin typeface="Cambria Math" panose="02040503050406030204" pitchFamily="18" charset="0"/>
                          <a:ea typeface="Times New Roman" panose="02020603050405020304" pitchFamily="18" charset="0"/>
                          <a:cs typeface="AdvOT8910dd71"/>
                        </a:rPr>
                        <m:t>𝒔</m:t>
                      </m:r>
                    </m:oMath>
                  </a14:m>
                  <a:r>
                    <a:rPr lang="en-US" sz="2400" b="1" dirty="0">
                      <a:solidFill>
                        <a:schemeClr val="tx1"/>
                      </a:solidFill>
                    </a:rPr>
                    <a:t>-</a:t>
                  </a:r>
                  <a:r>
                    <a:rPr lang="en-US" sz="2400" b="1" dirty="0" smtClean="0">
                      <a:solidFill>
                        <a:schemeClr val="tx1"/>
                      </a:solidFill>
                    </a:rPr>
                    <a:t>particles</a:t>
                  </a:r>
                  <a:endParaRPr lang="en-US" sz="2400" b="1" dirty="0">
                    <a:solidFill>
                      <a:schemeClr val="tx1"/>
                    </a:solidFill>
                  </a:endParaRPr>
                </a:p>
              </p:txBody>
            </p:sp>
          </mc:Choice>
          <mc:Fallback>
            <p:sp>
              <p:nvSpPr>
                <p:cNvPr id="9" name="Title 3">
                  <a:extLst>
                    <a:ext uri="{FF2B5EF4-FFF2-40B4-BE49-F238E27FC236}">
                      <a16:creationId xmlns:a16="http://schemas.microsoft.com/office/drawing/2014/main" id="{4826646C-C271-0F39-AD9F-D937CF8DEA82}"/>
                    </a:ext>
                  </a:extLst>
                </p:cNvPr>
                <p:cNvSpPr txBox="1">
                  <a:spLocks noRot="1" noChangeAspect="1" noMove="1" noResize="1" noEditPoints="1" noAdjustHandles="1" noChangeArrowheads="1" noChangeShapeType="1" noTextEdit="1"/>
                </p:cNvSpPr>
                <p:nvPr/>
              </p:nvSpPr>
              <p:spPr>
                <a:xfrm>
                  <a:off x="257433" y="67318"/>
                  <a:ext cx="10515600" cy="538163"/>
                </a:xfrm>
                <a:prstGeom prst="rect">
                  <a:avLst/>
                </a:prstGeom>
                <a:blipFill>
                  <a:blip r:embed="rId3"/>
                  <a:stretch>
                    <a:fillRect l="-116" t="-4545" b="-15909"/>
                  </a:stretch>
                </a:blipFill>
              </p:spPr>
              <p:txBody>
                <a:bodyPr/>
                <a:lstStyle/>
                <a:p>
                  <a:r>
                    <a:rPr lang="en-US">
                      <a:noFill/>
                    </a:rPr>
                    <a:t> </a:t>
                  </a:r>
                </a:p>
              </p:txBody>
            </p:sp>
          </mc:Fallback>
        </mc:AlternateContent>
      </p:grpSp>
      <p:sp>
        <p:nvSpPr>
          <p:cNvPr id="14" name="TextBox 13">
            <a:extLst>
              <a:ext uri="{FF2B5EF4-FFF2-40B4-BE49-F238E27FC236}">
                <a16:creationId xmlns:a16="http://schemas.microsoft.com/office/drawing/2014/main" id="{E754E9E9-9EAF-8342-9E4B-433A6DAAF14B}"/>
              </a:ext>
            </a:extLst>
          </p:cNvPr>
          <p:cNvSpPr txBox="1"/>
          <p:nvPr/>
        </p:nvSpPr>
        <p:spPr>
          <a:xfrm>
            <a:off x="11934567" y="17824"/>
            <a:ext cx="558800" cy="369332"/>
          </a:xfrm>
          <a:prstGeom prst="rect">
            <a:avLst/>
          </a:prstGeom>
          <a:noFill/>
        </p:spPr>
        <p:txBody>
          <a:bodyPr wrap="square" rtlCol="0">
            <a:spAutoFit/>
          </a:bodyPr>
          <a:lstStyle/>
          <a:p>
            <a:r>
              <a:rPr lang="en-US" b="1" dirty="0" smtClean="0">
                <a:latin typeface="Helvetica" pitchFamily="2" charset="0"/>
              </a:rPr>
              <a:t>3</a:t>
            </a:r>
            <a:endParaRPr lang="en-US" b="1" dirty="0">
              <a:latin typeface="Helvetica" pitchFamily="2" charset="0"/>
            </a:endParaRPr>
          </a:p>
        </p:txBody>
      </p:sp>
      <p:grpSp>
        <p:nvGrpSpPr>
          <p:cNvPr id="2" name="Groupe 1"/>
          <p:cNvGrpSpPr/>
          <p:nvPr/>
        </p:nvGrpSpPr>
        <p:grpSpPr>
          <a:xfrm>
            <a:off x="993556" y="765912"/>
            <a:ext cx="9439981" cy="6092088"/>
            <a:chOff x="897596" y="765912"/>
            <a:chExt cx="8594916" cy="5631188"/>
          </a:xfrm>
        </p:grpSpPr>
        <p:pic>
          <p:nvPicPr>
            <p:cNvPr id="29" name="Image 28"/>
            <p:cNvPicPr>
              <a:picLocks noChangeAspect="1"/>
            </p:cNvPicPr>
            <p:nvPr/>
          </p:nvPicPr>
          <p:blipFill>
            <a:blip r:embed="rId4"/>
            <a:stretch>
              <a:fillRect/>
            </a:stretch>
          </p:blipFill>
          <p:spPr>
            <a:xfrm>
              <a:off x="897596" y="765912"/>
              <a:ext cx="2786660" cy="2510699"/>
            </a:xfrm>
            <a:prstGeom prst="rect">
              <a:avLst/>
            </a:prstGeom>
          </p:spPr>
        </p:pic>
        <p:pic>
          <p:nvPicPr>
            <p:cNvPr id="33" name="Image 32"/>
            <p:cNvPicPr>
              <a:picLocks noChangeAspect="1"/>
            </p:cNvPicPr>
            <p:nvPr/>
          </p:nvPicPr>
          <p:blipFill>
            <a:blip r:embed="rId5"/>
            <a:stretch>
              <a:fillRect/>
            </a:stretch>
          </p:blipFill>
          <p:spPr>
            <a:xfrm>
              <a:off x="3861492" y="802196"/>
              <a:ext cx="2742789" cy="2474414"/>
            </a:xfrm>
            <a:prstGeom prst="rect">
              <a:avLst/>
            </a:prstGeom>
          </p:spPr>
        </p:pic>
        <p:pic>
          <p:nvPicPr>
            <p:cNvPr id="43" name="Image 42"/>
            <p:cNvPicPr>
              <a:picLocks noChangeAspect="1"/>
            </p:cNvPicPr>
            <p:nvPr/>
          </p:nvPicPr>
          <p:blipFill>
            <a:blip r:embed="rId6"/>
            <a:stretch>
              <a:fillRect/>
            </a:stretch>
          </p:blipFill>
          <p:spPr>
            <a:xfrm>
              <a:off x="6760725" y="785399"/>
              <a:ext cx="2731787" cy="2523702"/>
            </a:xfrm>
            <a:prstGeom prst="rect">
              <a:avLst/>
            </a:prstGeom>
          </p:spPr>
        </p:pic>
        <mc:AlternateContent xmlns:mc="http://schemas.openxmlformats.org/markup-compatibility/2006">
          <mc:Choice xmlns:a14="http://schemas.microsoft.com/office/drawing/2010/main" Requires="a14">
            <p:sp>
              <p:nvSpPr>
                <p:cNvPr id="44" name="Rectangle 43"/>
                <p:cNvSpPr/>
                <p:nvPr/>
              </p:nvSpPr>
              <p:spPr>
                <a:xfrm>
                  <a:off x="5345825" y="5388410"/>
                  <a:ext cx="3459152" cy="738664"/>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r>
                          <m:rPr>
                            <m:nor/>
                          </m:rPr>
                          <a:rPr lang="en-US" sz="1400" b="1" dirty="0">
                            <a:latin typeface="Cambria Math" panose="02040503050406030204" pitchFamily="18" charset="0"/>
                          </a:rPr>
                          <m:t>F</m:t>
                        </m:r>
                        <m:r>
                          <m:rPr>
                            <m:nor/>
                          </m:rPr>
                          <a:rPr lang="en-US" sz="1400" b="1" dirty="0"/>
                          <m:t>ocus</m:t>
                        </m:r>
                        <m:r>
                          <m:rPr>
                            <m:nor/>
                          </m:rPr>
                          <a:rPr lang="en-US" sz="1400" b="1" dirty="0"/>
                          <m:t> @ 2.7 </m:t>
                        </m:r>
                        <m:r>
                          <m:rPr>
                            <m:nor/>
                          </m:rPr>
                          <a:rPr lang="en-US" sz="1400" b="1" dirty="0"/>
                          <m:t>km</m:t>
                        </m:r>
                        <m:r>
                          <m:rPr>
                            <m:nor/>
                          </m:rPr>
                          <a:rPr lang="en-US" sz="1400" b="1" dirty="0"/>
                          <m:t> </m:t>
                        </m:r>
                        <m:r>
                          <m:rPr>
                            <m:nor/>
                          </m:rPr>
                          <a:rPr lang="en-US" sz="1400" b="1" dirty="0"/>
                          <m:t>altitude</m:t>
                        </m:r>
                        <m:r>
                          <m:rPr>
                            <m:nor/>
                          </m:rPr>
                          <a:rPr lang="en-US" sz="1400" b="1" dirty="0"/>
                          <m:t> :</m:t>
                        </m:r>
                        <m:r>
                          <m:rPr>
                            <m:nor/>
                          </m:rPr>
                          <a:rPr lang="fr-FR" sz="1400" b="1" dirty="0"/>
                          <m:t> </m:t>
                        </m:r>
                        <m:sSub>
                          <m:sSubPr>
                            <m:ctrlPr>
                              <a:rPr lang="fr-FR" sz="1400" b="1" i="1" spc="-40" smtClean="0">
                                <a:solidFill>
                                  <a:srgbClr val="8D900E"/>
                                </a:solidFill>
                                <a:latin typeface="Cambria Math" panose="02040503050406030204" pitchFamily="18" charset="0"/>
                                <a:ea typeface="Times New Roman" panose="02020603050405020304" pitchFamily="18" charset="0"/>
                                <a:cs typeface="AdvOT8910dd71"/>
                              </a:rPr>
                            </m:ctrlPr>
                          </m:sSubPr>
                          <m:e>
                            <m:r>
                              <a:rPr lang="fr-FR" sz="1400" b="1" i="1" spc="-40">
                                <a:solidFill>
                                  <a:srgbClr val="8D900E"/>
                                </a:solidFill>
                                <a:latin typeface="Cambria Math" panose="02040503050406030204" pitchFamily="18" charset="0"/>
                                <a:ea typeface="Times New Roman" panose="02020603050405020304" pitchFamily="18" charset="0"/>
                                <a:cs typeface="AdvOT8910dd71"/>
                              </a:rPr>
                              <m:t>𝑩𝑨𝑬</m:t>
                            </m:r>
                          </m:e>
                          <m:sub>
                            <m:r>
                              <a:rPr lang="fr-FR" sz="1400" b="1" i="1" spc="-40">
                                <a:solidFill>
                                  <a:srgbClr val="8D900E"/>
                                </a:solidFill>
                                <a:latin typeface="Cambria Math" panose="02040503050406030204" pitchFamily="18" charset="0"/>
                                <a:ea typeface="Times New Roman" panose="02020603050405020304" pitchFamily="18" charset="0"/>
                                <a:cs typeface="AdvOT8910dd71"/>
                              </a:rPr>
                              <m:t>𝒔</m:t>
                            </m:r>
                          </m:sub>
                        </m:sSub>
                        <m:r>
                          <m:rPr>
                            <m:nor/>
                          </m:rPr>
                          <a:rPr lang="en-US" sz="1400" i="1" baseline="-25000" dirty="0">
                            <a:solidFill>
                              <a:srgbClr val="8D900E"/>
                            </a:solidFill>
                          </a:rPr>
                          <m:t> </m:t>
                        </m:r>
                        <m:r>
                          <m:rPr>
                            <m:nor/>
                          </m:rPr>
                          <a:rPr lang="en-US" sz="1400" b="1" i="1" dirty="0">
                            <a:solidFill>
                              <a:srgbClr val="8D900E"/>
                            </a:solidFill>
                          </a:rPr>
                          <m:t>= </m:t>
                        </m:r>
                        <m:r>
                          <m:rPr>
                            <m:nor/>
                          </m:rPr>
                          <a:rPr lang="en-US" sz="1400" b="1" dirty="0">
                            <a:solidFill>
                              <a:srgbClr val="8D900E"/>
                            </a:solidFill>
                          </a:rPr>
                          <m:t>2.70 ± 0.5</m:t>
                        </m:r>
                      </m:oMath>
                    </m:oMathPara>
                  </a14:m>
                  <a:endParaRPr lang="en-US" sz="1400" b="1" dirty="0">
                    <a:solidFill>
                      <a:srgbClr val="8D900E"/>
                    </a:solidFill>
                  </a:endParaRPr>
                </a:p>
                <a:p>
                  <a:r>
                    <a:rPr lang="en-US" sz="1400" dirty="0"/>
                    <a:t/>
                  </a:r>
                  <a:br>
                    <a:rPr lang="en-US" sz="1400" dirty="0"/>
                  </a:br>
                  <a:endParaRPr lang="en-US" sz="1400" b="1" dirty="0">
                    <a:solidFill>
                      <a:schemeClr val="bg2">
                        <a:lumMod val="50000"/>
                      </a:schemeClr>
                    </a:solidFill>
                  </a:endParaRPr>
                </a:p>
              </p:txBody>
            </p:sp>
          </mc:Choice>
          <mc:Fallback>
            <p:sp>
              <p:nvSpPr>
                <p:cNvPr id="44" name="Rectangle 43"/>
                <p:cNvSpPr>
                  <a:spLocks noRot="1" noChangeAspect="1" noMove="1" noResize="1" noEditPoints="1" noAdjustHandles="1" noChangeArrowheads="1" noChangeShapeType="1" noTextEdit="1"/>
                </p:cNvSpPr>
                <p:nvPr/>
              </p:nvSpPr>
              <p:spPr>
                <a:xfrm>
                  <a:off x="5345825" y="5388410"/>
                  <a:ext cx="3459152" cy="738664"/>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5" name="Rectangle 44"/>
                <p:cNvSpPr/>
                <p:nvPr/>
              </p:nvSpPr>
              <p:spPr>
                <a:xfrm>
                  <a:off x="4783015" y="3681537"/>
                  <a:ext cx="4572000" cy="1186800"/>
                </a:xfrm>
                <a:prstGeom prst="rect">
                  <a:avLst/>
                </a:prstGeom>
              </p:spPr>
              <p:txBody>
                <a:bodyPr>
                  <a:spAutoFit/>
                </a:bodyPr>
                <a:lstStyle/>
                <a:p>
                  <a:pPr algn="just">
                    <a:spcBef>
                      <a:spcPts val="900"/>
                    </a:spcBef>
                    <a:spcAft>
                      <a:spcPts val="600"/>
                    </a:spcAft>
                  </a:pPr>
                  <a:r>
                    <a:rPr lang="en-US" sz="1400" spc="-40" dirty="0">
                      <a:latin typeface="Cambria" panose="02040503050406030204" pitchFamily="18" charset="0"/>
                      <a:ea typeface="Times New Roman" panose="02020603050405020304" pitchFamily="18" charset="0"/>
                      <a:cs typeface="AdvOT8910dd71"/>
                    </a:rPr>
                    <a:t>Computed variations of </a:t>
                  </a:r>
                  <a14:m>
                    <m:oMath xmlns:m="http://schemas.openxmlformats.org/officeDocument/2006/math">
                      <m:sSub>
                        <m:sSubPr>
                          <m:ctrlPr>
                            <a:rPr lang="fr-FR" sz="1400" b="1" i="1" spc="-40" smtClean="0">
                              <a:solidFill>
                                <a:srgbClr val="8D900E"/>
                              </a:solidFill>
                              <a:latin typeface="Cambria Math" panose="02040503050406030204" pitchFamily="18" charset="0"/>
                              <a:ea typeface="Times New Roman" panose="02020603050405020304" pitchFamily="18" charset="0"/>
                              <a:cs typeface="AdvOT8910dd71"/>
                            </a:rPr>
                          </m:ctrlPr>
                        </m:sSubPr>
                        <m:e>
                          <m:r>
                            <a:rPr lang="fr-FR" sz="1400" b="1" i="1" spc="-40">
                              <a:solidFill>
                                <a:srgbClr val="8D900E"/>
                              </a:solidFill>
                              <a:latin typeface="Cambria Math" panose="02040503050406030204" pitchFamily="18" charset="0"/>
                              <a:ea typeface="Times New Roman" panose="02020603050405020304" pitchFamily="18" charset="0"/>
                              <a:cs typeface="AdvOT8910dd71"/>
                            </a:rPr>
                            <m:t>𝑩𝑨𝑬</m:t>
                          </m:r>
                        </m:e>
                        <m:sub>
                          <m:r>
                            <a:rPr lang="fr-FR" sz="1400" b="1" i="1" spc="-40">
                              <a:solidFill>
                                <a:srgbClr val="8D900E"/>
                              </a:solidFill>
                              <a:latin typeface="Cambria Math" panose="02040503050406030204" pitchFamily="18" charset="0"/>
                              <a:ea typeface="Times New Roman" panose="02020603050405020304" pitchFamily="18" charset="0"/>
                              <a:cs typeface="AdvOT8910dd71"/>
                            </a:rPr>
                            <m:t>𝒔</m:t>
                          </m:r>
                        </m:sub>
                      </m:sSub>
                    </m:oMath>
                  </a14:m>
                  <a:r>
                    <a:rPr lang="en-US" sz="1400" spc="-40" dirty="0">
                      <a:latin typeface="Cambria" panose="02040503050406030204" pitchFamily="18" charset="0"/>
                      <a:ea typeface="Times New Roman" panose="02020603050405020304" pitchFamily="18" charset="0"/>
                      <a:cs typeface="AdvOT8910dd71"/>
                    </a:rPr>
                    <a:t> at (</a:t>
                  </a:r>
                  <a14:m>
                    <m:oMath xmlns:m="http://schemas.openxmlformats.org/officeDocument/2006/math">
                      <m:sSub>
                        <m:sSubPr>
                          <m:ctrlPr>
                            <a:rPr lang="fr-FR" sz="1400" i="1" spc="-40">
                              <a:latin typeface="Cambria Math" panose="02040503050406030204" pitchFamily="18" charset="0"/>
                              <a:ea typeface="Times New Roman" panose="02020603050405020304" pitchFamily="18" charset="0"/>
                              <a:cs typeface="AdvOT8910dd71"/>
                            </a:rPr>
                          </m:ctrlPr>
                        </m:sSubPr>
                        <m:e>
                          <m:r>
                            <a:rPr lang="fr-FR" sz="1400" i="1" spc="-40">
                              <a:latin typeface="Cambria Math" panose="02040503050406030204" pitchFamily="18" charset="0"/>
                              <a:ea typeface="Times New Roman" panose="02020603050405020304" pitchFamily="18" charset="0"/>
                              <a:cs typeface="AdvOT8910dd71"/>
                            </a:rPr>
                            <m:t>𝜆</m:t>
                          </m:r>
                        </m:e>
                        <m:sub>
                          <m:r>
                            <a:rPr lang="en-US" sz="1400" spc="-40">
                              <a:latin typeface="Cambria Math" panose="02040503050406030204" pitchFamily="18" charset="0"/>
                              <a:ea typeface="Times New Roman" panose="02020603050405020304" pitchFamily="18" charset="0"/>
                              <a:cs typeface="AdvOT8910dd71"/>
                            </a:rPr>
                            <m:t>1</m:t>
                          </m:r>
                        </m:sub>
                      </m:sSub>
                    </m:oMath>
                  </a14:m>
                  <a:r>
                    <a:rPr lang="en-US" sz="1400" spc="-40" dirty="0">
                      <a:latin typeface="Cambria" panose="02040503050406030204" pitchFamily="18" charset="0"/>
                      <a:ea typeface="Times New Roman" panose="02020603050405020304" pitchFamily="18" charset="0"/>
                      <a:cs typeface="AdvOT8910dd71"/>
                    </a:rPr>
                    <a:t>= 355 nm, </a:t>
                  </a:r>
                  <a14:m>
                    <m:oMath xmlns:m="http://schemas.openxmlformats.org/officeDocument/2006/math">
                      <m:sSub>
                        <m:sSubPr>
                          <m:ctrlPr>
                            <a:rPr lang="fr-FR" sz="1400" i="1" spc="-40">
                              <a:latin typeface="Cambria Math" panose="02040503050406030204" pitchFamily="18" charset="0"/>
                              <a:ea typeface="Times New Roman" panose="02020603050405020304" pitchFamily="18" charset="0"/>
                              <a:cs typeface="AdvOT8910dd71"/>
                            </a:rPr>
                          </m:ctrlPr>
                        </m:sSubPr>
                        <m:e>
                          <m:r>
                            <a:rPr lang="fr-FR" sz="1400" i="1" spc="-40">
                              <a:latin typeface="Cambria Math" panose="02040503050406030204" pitchFamily="18" charset="0"/>
                              <a:ea typeface="Times New Roman" panose="02020603050405020304" pitchFamily="18" charset="0"/>
                              <a:cs typeface="AdvOT8910dd71"/>
                            </a:rPr>
                            <m:t>𝜆</m:t>
                          </m:r>
                        </m:e>
                        <m:sub>
                          <m:r>
                            <a:rPr lang="en-US" sz="1400" spc="-40">
                              <a:latin typeface="Cambria Math" panose="02040503050406030204" pitchFamily="18" charset="0"/>
                              <a:ea typeface="Times New Roman" panose="02020603050405020304" pitchFamily="18" charset="0"/>
                              <a:cs typeface="AdvOT8910dd71"/>
                            </a:rPr>
                            <m:t>2</m:t>
                          </m:r>
                        </m:sub>
                      </m:sSub>
                    </m:oMath>
                  </a14:m>
                  <a:r>
                    <a:rPr lang="en-US" sz="1400" spc="-40" dirty="0">
                      <a:latin typeface="Cambria" panose="02040503050406030204" pitchFamily="18" charset="0"/>
                      <a:ea typeface="Times New Roman" panose="02020603050405020304" pitchFamily="18" charset="0"/>
                      <a:cs typeface="AdvOT8910dd71"/>
                    </a:rPr>
                    <a:t> = 532 nm) as a function of </a:t>
                  </a:r>
                  <a14:m>
                    <m:oMath xmlns:m="http://schemas.openxmlformats.org/officeDocument/2006/math">
                      <m:sSub>
                        <m:sSubPr>
                          <m:ctrlPr>
                            <a:rPr lang="fr-FR" sz="1400" b="1" i="1" spc="-40" smtClean="0">
                              <a:solidFill>
                                <a:srgbClr val="8D900E"/>
                              </a:solidFill>
                              <a:latin typeface="Cambria Math" panose="02040503050406030204" pitchFamily="18" charset="0"/>
                              <a:ea typeface="Times New Roman" panose="02020603050405020304" pitchFamily="18" charset="0"/>
                              <a:cs typeface="AdvOT8910dd71"/>
                            </a:rPr>
                          </m:ctrlPr>
                        </m:sSubPr>
                        <m:e>
                          <m:r>
                            <a:rPr lang="fr-FR" sz="1400" b="1" i="1" spc="-40">
                              <a:solidFill>
                                <a:srgbClr val="8D900E"/>
                              </a:solidFill>
                              <a:latin typeface="Cambria Math" panose="02040503050406030204" pitchFamily="18" charset="0"/>
                              <a:ea typeface="Times New Roman" panose="02020603050405020304" pitchFamily="18" charset="0"/>
                              <a:cs typeface="AdvOT8910dd71"/>
                            </a:rPr>
                            <m:t>𝒓</m:t>
                          </m:r>
                        </m:e>
                        <m:sub>
                          <m:r>
                            <a:rPr lang="fr-FR" sz="1400" b="1" i="1" spc="-40">
                              <a:solidFill>
                                <a:srgbClr val="8D900E"/>
                              </a:solidFill>
                              <a:latin typeface="Cambria Math" panose="02040503050406030204" pitchFamily="18" charset="0"/>
                              <a:ea typeface="Times New Roman" panose="02020603050405020304" pitchFamily="18" charset="0"/>
                              <a:cs typeface="AdvOT8910dd71"/>
                            </a:rPr>
                            <m:t>𝒆𝒇𝒇</m:t>
                          </m:r>
                          <m:r>
                            <a:rPr lang="en-US" sz="1400" b="1" i="1" spc="-40">
                              <a:solidFill>
                                <a:srgbClr val="8D900E"/>
                              </a:solidFill>
                              <a:latin typeface="Cambria Math" panose="02040503050406030204" pitchFamily="18" charset="0"/>
                              <a:ea typeface="Times New Roman" panose="02020603050405020304" pitchFamily="18" charset="0"/>
                              <a:cs typeface="AdvOT8910dd71"/>
                            </a:rPr>
                            <m:t>,</m:t>
                          </m:r>
                          <m:r>
                            <a:rPr lang="fr-FR" sz="1400" b="1" i="1" spc="-40">
                              <a:solidFill>
                                <a:srgbClr val="8D900E"/>
                              </a:solidFill>
                              <a:latin typeface="Cambria Math" panose="02040503050406030204" pitchFamily="18" charset="0"/>
                              <a:ea typeface="Times New Roman" panose="02020603050405020304" pitchFamily="18" charset="0"/>
                              <a:cs typeface="AdvOT8910dd71"/>
                            </a:rPr>
                            <m:t>𝒔</m:t>
                          </m:r>
                        </m:sub>
                      </m:sSub>
                    </m:oMath>
                  </a14:m>
                  <a:r>
                    <a:rPr lang="en-US" sz="1400" spc="-40" dirty="0">
                      <a:latin typeface="Cambria" panose="02040503050406030204" pitchFamily="18" charset="0"/>
                      <a:ea typeface="Times New Roman" panose="02020603050405020304" pitchFamily="18" charset="0"/>
                      <a:cs typeface="AdvOT8910dd71"/>
                    </a:rPr>
                    <a:t> for concrete case studies to account for the wavelength dependence of refractive indices </a:t>
                  </a:r>
                  <a14:m>
                    <m:oMath xmlns:m="http://schemas.openxmlformats.org/officeDocument/2006/math">
                      <m:sSub>
                        <m:sSubPr>
                          <m:ctrlPr>
                            <a:rPr lang="fr-FR" sz="1400" b="1" i="1" spc="-40" smtClean="0">
                              <a:solidFill>
                                <a:srgbClr val="8D900E"/>
                              </a:solidFill>
                              <a:latin typeface="Cambria Math" panose="02040503050406030204" pitchFamily="18" charset="0"/>
                              <a:ea typeface="Times New Roman" panose="02020603050405020304" pitchFamily="18" charset="0"/>
                              <a:cs typeface="AdvOT8910dd71"/>
                            </a:rPr>
                          </m:ctrlPr>
                        </m:sSubPr>
                        <m:e>
                          <m:r>
                            <a:rPr lang="fr-FR" sz="1400" b="1" i="1" spc="-40">
                              <a:solidFill>
                                <a:srgbClr val="8D900E"/>
                              </a:solidFill>
                              <a:latin typeface="Cambria Math" panose="02040503050406030204" pitchFamily="18" charset="0"/>
                              <a:ea typeface="Times New Roman" panose="02020603050405020304" pitchFamily="18" charset="0"/>
                              <a:cs typeface="AdvOT8910dd71"/>
                            </a:rPr>
                            <m:t>𝒎</m:t>
                          </m:r>
                        </m:e>
                        <m:sub>
                          <m:r>
                            <a:rPr lang="fr-FR" sz="1400" b="1" i="1" spc="-40">
                              <a:solidFill>
                                <a:srgbClr val="8D900E"/>
                              </a:solidFill>
                              <a:latin typeface="Cambria Math" panose="02040503050406030204" pitchFamily="18" charset="0"/>
                              <a:ea typeface="Times New Roman" panose="02020603050405020304" pitchFamily="18" charset="0"/>
                              <a:cs typeface="AdvOT8910dd71"/>
                            </a:rPr>
                            <m:t>𝒔</m:t>
                          </m:r>
                        </m:sub>
                      </m:sSub>
                      <m:r>
                        <a:rPr lang="fr-FR" sz="1400" i="1" spc="-40">
                          <a:latin typeface="Cambria Math" panose="02040503050406030204" pitchFamily="18" charset="0"/>
                          <a:ea typeface="Times New Roman" panose="02020603050405020304" pitchFamily="18" charset="0"/>
                          <a:cs typeface="AdvOT8910dd71"/>
                        </a:rPr>
                        <m:t> </m:t>
                      </m:r>
                    </m:oMath>
                  </a14:m>
                  <a:r>
                    <a:rPr lang="en-US" sz="1400" spc="-40" dirty="0">
                      <a:latin typeface="Cambria" panose="02040503050406030204" pitchFamily="18" charset="0"/>
                      <a:ea typeface="Times New Roman" panose="02020603050405020304" pitchFamily="18" charset="0"/>
                      <a:cs typeface="AdvOT8910dd71"/>
                    </a:rPr>
                    <a:t>at wavelength (</a:t>
                  </a:r>
                  <a14:m>
                    <m:oMath xmlns:m="http://schemas.openxmlformats.org/officeDocument/2006/math">
                      <m:sSub>
                        <m:sSubPr>
                          <m:ctrlPr>
                            <a:rPr lang="fr-FR" sz="1400" i="1" spc="-40">
                              <a:latin typeface="Cambria Math" panose="02040503050406030204" pitchFamily="18" charset="0"/>
                              <a:ea typeface="Times New Roman" panose="02020603050405020304" pitchFamily="18" charset="0"/>
                              <a:cs typeface="AdvOT8910dd71"/>
                            </a:rPr>
                          </m:ctrlPr>
                        </m:sSubPr>
                        <m:e>
                          <m:r>
                            <a:rPr lang="fr-FR" sz="1400" i="1" spc="-40">
                              <a:latin typeface="Cambria Math" panose="02040503050406030204" pitchFamily="18" charset="0"/>
                              <a:ea typeface="Times New Roman" panose="02020603050405020304" pitchFamily="18" charset="0"/>
                              <a:cs typeface="AdvOT8910dd71"/>
                            </a:rPr>
                            <m:t>𝜆</m:t>
                          </m:r>
                        </m:e>
                        <m:sub>
                          <m:r>
                            <a:rPr lang="en-US" sz="1400" spc="-40">
                              <a:latin typeface="Cambria Math" panose="02040503050406030204" pitchFamily="18" charset="0"/>
                              <a:ea typeface="Times New Roman" panose="02020603050405020304" pitchFamily="18" charset="0"/>
                              <a:cs typeface="AdvOT8910dd71"/>
                            </a:rPr>
                            <m:t>1</m:t>
                          </m:r>
                        </m:sub>
                      </m:sSub>
                    </m:oMath>
                  </a14:m>
                  <a:r>
                    <a:rPr lang="en-US" sz="1400" spc="-40" dirty="0">
                      <a:latin typeface="Cambria" panose="02040503050406030204" pitchFamily="18" charset="0"/>
                      <a:ea typeface="Times New Roman" panose="02020603050405020304" pitchFamily="18" charset="0"/>
                      <a:cs typeface="AdvOT8910dd71"/>
                    </a:rPr>
                    <a:t>, </a:t>
                  </a:r>
                  <a14:m>
                    <m:oMath xmlns:m="http://schemas.openxmlformats.org/officeDocument/2006/math">
                      <m:sSub>
                        <m:sSubPr>
                          <m:ctrlPr>
                            <a:rPr lang="fr-FR" sz="1400" i="1" spc="-40">
                              <a:latin typeface="Cambria Math" panose="02040503050406030204" pitchFamily="18" charset="0"/>
                              <a:ea typeface="Times New Roman" panose="02020603050405020304" pitchFamily="18" charset="0"/>
                              <a:cs typeface="AdvOT8910dd71"/>
                            </a:rPr>
                          </m:ctrlPr>
                        </m:sSubPr>
                        <m:e>
                          <m:r>
                            <a:rPr lang="fr-FR" sz="1400" i="1" spc="-40">
                              <a:latin typeface="Cambria Math" panose="02040503050406030204" pitchFamily="18" charset="0"/>
                              <a:ea typeface="Times New Roman" panose="02020603050405020304" pitchFamily="18" charset="0"/>
                              <a:cs typeface="AdvOT8910dd71"/>
                            </a:rPr>
                            <m:t>𝜆</m:t>
                          </m:r>
                        </m:e>
                        <m:sub>
                          <m:r>
                            <a:rPr lang="en-US" sz="1400" spc="-40">
                              <a:latin typeface="Cambria Math" panose="02040503050406030204" pitchFamily="18" charset="0"/>
                              <a:ea typeface="Times New Roman" panose="02020603050405020304" pitchFamily="18" charset="0"/>
                              <a:cs typeface="AdvOT8910dd71"/>
                            </a:rPr>
                            <m:t>2</m:t>
                          </m:r>
                        </m:sub>
                      </m:sSub>
                    </m:oMath>
                  </a14:m>
                  <a:r>
                    <a:rPr lang="en-US" sz="1400" spc="-40" dirty="0">
                      <a:latin typeface="Cambria" panose="02040503050406030204" pitchFamily="18" charset="0"/>
                      <a:ea typeface="Times New Roman" panose="02020603050405020304" pitchFamily="18" charset="0"/>
                      <a:cs typeface="AdvOT8910dd71"/>
                    </a:rPr>
                    <a:t>) for sulfuric acid, </a:t>
                  </a:r>
                  <a:r>
                    <a:rPr lang="en-GB" sz="1400" spc="-40" dirty="0">
                      <a:latin typeface="Cambria" panose="02040503050406030204" pitchFamily="18" charset="0"/>
                      <a:ea typeface="Times New Roman" panose="02020603050405020304" pitchFamily="18" charset="0"/>
                      <a:cs typeface="Times New Roman" panose="02020603050405020304" pitchFamily="18" charset="0"/>
                    </a:rPr>
                    <a:t> </a:t>
                  </a:r>
                  <a:r>
                    <a:rPr lang="en-US" sz="1400" spc="-40" dirty="0">
                      <a:latin typeface="Cambria" panose="02040503050406030204" pitchFamily="18" charset="0"/>
                      <a:ea typeface="Times New Roman" panose="02020603050405020304" pitchFamily="18" charset="0"/>
                      <a:cs typeface="AdvOT8910dd71"/>
                    </a:rPr>
                    <a:t>ammonium sulfate and salt particles at RH = 0.8. </a:t>
                  </a:r>
                  <a:r>
                    <a:rPr lang="fr-FR" sz="1400" b="1" spc="-40" dirty="0">
                      <a:latin typeface="Cambria" panose="02040503050406030204" pitchFamily="18" charset="0"/>
                      <a:ea typeface="Cambria" panose="02040503050406030204" pitchFamily="18" charset="0"/>
                      <a:cs typeface="AdvOT8910dd71"/>
                    </a:rPr>
                    <a:t>Use of  Mie </a:t>
                  </a:r>
                  <a:r>
                    <a:rPr lang="fr-FR" sz="1400" b="1" spc="-40" dirty="0" err="1">
                      <a:latin typeface="Cambria" panose="02040503050406030204" pitchFamily="18" charset="0"/>
                      <a:ea typeface="Cambria" panose="02040503050406030204" pitchFamily="18" charset="0"/>
                      <a:cs typeface="AdvOT8910dd71"/>
                    </a:rPr>
                    <a:t>theory</a:t>
                  </a:r>
                  <a:r>
                    <a:rPr lang="fr-FR" sz="1400" b="1" spc="-40" dirty="0">
                      <a:latin typeface="Cambria" panose="02040503050406030204" pitchFamily="18" charset="0"/>
                      <a:ea typeface="Cambria" panose="02040503050406030204" pitchFamily="18" charset="0"/>
                      <a:cs typeface="AdvOT8910dd71"/>
                    </a:rPr>
                    <a:t>. </a:t>
                  </a:r>
                  <a:endParaRPr lang="fr-FR" sz="1400" b="1" spc="-40" dirty="0">
                    <a:latin typeface="Cambria" panose="02040503050406030204" pitchFamily="18" charset="0"/>
                    <a:ea typeface="Times New Roman" panose="02020603050405020304" pitchFamily="18" charset="0"/>
                    <a:cs typeface="AdvOT8910dd71"/>
                  </a:endParaRPr>
                </a:p>
              </p:txBody>
            </p:sp>
          </mc:Choice>
          <mc:Fallback>
            <p:sp>
              <p:nvSpPr>
                <p:cNvPr id="45" name="Rectangle 44"/>
                <p:cNvSpPr>
                  <a:spLocks noRot="1" noChangeAspect="1" noMove="1" noResize="1" noEditPoints="1" noAdjustHandles="1" noChangeArrowheads="1" noChangeShapeType="1" noTextEdit="1"/>
                </p:cNvSpPr>
                <p:nvPr/>
              </p:nvSpPr>
              <p:spPr>
                <a:xfrm>
                  <a:off x="4783015" y="3681537"/>
                  <a:ext cx="4572000" cy="1186800"/>
                </a:xfrm>
                <a:prstGeom prst="rect">
                  <a:avLst/>
                </a:prstGeom>
                <a:blipFill>
                  <a:blip r:embed="rId8"/>
                  <a:stretch>
                    <a:fillRect l="-364" t="-1422" r="-243"/>
                  </a:stretch>
                </a:blipFill>
              </p:spPr>
              <p:txBody>
                <a:bodyPr/>
                <a:lstStyle/>
                <a:p>
                  <a:r>
                    <a:rPr lang="en-US">
                      <a:noFill/>
                    </a:rPr>
                    <a:t> </a:t>
                  </a:r>
                </a:p>
              </p:txBody>
            </p:sp>
          </mc:Fallback>
        </mc:AlternateContent>
        <p:pic>
          <p:nvPicPr>
            <p:cNvPr id="50" name="Image 49"/>
            <p:cNvPicPr>
              <a:picLocks noChangeAspect="1"/>
            </p:cNvPicPr>
            <p:nvPr/>
          </p:nvPicPr>
          <p:blipFill>
            <a:blip r:embed="rId9"/>
            <a:stretch>
              <a:fillRect/>
            </a:stretch>
          </p:blipFill>
          <p:spPr>
            <a:xfrm>
              <a:off x="924655" y="3339575"/>
              <a:ext cx="3495675" cy="3057525"/>
            </a:xfrm>
            <a:prstGeom prst="rect">
              <a:avLst/>
            </a:prstGeom>
          </p:spPr>
        </p:pic>
      </p:grpSp>
    </p:spTree>
    <p:extLst>
      <p:ext uri="{BB962C8B-B14F-4D97-AF65-F5344CB8AC3E}">
        <p14:creationId xmlns:p14="http://schemas.microsoft.com/office/powerpoint/2010/main" val="42936900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74F0A23A-D0AB-F039-4E0F-F94B217C79D9}"/>
              </a:ext>
            </a:extLst>
          </p:cNvPr>
          <p:cNvGrpSpPr/>
          <p:nvPr/>
        </p:nvGrpSpPr>
        <p:grpSpPr>
          <a:xfrm>
            <a:off x="0" y="0"/>
            <a:ext cx="12192000" cy="605481"/>
            <a:chOff x="0" y="0"/>
            <a:chExt cx="12192000" cy="605481"/>
          </a:xfrm>
        </p:grpSpPr>
        <p:sp>
          <p:nvSpPr>
            <p:cNvPr id="5" name="TextBox 4">
              <a:extLst>
                <a:ext uri="{FF2B5EF4-FFF2-40B4-BE49-F238E27FC236}">
                  <a16:creationId xmlns:a16="http://schemas.microsoft.com/office/drawing/2014/main" id="{9A14DB0F-8B8D-199C-C984-F38D666DF934}"/>
                </a:ext>
              </a:extLst>
            </p:cNvPr>
            <p:cNvSpPr txBox="1"/>
            <p:nvPr/>
          </p:nvSpPr>
          <p:spPr>
            <a:xfrm>
              <a:off x="0" y="0"/>
              <a:ext cx="12192000" cy="605481"/>
            </a:xfrm>
            <a:prstGeom prst="rect">
              <a:avLst/>
            </a:prstGeom>
            <a:solidFill>
              <a:schemeClr val="accent6">
                <a:lumMod val="40000"/>
                <a:lumOff val="60000"/>
              </a:schemeClr>
            </a:solidFill>
          </p:spPr>
          <p:txBody>
            <a:bodyPr wrap="square" rtlCol="0">
              <a:spAutoFit/>
            </a:bodyPr>
            <a:lstStyle/>
            <a:p>
              <a:endParaRPr lang="en-US" dirty="0"/>
            </a:p>
          </p:txBody>
        </p:sp>
        <p:pic>
          <p:nvPicPr>
            <p:cNvPr id="6" name="Picture 2">
              <a:extLst>
                <a:ext uri="{FF2B5EF4-FFF2-40B4-BE49-F238E27FC236}">
                  <a16:creationId xmlns:a16="http://schemas.microsoft.com/office/drawing/2014/main" id="{AC32886A-2491-883B-8AB3-020AFEE9C4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9203" y="0"/>
              <a:ext cx="762000" cy="538163"/>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9" name="Title 3">
                  <a:extLst>
                    <a:ext uri="{FF2B5EF4-FFF2-40B4-BE49-F238E27FC236}">
                      <a16:creationId xmlns:a16="http://schemas.microsoft.com/office/drawing/2014/main" id="{4826646C-C271-0F39-AD9F-D937CF8DEA82}"/>
                    </a:ext>
                  </a:extLst>
                </p:cNvPr>
                <p:cNvSpPr txBox="1">
                  <a:spLocks/>
                </p:cNvSpPr>
                <p:nvPr/>
              </p:nvSpPr>
              <p:spPr>
                <a:xfrm>
                  <a:off x="257433" y="67318"/>
                  <a:ext cx="10515600" cy="538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14:m>
                    <m:oMath xmlns:m="http://schemas.openxmlformats.org/officeDocument/2006/math">
                      <m:sSub>
                        <m:sSubPr>
                          <m:ctrlPr>
                            <a:rPr lang="fr-FR" sz="2400" b="1" i="1" spc="-40" smtClean="0">
                              <a:solidFill>
                                <a:srgbClr val="C00000"/>
                              </a:solidFill>
                              <a:latin typeface="Cambria Math" panose="02040503050406030204" pitchFamily="18" charset="0"/>
                              <a:ea typeface="Times New Roman" panose="02020603050405020304" pitchFamily="18" charset="0"/>
                              <a:cs typeface="AdvOT8910dd71"/>
                            </a:rPr>
                          </m:ctrlPr>
                        </m:sSubPr>
                        <m:e>
                          <m:r>
                            <a:rPr lang="fr-FR" sz="2400" b="1" i="1" spc="-40">
                              <a:solidFill>
                                <a:srgbClr val="C00000"/>
                              </a:solidFill>
                              <a:latin typeface="Cambria Math" panose="02040503050406030204" pitchFamily="18" charset="0"/>
                              <a:ea typeface="Times New Roman" panose="02020603050405020304" pitchFamily="18" charset="0"/>
                              <a:cs typeface="AdvOT8910dd71"/>
                            </a:rPr>
                            <m:t>𝑩𝑨𝑬</m:t>
                          </m:r>
                        </m:e>
                        <m:sub>
                          <m:r>
                            <a:rPr lang="fr-FR" sz="2400" b="1" i="1" spc="-40" smtClean="0">
                              <a:solidFill>
                                <a:srgbClr val="C00000"/>
                              </a:solidFill>
                              <a:latin typeface="Cambria Math" panose="02040503050406030204" pitchFamily="18" charset="0"/>
                              <a:ea typeface="Times New Roman" panose="02020603050405020304" pitchFamily="18" charset="0"/>
                              <a:cs typeface="AdvOT8910dd71"/>
                            </a:rPr>
                            <m:t>𝒏</m:t>
                          </m:r>
                          <m:r>
                            <a:rPr lang="fr-FR" sz="2400" b="1" i="1" spc="-40">
                              <a:solidFill>
                                <a:srgbClr val="C00000"/>
                              </a:solidFill>
                              <a:latin typeface="Cambria Math" panose="02040503050406030204" pitchFamily="18" charset="0"/>
                              <a:ea typeface="Times New Roman" panose="02020603050405020304" pitchFamily="18" charset="0"/>
                              <a:cs typeface="AdvOT8910dd71"/>
                            </a:rPr>
                            <m:t>𝒔</m:t>
                          </m:r>
                        </m:sub>
                      </m:sSub>
                    </m:oMath>
                  </a14:m>
                  <a:r>
                    <a:rPr lang="fr-FR" sz="2400" b="1" dirty="0">
                      <a:solidFill>
                        <a:schemeClr val="tx1"/>
                      </a:solidFill>
                    </a:rPr>
                    <a:t> : Backscattering </a:t>
                  </a:r>
                  <a:r>
                    <a:rPr lang="en-US" sz="2400" b="1" dirty="0">
                      <a:solidFill>
                        <a:schemeClr val="tx1"/>
                      </a:solidFill>
                    </a:rPr>
                    <a:t>Ångström exponents for </a:t>
                  </a:r>
                  <a14:m>
                    <m:oMath xmlns:m="http://schemas.openxmlformats.org/officeDocument/2006/math">
                      <m:r>
                        <a:rPr lang="fr-FR" sz="2400" b="1" i="1" spc="-40" smtClean="0">
                          <a:solidFill>
                            <a:srgbClr val="C00000"/>
                          </a:solidFill>
                          <a:latin typeface="Cambria Math" panose="02040503050406030204" pitchFamily="18" charset="0"/>
                          <a:ea typeface="Times New Roman" panose="02020603050405020304" pitchFamily="18" charset="0"/>
                          <a:cs typeface="AdvOT8910dd71"/>
                        </a:rPr>
                        <m:t>𝒏𝒔</m:t>
                      </m:r>
                    </m:oMath>
                  </a14:m>
                  <a:r>
                    <a:rPr lang="en-US" sz="2400" b="1" dirty="0">
                      <a:solidFill>
                        <a:schemeClr val="tx1"/>
                      </a:solidFill>
                    </a:rPr>
                    <a:t>-</a:t>
                  </a:r>
                  <a:r>
                    <a:rPr lang="en-US" sz="2400" b="1" dirty="0" smtClean="0">
                      <a:solidFill>
                        <a:schemeClr val="tx1"/>
                      </a:solidFill>
                    </a:rPr>
                    <a:t>particles</a:t>
                  </a:r>
                  <a:endParaRPr lang="en-US" sz="2400" b="1" dirty="0">
                    <a:solidFill>
                      <a:schemeClr val="tx1"/>
                    </a:solidFill>
                  </a:endParaRPr>
                </a:p>
              </p:txBody>
            </p:sp>
          </mc:Choice>
          <mc:Fallback>
            <p:sp>
              <p:nvSpPr>
                <p:cNvPr id="9" name="Title 3">
                  <a:extLst>
                    <a:ext uri="{FF2B5EF4-FFF2-40B4-BE49-F238E27FC236}">
                      <a16:creationId xmlns:a16="http://schemas.microsoft.com/office/drawing/2014/main" id="{4826646C-C271-0F39-AD9F-D937CF8DEA82}"/>
                    </a:ext>
                  </a:extLst>
                </p:cNvPr>
                <p:cNvSpPr txBox="1">
                  <a:spLocks noRot="1" noChangeAspect="1" noMove="1" noResize="1" noEditPoints="1" noAdjustHandles="1" noChangeArrowheads="1" noChangeShapeType="1" noTextEdit="1"/>
                </p:cNvSpPr>
                <p:nvPr/>
              </p:nvSpPr>
              <p:spPr>
                <a:xfrm>
                  <a:off x="257433" y="67318"/>
                  <a:ext cx="10515600" cy="538163"/>
                </a:xfrm>
                <a:prstGeom prst="rect">
                  <a:avLst/>
                </a:prstGeom>
                <a:blipFill>
                  <a:blip r:embed="rId3"/>
                  <a:stretch>
                    <a:fillRect l="-116" t="-4545" b="-15909"/>
                  </a:stretch>
                </a:blipFill>
              </p:spPr>
              <p:txBody>
                <a:bodyPr/>
                <a:lstStyle/>
                <a:p>
                  <a:r>
                    <a:rPr lang="en-US">
                      <a:noFill/>
                    </a:rPr>
                    <a:t> </a:t>
                  </a:r>
                </a:p>
              </p:txBody>
            </p:sp>
          </mc:Fallback>
        </mc:AlternateContent>
      </p:grpSp>
      <p:sp>
        <p:nvSpPr>
          <p:cNvPr id="14" name="TextBox 13">
            <a:extLst>
              <a:ext uri="{FF2B5EF4-FFF2-40B4-BE49-F238E27FC236}">
                <a16:creationId xmlns:a16="http://schemas.microsoft.com/office/drawing/2014/main" id="{E754E9E9-9EAF-8342-9E4B-433A6DAAF14B}"/>
              </a:ext>
            </a:extLst>
          </p:cNvPr>
          <p:cNvSpPr txBox="1"/>
          <p:nvPr/>
        </p:nvSpPr>
        <p:spPr>
          <a:xfrm>
            <a:off x="11934567" y="17824"/>
            <a:ext cx="558800" cy="369332"/>
          </a:xfrm>
          <a:prstGeom prst="rect">
            <a:avLst/>
          </a:prstGeom>
          <a:noFill/>
        </p:spPr>
        <p:txBody>
          <a:bodyPr wrap="square" rtlCol="0">
            <a:spAutoFit/>
          </a:bodyPr>
          <a:lstStyle/>
          <a:p>
            <a:r>
              <a:rPr lang="en-US" b="1" dirty="0" smtClean="0">
                <a:latin typeface="Helvetica" pitchFamily="2" charset="0"/>
              </a:rPr>
              <a:t>4</a:t>
            </a:r>
            <a:endParaRPr lang="en-US" b="1" dirty="0">
              <a:latin typeface="Helvetica" pitchFamily="2" charset="0"/>
            </a:endParaRPr>
          </a:p>
        </p:txBody>
      </p:sp>
      <p:grpSp>
        <p:nvGrpSpPr>
          <p:cNvPr id="21" name="Groupe 20"/>
          <p:cNvGrpSpPr/>
          <p:nvPr/>
        </p:nvGrpSpPr>
        <p:grpSpPr>
          <a:xfrm>
            <a:off x="993555" y="786994"/>
            <a:ext cx="9439981" cy="6027348"/>
            <a:chOff x="1951358" y="936160"/>
            <a:chExt cx="8549338" cy="5687897"/>
          </a:xfrm>
        </p:grpSpPr>
        <mc:AlternateContent xmlns:mc="http://schemas.openxmlformats.org/markup-compatibility/2006">
          <mc:Choice xmlns:a14="http://schemas.microsoft.com/office/drawing/2010/main" Requires="a14">
            <p:sp>
              <p:nvSpPr>
                <p:cNvPr id="22" name="Rectangle 21"/>
                <p:cNvSpPr/>
                <p:nvPr/>
              </p:nvSpPr>
              <p:spPr>
                <a:xfrm>
                  <a:off x="5791200" y="3876130"/>
                  <a:ext cx="4572000" cy="1402243"/>
                </a:xfrm>
                <a:prstGeom prst="rect">
                  <a:avLst/>
                </a:prstGeom>
              </p:spPr>
              <p:txBody>
                <a:bodyPr>
                  <a:spAutoFit/>
                </a:bodyPr>
                <a:lstStyle/>
                <a:p>
                  <a:pPr algn="just"/>
                  <a:r>
                    <a:rPr lang="en-US" sz="1400" spc="-40" dirty="0">
                      <a:latin typeface="Cambria" panose="02040503050406030204" pitchFamily="18" charset="0"/>
                      <a:ea typeface="Cambria" panose="02040503050406030204" pitchFamily="18" charset="0"/>
                      <a:cs typeface="AdvOT8910dd71"/>
                    </a:rPr>
                    <a:t>Computed variations of </a:t>
                  </a:r>
                  <a14:m>
                    <m:oMath xmlns:m="http://schemas.openxmlformats.org/officeDocument/2006/math">
                      <m:sSub>
                        <m:sSubPr>
                          <m:ctrlPr>
                            <a:rPr lang="fr-FR" sz="1400" b="1" i="1" spc="-40">
                              <a:solidFill>
                                <a:srgbClr val="C00000"/>
                              </a:solidFill>
                              <a:latin typeface="Cambria Math" panose="02040503050406030204" pitchFamily="18" charset="0"/>
                              <a:ea typeface="Times New Roman" panose="02020603050405020304" pitchFamily="18" charset="0"/>
                              <a:cs typeface="AdvOT8910dd71"/>
                            </a:rPr>
                          </m:ctrlPr>
                        </m:sSubPr>
                        <m:e>
                          <m:r>
                            <a:rPr lang="fr-FR" sz="1400" b="1" i="1" spc="-40">
                              <a:solidFill>
                                <a:srgbClr val="C00000"/>
                              </a:solidFill>
                              <a:latin typeface="Cambria Math" panose="02040503050406030204" pitchFamily="18" charset="0"/>
                              <a:ea typeface="Times New Roman" panose="02020603050405020304" pitchFamily="18" charset="0"/>
                              <a:cs typeface="AdvOT8910dd71"/>
                            </a:rPr>
                            <m:t>𝑩𝑨𝑬</m:t>
                          </m:r>
                        </m:e>
                        <m:sub>
                          <m:r>
                            <a:rPr lang="fr-FR" sz="1400" b="1" i="1" spc="-40">
                              <a:solidFill>
                                <a:srgbClr val="C00000"/>
                              </a:solidFill>
                              <a:latin typeface="Cambria Math" panose="02040503050406030204" pitchFamily="18" charset="0"/>
                              <a:ea typeface="Times New Roman" panose="02020603050405020304" pitchFamily="18" charset="0"/>
                              <a:cs typeface="AdvOT8910dd71"/>
                            </a:rPr>
                            <m:t>𝒏𝒔</m:t>
                          </m:r>
                        </m:sub>
                      </m:sSub>
                    </m:oMath>
                  </a14:m>
                  <a:r>
                    <a:rPr lang="en-US" sz="1400" spc="-40" dirty="0">
                      <a:latin typeface="Cambria" panose="02040503050406030204" pitchFamily="18" charset="0"/>
                      <a:ea typeface="Cambria" panose="02040503050406030204" pitchFamily="18" charset="0"/>
                      <a:cs typeface="AdvOT8910dd71"/>
                    </a:rPr>
                    <a:t> at (</a:t>
                  </a:r>
                  <a14:m>
                    <m:oMath xmlns:m="http://schemas.openxmlformats.org/officeDocument/2006/math">
                      <m:sSub>
                        <m:sSubPr>
                          <m:ctrlPr>
                            <a:rPr lang="fr-FR" sz="1400" i="1" spc="-40">
                              <a:latin typeface="Cambria Math" panose="02040503050406030204" pitchFamily="18" charset="0"/>
                              <a:ea typeface="Times New Roman" panose="02020603050405020304" pitchFamily="18" charset="0"/>
                              <a:cs typeface="AdvOT8910dd71"/>
                            </a:rPr>
                          </m:ctrlPr>
                        </m:sSubPr>
                        <m:e>
                          <m:r>
                            <a:rPr lang="fr-FR" sz="1400" i="1" spc="-40">
                              <a:latin typeface="Cambria Math" panose="02040503050406030204" pitchFamily="18" charset="0"/>
                              <a:ea typeface="Times New Roman" panose="02020603050405020304" pitchFamily="18" charset="0"/>
                              <a:cs typeface="AdvOT8910dd71"/>
                            </a:rPr>
                            <m:t>𝜆</m:t>
                          </m:r>
                        </m:e>
                        <m:sub>
                          <m:r>
                            <a:rPr lang="en-US" sz="1400" spc="-40">
                              <a:latin typeface="Cambria Math" panose="02040503050406030204" pitchFamily="18" charset="0"/>
                              <a:ea typeface="Times New Roman" panose="02020603050405020304" pitchFamily="18" charset="0"/>
                              <a:cs typeface="AdvOT8910dd71"/>
                            </a:rPr>
                            <m:t>1</m:t>
                          </m:r>
                        </m:sub>
                      </m:sSub>
                    </m:oMath>
                  </a14:m>
                  <a:r>
                    <a:rPr lang="en-US" sz="1400" spc="-40" dirty="0">
                      <a:latin typeface="Cambria" panose="02040503050406030204" pitchFamily="18" charset="0"/>
                      <a:ea typeface="Cambria" panose="02040503050406030204" pitchFamily="18" charset="0"/>
                      <a:cs typeface="AdvOT8910dd71"/>
                    </a:rPr>
                    <a:t>= 355 nm, </a:t>
                  </a:r>
                  <a14:m>
                    <m:oMath xmlns:m="http://schemas.openxmlformats.org/officeDocument/2006/math">
                      <m:sSub>
                        <m:sSubPr>
                          <m:ctrlPr>
                            <a:rPr lang="fr-FR" sz="1400" i="1" spc="-40">
                              <a:latin typeface="Cambria Math" panose="02040503050406030204" pitchFamily="18" charset="0"/>
                              <a:ea typeface="Times New Roman" panose="02020603050405020304" pitchFamily="18" charset="0"/>
                              <a:cs typeface="AdvOT8910dd71"/>
                            </a:rPr>
                          </m:ctrlPr>
                        </m:sSubPr>
                        <m:e>
                          <m:r>
                            <a:rPr lang="fr-FR" sz="1400" i="1" spc="-40">
                              <a:latin typeface="Cambria Math" panose="02040503050406030204" pitchFamily="18" charset="0"/>
                              <a:ea typeface="Times New Roman" panose="02020603050405020304" pitchFamily="18" charset="0"/>
                              <a:cs typeface="AdvOT8910dd71"/>
                            </a:rPr>
                            <m:t>𝜆</m:t>
                          </m:r>
                        </m:e>
                        <m:sub>
                          <m:r>
                            <a:rPr lang="en-US" sz="1400" spc="-40">
                              <a:latin typeface="Cambria Math" panose="02040503050406030204" pitchFamily="18" charset="0"/>
                              <a:ea typeface="Times New Roman" panose="02020603050405020304" pitchFamily="18" charset="0"/>
                              <a:cs typeface="AdvOT8910dd71"/>
                            </a:rPr>
                            <m:t>2</m:t>
                          </m:r>
                        </m:sub>
                      </m:sSub>
                    </m:oMath>
                  </a14:m>
                  <a:r>
                    <a:rPr lang="en-US" sz="1400" spc="-40" dirty="0">
                      <a:latin typeface="Cambria" panose="02040503050406030204" pitchFamily="18" charset="0"/>
                      <a:ea typeface="Cambria" panose="02040503050406030204" pitchFamily="18" charset="0"/>
                      <a:cs typeface="AdvOT8910dd71"/>
                    </a:rPr>
                    <a:t> = 532 nm) as a function of </a:t>
                  </a:r>
                  <a14:m>
                    <m:oMath xmlns:m="http://schemas.openxmlformats.org/officeDocument/2006/math">
                      <m:sSub>
                        <m:sSubPr>
                          <m:ctrlPr>
                            <a:rPr lang="fr-FR" sz="1400" b="1" i="1" spc="-40">
                              <a:solidFill>
                                <a:srgbClr val="C00000"/>
                              </a:solidFill>
                              <a:latin typeface="Cambria Math" panose="02040503050406030204" pitchFamily="18" charset="0"/>
                              <a:ea typeface="Times New Roman" panose="02020603050405020304" pitchFamily="18" charset="0"/>
                              <a:cs typeface="AdvOT8910dd71"/>
                            </a:rPr>
                          </m:ctrlPr>
                        </m:sSubPr>
                        <m:e>
                          <m:r>
                            <a:rPr lang="fr-FR" sz="1400" b="1" i="1" spc="-40">
                              <a:solidFill>
                                <a:srgbClr val="C00000"/>
                              </a:solidFill>
                              <a:latin typeface="Cambria Math" panose="02040503050406030204" pitchFamily="18" charset="0"/>
                              <a:ea typeface="Times New Roman" panose="02020603050405020304" pitchFamily="18" charset="0"/>
                              <a:cs typeface="AdvOT8910dd71"/>
                            </a:rPr>
                            <m:t>𝒓</m:t>
                          </m:r>
                        </m:e>
                        <m:sub>
                          <m:r>
                            <a:rPr lang="fr-FR" sz="1400" b="1" i="1" spc="-40">
                              <a:solidFill>
                                <a:srgbClr val="C00000"/>
                              </a:solidFill>
                              <a:latin typeface="Cambria Math" panose="02040503050406030204" pitchFamily="18" charset="0"/>
                              <a:ea typeface="Times New Roman" panose="02020603050405020304" pitchFamily="18" charset="0"/>
                              <a:cs typeface="AdvOT8910dd71"/>
                            </a:rPr>
                            <m:t>𝒆𝒇𝒇</m:t>
                          </m:r>
                          <m:r>
                            <a:rPr lang="en-US" sz="1400" b="1" i="1" spc="-40">
                              <a:solidFill>
                                <a:srgbClr val="C00000"/>
                              </a:solidFill>
                              <a:latin typeface="Cambria Math" panose="02040503050406030204" pitchFamily="18" charset="0"/>
                              <a:ea typeface="Times New Roman" panose="02020603050405020304" pitchFamily="18" charset="0"/>
                              <a:cs typeface="AdvOT8910dd71"/>
                            </a:rPr>
                            <m:t>,</m:t>
                          </m:r>
                          <m:r>
                            <a:rPr lang="fr-FR" sz="1400" b="1" i="1" spc="-40">
                              <a:solidFill>
                                <a:srgbClr val="C00000"/>
                              </a:solidFill>
                              <a:latin typeface="Cambria Math" panose="02040503050406030204" pitchFamily="18" charset="0"/>
                              <a:ea typeface="Times New Roman" panose="02020603050405020304" pitchFamily="18" charset="0"/>
                              <a:cs typeface="AdvOT8910dd71"/>
                            </a:rPr>
                            <m:t>𝒏𝒔</m:t>
                          </m:r>
                        </m:sub>
                      </m:sSub>
                    </m:oMath>
                  </a14:m>
                  <a:r>
                    <a:rPr lang="fr-FR" sz="1400" spc="-40" dirty="0">
                      <a:latin typeface="Cambria" panose="02040503050406030204" pitchFamily="18" charset="0"/>
                      <a:ea typeface="Cambria" panose="02040503050406030204" pitchFamily="18" charset="0"/>
                      <a:cs typeface="AdvOT8910dd71"/>
                    </a:rPr>
                    <a:t> </a:t>
                  </a:r>
                  <a:r>
                    <a:rPr lang="en-US" sz="1400" spc="-40" dirty="0">
                      <a:latin typeface="Cambria" panose="02040503050406030204" pitchFamily="18" charset="0"/>
                      <a:ea typeface="Cambria" panose="02040503050406030204" pitchFamily="18" charset="0"/>
                      <a:cs typeface="AdvOT8910dd71"/>
                    </a:rPr>
                    <a:t>for concrete case studies to account for the wavelength dependence of refractive indices </a:t>
                  </a:r>
                  <a14:m>
                    <m:oMath xmlns:m="http://schemas.openxmlformats.org/officeDocument/2006/math">
                      <m:sSub>
                        <m:sSubPr>
                          <m:ctrlPr>
                            <a:rPr lang="fr-FR" sz="1400" b="1" i="1" spc="-40">
                              <a:solidFill>
                                <a:srgbClr val="C00000"/>
                              </a:solidFill>
                              <a:latin typeface="Cambria Math" panose="02040503050406030204" pitchFamily="18" charset="0"/>
                              <a:ea typeface="Times New Roman" panose="02020603050405020304" pitchFamily="18" charset="0"/>
                              <a:cs typeface="AdvOT8910dd71"/>
                            </a:rPr>
                          </m:ctrlPr>
                        </m:sSubPr>
                        <m:e>
                          <m:r>
                            <a:rPr lang="fr-FR" sz="1400" b="1" i="1" spc="-40">
                              <a:solidFill>
                                <a:srgbClr val="C00000"/>
                              </a:solidFill>
                              <a:latin typeface="Cambria Math" panose="02040503050406030204" pitchFamily="18" charset="0"/>
                              <a:ea typeface="Times New Roman" panose="02020603050405020304" pitchFamily="18" charset="0"/>
                              <a:cs typeface="AdvOT8910dd71"/>
                            </a:rPr>
                            <m:t>𝒎</m:t>
                          </m:r>
                        </m:e>
                        <m:sub>
                          <m:r>
                            <a:rPr lang="fr-FR" sz="1400" b="1" i="1" spc="-40">
                              <a:solidFill>
                                <a:srgbClr val="C00000"/>
                              </a:solidFill>
                              <a:latin typeface="Cambria Math" panose="02040503050406030204" pitchFamily="18" charset="0"/>
                              <a:ea typeface="Times New Roman" panose="02020603050405020304" pitchFamily="18" charset="0"/>
                              <a:cs typeface="AdvOT8910dd71"/>
                            </a:rPr>
                            <m:t>𝒏𝒔</m:t>
                          </m:r>
                        </m:sub>
                      </m:sSub>
                    </m:oMath>
                  </a14:m>
                  <a:r>
                    <a:rPr lang="en-US" sz="1400" spc="-40" dirty="0">
                      <a:latin typeface="Cambria" panose="02040503050406030204" pitchFamily="18" charset="0"/>
                      <a:ea typeface="Cambria" panose="02040503050406030204" pitchFamily="18" charset="0"/>
                      <a:cs typeface="AdvOT8910dd71"/>
                    </a:rPr>
                    <a:t> at wavelength (</a:t>
                  </a:r>
                  <a14:m>
                    <m:oMath xmlns:m="http://schemas.openxmlformats.org/officeDocument/2006/math">
                      <m:sSub>
                        <m:sSubPr>
                          <m:ctrlPr>
                            <a:rPr lang="fr-FR" sz="1400" i="1" spc="-40">
                              <a:latin typeface="Cambria Math" panose="02040503050406030204" pitchFamily="18" charset="0"/>
                              <a:ea typeface="Times New Roman" panose="02020603050405020304" pitchFamily="18" charset="0"/>
                              <a:cs typeface="AdvOT8910dd71"/>
                            </a:rPr>
                          </m:ctrlPr>
                        </m:sSubPr>
                        <m:e>
                          <m:r>
                            <a:rPr lang="fr-FR" sz="1400" i="1" spc="-40">
                              <a:latin typeface="Cambria Math" panose="02040503050406030204" pitchFamily="18" charset="0"/>
                              <a:ea typeface="Times New Roman" panose="02020603050405020304" pitchFamily="18" charset="0"/>
                              <a:cs typeface="AdvOT8910dd71"/>
                            </a:rPr>
                            <m:t>𝜆</m:t>
                          </m:r>
                        </m:e>
                        <m:sub>
                          <m:r>
                            <a:rPr lang="en-US" sz="1400" spc="-40">
                              <a:latin typeface="Cambria Math" panose="02040503050406030204" pitchFamily="18" charset="0"/>
                              <a:ea typeface="Times New Roman" panose="02020603050405020304" pitchFamily="18" charset="0"/>
                              <a:cs typeface="AdvOT8910dd71"/>
                            </a:rPr>
                            <m:t>1</m:t>
                          </m:r>
                        </m:sub>
                      </m:sSub>
                    </m:oMath>
                  </a14:m>
                  <a:r>
                    <a:rPr lang="en-US" sz="1400" spc="-40" dirty="0">
                      <a:latin typeface="Cambria" panose="02040503050406030204" pitchFamily="18" charset="0"/>
                      <a:ea typeface="Cambria" panose="02040503050406030204" pitchFamily="18" charset="0"/>
                      <a:cs typeface="AdvOT8910dd71"/>
                    </a:rPr>
                    <a:t>, </a:t>
                  </a:r>
                  <a14:m>
                    <m:oMath xmlns:m="http://schemas.openxmlformats.org/officeDocument/2006/math">
                      <m:sSub>
                        <m:sSubPr>
                          <m:ctrlPr>
                            <a:rPr lang="fr-FR" sz="1400" i="1" spc="-40">
                              <a:latin typeface="Cambria Math" panose="02040503050406030204" pitchFamily="18" charset="0"/>
                              <a:ea typeface="Times New Roman" panose="02020603050405020304" pitchFamily="18" charset="0"/>
                              <a:cs typeface="AdvOT8910dd71"/>
                            </a:rPr>
                          </m:ctrlPr>
                        </m:sSubPr>
                        <m:e>
                          <m:r>
                            <a:rPr lang="fr-FR" sz="1400" i="1" spc="-40">
                              <a:latin typeface="Cambria Math" panose="02040503050406030204" pitchFamily="18" charset="0"/>
                              <a:ea typeface="Times New Roman" panose="02020603050405020304" pitchFamily="18" charset="0"/>
                              <a:cs typeface="AdvOT8910dd71"/>
                            </a:rPr>
                            <m:t>𝜆</m:t>
                          </m:r>
                        </m:e>
                        <m:sub>
                          <m:r>
                            <a:rPr lang="en-US" sz="1400" spc="-40">
                              <a:latin typeface="Cambria Math" panose="02040503050406030204" pitchFamily="18" charset="0"/>
                              <a:ea typeface="Times New Roman" panose="02020603050405020304" pitchFamily="18" charset="0"/>
                              <a:cs typeface="AdvOT8910dd71"/>
                            </a:rPr>
                            <m:t>2</m:t>
                          </m:r>
                        </m:sub>
                      </m:sSub>
                    </m:oMath>
                  </a14:m>
                  <a:r>
                    <a:rPr lang="en-US" sz="1400" spc="-40" dirty="0">
                      <a:latin typeface="Cambria" panose="02040503050406030204" pitchFamily="18" charset="0"/>
                      <a:ea typeface="Cambria" panose="02040503050406030204" pitchFamily="18" charset="0"/>
                      <a:cs typeface="AdvOT8910dd71"/>
                    </a:rPr>
                    <a:t>) for </a:t>
                  </a:r>
                  <a:r>
                    <a:rPr lang="en-GB" sz="1400" spc="-40" dirty="0">
                      <a:latin typeface="Cambria" panose="02040503050406030204" pitchFamily="18" charset="0"/>
                      <a:ea typeface="Cambria" panose="02040503050406030204" pitchFamily="18" charset="0"/>
                      <a:cs typeface="AdvOT8910dd71"/>
                    </a:rPr>
                    <a:t>silica, </a:t>
                  </a:r>
                  <a:r>
                    <a:rPr lang="en-GB" sz="1400" spc="-40" dirty="0">
                      <a:latin typeface="Cambria" panose="02040503050406030204" pitchFamily="18" charset="0"/>
                      <a:ea typeface="Cambria" panose="02040503050406030204" pitchFamily="18" charset="0"/>
                      <a:cs typeface="Times New Roman" panose="02020603050405020304" pitchFamily="18" charset="0"/>
                    </a:rPr>
                    <a:t> </a:t>
                  </a:r>
                  <a:r>
                    <a:rPr lang="en-GB" sz="1400" spc="-40" dirty="0">
                      <a:latin typeface="Cambria" panose="02040503050406030204" pitchFamily="18" charset="0"/>
                      <a:ea typeface="Cambria" panose="02040503050406030204" pitchFamily="18" charset="0"/>
                      <a:cs typeface="AdvOT8910dd71"/>
                    </a:rPr>
                    <a:t>hematite and aluminium oxides</a:t>
                  </a:r>
                  <a:r>
                    <a:rPr lang="fr-FR" sz="1400" spc="-40" dirty="0">
                      <a:latin typeface="Cambria" panose="02040503050406030204" pitchFamily="18" charset="0"/>
                      <a:ea typeface="Cambria" panose="02040503050406030204" pitchFamily="18" charset="0"/>
                      <a:cs typeface="AdvOT8910dd71"/>
                    </a:rPr>
                    <a:t>.  </a:t>
                  </a:r>
                  <a:r>
                    <a:rPr lang="fr-FR" sz="1400" b="1" spc="-40" dirty="0">
                      <a:latin typeface="Cambria" panose="02040503050406030204" pitchFamily="18" charset="0"/>
                      <a:ea typeface="Cambria" panose="02040503050406030204" pitchFamily="18" charset="0"/>
                      <a:cs typeface="AdvOT8910dd71"/>
                    </a:rPr>
                    <a:t>Use of </a:t>
                  </a:r>
                  <a:r>
                    <a:rPr lang="fr-FR" sz="1400" b="1" dirty="0" err="1">
                      <a:latin typeface="Cambria" panose="02040503050406030204" pitchFamily="18" charset="0"/>
                      <a:ea typeface="Cambria" panose="02040503050406030204" pitchFamily="18" charset="0"/>
                    </a:rPr>
                    <a:t>Gasteiger</a:t>
                  </a:r>
                  <a:r>
                    <a:rPr lang="fr-FR" sz="1400" b="1" dirty="0">
                      <a:latin typeface="Cambria" panose="02040503050406030204" pitchFamily="18" charset="0"/>
                      <a:ea typeface="Cambria" panose="02040503050406030204" pitchFamily="18" charset="0"/>
                    </a:rPr>
                    <a:t> and </a:t>
                  </a:r>
                  <a:r>
                    <a:rPr lang="fr-FR" sz="1400" b="1" dirty="0" err="1">
                      <a:latin typeface="Cambria" panose="02040503050406030204" pitchFamily="18" charset="0"/>
                      <a:ea typeface="Cambria" panose="02040503050406030204" pitchFamily="18" charset="0"/>
                    </a:rPr>
                    <a:t>Wiegner’s</a:t>
                  </a:r>
                  <a:r>
                    <a:rPr lang="fr-FR" sz="1400" b="1" dirty="0">
                      <a:latin typeface="Cambria" panose="02040503050406030204" pitchFamily="18" charset="0"/>
                      <a:ea typeface="Cambria" panose="02040503050406030204" pitchFamily="18" charset="0"/>
                    </a:rPr>
                    <a:t> code MOPSMAP</a:t>
                  </a:r>
                  <a:r>
                    <a:rPr lang="fr-FR" sz="1400" dirty="0">
                      <a:latin typeface="Cambria" panose="02040503050406030204" pitchFamily="18" charset="0"/>
                      <a:ea typeface="Cambria" panose="02040503050406030204" pitchFamily="18" charset="0"/>
                    </a:rPr>
                    <a:t>,</a:t>
                  </a:r>
                  <a:r>
                    <a:rPr lang="en-US" sz="1400" dirty="0">
                      <a:latin typeface="Cambria" panose="02040503050406030204" pitchFamily="18" charset="0"/>
                      <a:ea typeface="Cambria" panose="02040503050406030204" pitchFamily="18" charset="0"/>
                    </a:rPr>
                    <a:t> based on the T-matrix method and improved geometrical </a:t>
                  </a:r>
                  <a:r>
                    <a:rPr lang="fr-FR" sz="1400" dirty="0" err="1">
                      <a:latin typeface="Cambria" panose="02040503050406030204" pitchFamily="18" charset="0"/>
                      <a:ea typeface="Cambria" panose="02040503050406030204" pitchFamily="18" charset="0"/>
                    </a:rPr>
                    <a:t>optics</a:t>
                  </a:r>
                  <a:r>
                    <a:rPr lang="fr-FR" sz="1400" dirty="0">
                      <a:latin typeface="Cambria" panose="02040503050406030204" pitchFamily="18" charset="0"/>
                      <a:ea typeface="Cambria" panose="02040503050406030204" pitchFamily="18" charset="0"/>
                    </a:rPr>
                    <a:t>.</a:t>
                  </a:r>
                  <a:endParaRPr lang="fr-FR" sz="1400" spc="-40" dirty="0">
                    <a:latin typeface="Cambria" panose="02040503050406030204" pitchFamily="18" charset="0"/>
                    <a:ea typeface="Cambria" panose="02040503050406030204" pitchFamily="18" charset="0"/>
                    <a:cs typeface="AdvOT8910dd71"/>
                  </a:endParaRPr>
                </a:p>
              </p:txBody>
            </p:sp>
          </mc:Choice>
          <mc:Fallback>
            <p:sp>
              <p:nvSpPr>
                <p:cNvPr id="22" name="Rectangle 21"/>
                <p:cNvSpPr>
                  <a:spLocks noRot="1" noChangeAspect="1" noMove="1" noResize="1" noEditPoints="1" noAdjustHandles="1" noChangeArrowheads="1" noChangeShapeType="1" noTextEdit="1"/>
                </p:cNvSpPr>
                <p:nvPr/>
              </p:nvSpPr>
              <p:spPr>
                <a:xfrm>
                  <a:off x="5791200" y="3876130"/>
                  <a:ext cx="4572000" cy="1402243"/>
                </a:xfrm>
                <a:prstGeom prst="rect">
                  <a:avLst/>
                </a:prstGeom>
                <a:blipFill>
                  <a:blip r:embed="rId4"/>
                  <a:stretch>
                    <a:fillRect l="-362" t="-1230" r="-242"/>
                  </a:stretch>
                </a:blipFill>
              </p:spPr>
              <p:txBody>
                <a:bodyPr/>
                <a:lstStyle/>
                <a:p>
                  <a:r>
                    <a:rPr lang="en-US">
                      <a:noFill/>
                    </a:rPr>
                    <a:t> </a:t>
                  </a:r>
                </a:p>
              </p:txBody>
            </p:sp>
          </mc:Fallback>
        </mc:AlternateContent>
        <p:pic>
          <p:nvPicPr>
            <p:cNvPr id="23" name="Image 22"/>
            <p:cNvPicPr>
              <a:picLocks noChangeAspect="1"/>
            </p:cNvPicPr>
            <p:nvPr/>
          </p:nvPicPr>
          <p:blipFill>
            <a:blip r:embed="rId5"/>
            <a:stretch>
              <a:fillRect/>
            </a:stretch>
          </p:blipFill>
          <p:spPr>
            <a:xfrm>
              <a:off x="1951358" y="936160"/>
              <a:ext cx="2679150" cy="2425824"/>
            </a:xfrm>
            <a:prstGeom prst="rect">
              <a:avLst/>
            </a:prstGeom>
          </p:spPr>
        </p:pic>
        <p:pic>
          <p:nvPicPr>
            <p:cNvPr id="24" name="Image 23"/>
            <p:cNvPicPr>
              <a:picLocks noChangeAspect="1"/>
            </p:cNvPicPr>
            <p:nvPr/>
          </p:nvPicPr>
          <p:blipFill>
            <a:blip r:embed="rId6"/>
            <a:stretch>
              <a:fillRect/>
            </a:stretch>
          </p:blipFill>
          <p:spPr>
            <a:xfrm>
              <a:off x="4854604" y="997880"/>
              <a:ext cx="2692456" cy="2425824"/>
            </a:xfrm>
            <a:prstGeom prst="rect">
              <a:avLst/>
            </a:prstGeom>
          </p:spPr>
        </p:pic>
        <p:pic>
          <p:nvPicPr>
            <p:cNvPr id="25" name="Image 24"/>
            <p:cNvPicPr>
              <a:picLocks noChangeAspect="1"/>
            </p:cNvPicPr>
            <p:nvPr/>
          </p:nvPicPr>
          <p:blipFill>
            <a:blip r:embed="rId7"/>
            <a:stretch>
              <a:fillRect/>
            </a:stretch>
          </p:blipFill>
          <p:spPr>
            <a:xfrm>
              <a:off x="7731642" y="983643"/>
              <a:ext cx="2769054" cy="2417678"/>
            </a:xfrm>
            <a:prstGeom prst="rect">
              <a:avLst/>
            </a:prstGeom>
          </p:spPr>
        </p:pic>
        <mc:AlternateContent xmlns:mc="http://schemas.openxmlformats.org/markup-compatibility/2006">
          <mc:Choice xmlns:a14="http://schemas.microsoft.com/office/drawing/2010/main" Requires="a14">
            <p:sp>
              <p:nvSpPr>
                <p:cNvPr id="26" name="Rectangle 25"/>
                <p:cNvSpPr/>
                <p:nvPr/>
              </p:nvSpPr>
              <p:spPr>
                <a:xfrm>
                  <a:off x="6354010" y="5560349"/>
                  <a:ext cx="3758080" cy="73866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nor/>
                          </m:rPr>
                          <a:rPr lang="en-US" sz="1400" b="1" dirty="0">
                            <a:latin typeface="Cambria Math" panose="02040503050406030204" pitchFamily="18" charset="0"/>
                          </a:rPr>
                          <m:t>F</m:t>
                        </m:r>
                        <m:r>
                          <m:rPr>
                            <m:nor/>
                          </m:rPr>
                          <a:rPr lang="en-US" sz="1400" b="1" dirty="0"/>
                          <m:t>ocus</m:t>
                        </m:r>
                        <m:r>
                          <m:rPr>
                            <m:nor/>
                          </m:rPr>
                          <a:rPr lang="en-US" sz="1400" b="1" dirty="0"/>
                          <m:t> @ 2.7 </m:t>
                        </m:r>
                        <m:r>
                          <m:rPr>
                            <m:nor/>
                          </m:rPr>
                          <a:rPr lang="en-US" sz="1400" b="1" dirty="0"/>
                          <m:t>km</m:t>
                        </m:r>
                        <m:r>
                          <m:rPr>
                            <m:nor/>
                          </m:rPr>
                          <a:rPr lang="en-US" sz="1400" b="1" dirty="0"/>
                          <m:t> </m:t>
                        </m:r>
                        <m:r>
                          <m:rPr>
                            <m:nor/>
                          </m:rPr>
                          <a:rPr lang="en-US" sz="1400" b="1" dirty="0"/>
                          <m:t>altitude</m:t>
                        </m:r>
                        <m:r>
                          <m:rPr>
                            <m:nor/>
                          </m:rPr>
                          <a:rPr lang="en-US" sz="1400" b="1" dirty="0"/>
                          <m:t>:</m:t>
                        </m:r>
                        <m:r>
                          <m:rPr>
                            <m:nor/>
                          </m:rPr>
                          <a:rPr lang="fr-FR" sz="1400" b="1" dirty="0"/>
                          <m:t> </m:t>
                        </m:r>
                        <m:sSub>
                          <m:sSubPr>
                            <m:ctrlPr>
                              <a:rPr lang="fr-FR" sz="1400" b="1" i="1" spc="-40">
                                <a:solidFill>
                                  <a:srgbClr val="C00000"/>
                                </a:solidFill>
                                <a:latin typeface="Cambria Math" panose="02040503050406030204" pitchFamily="18" charset="0"/>
                                <a:ea typeface="Times New Roman" panose="02020603050405020304" pitchFamily="18" charset="0"/>
                                <a:cs typeface="AdvOT8910dd71"/>
                              </a:rPr>
                            </m:ctrlPr>
                          </m:sSubPr>
                          <m:e>
                            <m:r>
                              <a:rPr lang="fr-FR" sz="1400" b="1" i="1" spc="-40">
                                <a:solidFill>
                                  <a:srgbClr val="C00000"/>
                                </a:solidFill>
                                <a:latin typeface="Cambria Math" panose="02040503050406030204" pitchFamily="18" charset="0"/>
                                <a:ea typeface="Times New Roman" panose="02020603050405020304" pitchFamily="18" charset="0"/>
                                <a:cs typeface="AdvOT8910dd71"/>
                              </a:rPr>
                              <m:t>𝑩𝑨𝑬</m:t>
                            </m:r>
                          </m:e>
                          <m:sub>
                            <m:r>
                              <a:rPr lang="fr-FR" sz="1400" b="1" i="1" spc="-40">
                                <a:solidFill>
                                  <a:srgbClr val="C00000"/>
                                </a:solidFill>
                                <a:latin typeface="Cambria Math" panose="02040503050406030204" pitchFamily="18" charset="0"/>
                                <a:ea typeface="Times New Roman" panose="02020603050405020304" pitchFamily="18" charset="0"/>
                                <a:cs typeface="AdvOT8910dd71"/>
                              </a:rPr>
                              <m:t>𝒏𝒔</m:t>
                            </m:r>
                          </m:sub>
                        </m:sSub>
                        <m:r>
                          <m:rPr>
                            <m:nor/>
                          </m:rPr>
                          <a:rPr lang="en-US" sz="1400" b="1" i="1" dirty="0">
                            <a:solidFill>
                              <a:srgbClr val="C00000"/>
                            </a:solidFill>
                          </a:rPr>
                          <m:t> = </m:t>
                        </m:r>
                        <m:r>
                          <m:rPr>
                            <m:nor/>
                          </m:rPr>
                          <a:rPr lang="en-US" sz="1400" b="1" dirty="0">
                            <a:solidFill>
                              <a:srgbClr val="C00000"/>
                            </a:solidFill>
                          </a:rPr>
                          <m:t>−1.40 ± 0.8 </m:t>
                        </m:r>
                      </m:oMath>
                    </m:oMathPara>
                  </a14:m>
                  <a:endParaRPr lang="en-US" sz="1400" b="1" dirty="0">
                    <a:solidFill>
                      <a:srgbClr val="C00000"/>
                    </a:solidFill>
                  </a:endParaRPr>
                </a:p>
                <a:p>
                  <a:r>
                    <a:rPr lang="en-US" sz="1400" dirty="0"/>
                    <a:t/>
                  </a:r>
                  <a:br>
                    <a:rPr lang="en-US" sz="1400" dirty="0"/>
                  </a:br>
                  <a:endParaRPr lang="en-US" sz="1400" b="1" dirty="0">
                    <a:solidFill>
                      <a:schemeClr val="bg2">
                        <a:lumMod val="50000"/>
                      </a:schemeClr>
                    </a:solidFill>
                  </a:endParaRPr>
                </a:p>
              </p:txBody>
            </p:sp>
          </mc:Choice>
          <mc:Fallback>
            <p:sp>
              <p:nvSpPr>
                <p:cNvPr id="26" name="Rectangle 25"/>
                <p:cNvSpPr>
                  <a:spLocks noRot="1" noChangeAspect="1" noMove="1" noResize="1" noEditPoints="1" noAdjustHandles="1" noChangeArrowheads="1" noChangeShapeType="1" noTextEdit="1"/>
                </p:cNvSpPr>
                <p:nvPr/>
              </p:nvSpPr>
              <p:spPr>
                <a:xfrm>
                  <a:off x="6354010" y="5560349"/>
                  <a:ext cx="3758080" cy="738664"/>
                </a:xfrm>
                <a:prstGeom prst="rect">
                  <a:avLst/>
                </a:prstGeom>
                <a:blipFill>
                  <a:blip r:embed="rId8"/>
                  <a:stretch>
                    <a:fillRect/>
                  </a:stretch>
                </a:blipFill>
              </p:spPr>
              <p:txBody>
                <a:bodyPr/>
                <a:lstStyle/>
                <a:p>
                  <a:r>
                    <a:rPr lang="en-US">
                      <a:noFill/>
                    </a:rPr>
                    <a:t> </a:t>
                  </a:r>
                </a:p>
              </p:txBody>
            </p:sp>
          </mc:Fallback>
        </mc:AlternateContent>
        <p:pic>
          <p:nvPicPr>
            <p:cNvPr id="27" name="Image 26"/>
            <p:cNvPicPr>
              <a:picLocks noChangeAspect="1"/>
            </p:cNvPicPr>
            <p:nvPr/>
          </p:nvPicPr>
          <p:blipFill>
            <a:blip r:embed="rId9"/>
            <a:stretch>
              <a:fillRect/>
            </a:stretch>
          </p:blipFill>
          <p:spPr>
            <a:xfrm>
              <a:off x="2002032" y="3433182"/>
              <a:ext cx="3771900" cy="3190875"/>
            </a:xfrm>
            <a:prstGeom prst="rect">
              <a:avLst/>
            </a:prstGeom>
          </p:spPr>
        </p:pic>
      </p:grpSp>
    </p:spTree>
    <p:extLst>
      <p:ext uri="{BB962C8B-B14F-4D97-AF65-F5344CB8AC3E}">
        <p14:creationId xmlns:p14="http://schemas.microsoft.com/office/powerpoint/2010/main" val="33183924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74F0A23A-D0AB-F039-4E0F-F94B217C79D9}"/>
              </a:ext>
            </a:extLst>
          </p:cNvPr>
          <p:cNvGrpSpPr/>
          <p:nvPr/>
        </p:nvGrpSpPr>
        <p:grpSpPr>
          <a:xfrm>
            <a:off x="0" y="0"/>
            <a:ext cx="12192000" cy="605481"/>
            <a:chOff x="0" y="0"/>
            <a:chExt cx="12192000" cy="605481"/>
          </a:xfrm>
        </p:grpSpPr>
        <p:sp>
          <p:nvSpPr>
            <p:cNvPr id="5" name="TextBox 4">
              <a:extLst>
                <a:ext uri="{FF2B5EF4-FFF2-40B4-BE49-F238E27FC236}">
                  <a16:creationId xmlns:a16="http://schemas.microsoft.com/office/drawing/2014/main" id="{9A14DB0F-8B8D-199C-C984-F38D666DF934}"/>
                </a:ext>
              </a:extLst>
            </p:cNvPr>
            <p:cNvSpPr txBox="1"/>
            <p:nvPr/>
          </p:nvSpPr>
          <p:spPr>
            <a:xfrm>
              <a:off x="0" y="0"/>
              <a:ext cx="12192000" cy="605481"/>
            </a:xfrm>
            <a:prstGeom prst="rect">
              <a:avLst/>
            </a:prstGeom>
            <a:solidFill>
              <a:schemeClr val="accent6">
                <a:lumMod val="40000"/>
                <a:lumOff val="60000"/>
              </a:schemeClr>
            </a:solidFill>
          </p:spPr>
          <p:txBody>
            <a:bodyPr wrap="square" rtlCol="0">
              <a:spAutoFit/>
            </a:bodyPr>
            <a:lstStyle/>
            <a:p>
              <a:endParaRPr lang="en-US" dirty="0"/>
            </a:p>
          </p:txBody>
        </p:sp>
        <p:pic>
          <p:nvPicPr>
            <p:cNvPr id="6" name="Picture 2">
              <a:extLst>
                <a:ext uri="{FF2B5EF4-FFF2-40B4-BE49-F238E27FC236}">
                  <a16:creationId xmlns:a16="http://schemas.microsoft.com/office/drawing/2014/main" id="{AC32886A-2491-883B-8AB3-020AFEE9C4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29203" y="0"/>
              <a:ext cx="762000" cy="538163"/>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9" name="Title 3">
                  <a:extLst>
                    <a:ext uri="{FF2B5EF4-FFF2-40B4-BE49-F238E27FC236}">
                      <a16:creationId xmlns:a16="http://schemas.microsoft.com/office/drawing/2014/main" id="{4826646C-C271-0F39-AD9F-D937CF8DEA82}"/>
                    </a:ext>
                  </a:extLst>
                </p:cNvPr>
                <p:cNvSpPr txBox="1">
                  <a:spLocks/>
                </p:cNvSpPr>
                <p:nvPr/>
              </p:nvSpPr>
              <p:spPr>
                <a:xfrm>
                  <a:off x="257433" y="67318"/>
                  <a:ext cx="10515600" cy="5381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300" dirty="0" smtClean="0">
                      <a:solidFill>
                        <a:schemeClr val="tx1"/>
                      </a:solidFill>
                      <a:latin typeface="Times" panose="02020603050405020304" pitchFamily="18" charset="0"/>
                      <a:cs typeface="Times" panose="02020603050405020304" pitchFamily="18" charset="0"/>
                    </a:rPr>
                    <a:t>Output : range of involved effective radii / </a:t>
                  </a:r>
                  <a14:m>
                    <m:oMath xmlns:m="http://schemas.openxmlformats.org/officeDocument/2006/math">
                      <m:r>
                        <a:rPr lang="en-US" sz="2300" b="0" i="1">
                          <a:latin typeface="Cambria Math" panose="02040503050406030204" pitchFamily="18" charset="0"/>
                        </a:rPr>
                        <m:t>𝐶𝑅𝐼</m:t>
                      </m:r>
                    </m:oMath>
                  </a14:m>
                  <a:r>
                    <a:rPr lang="en-US" sz="2300" dirty="0">
                      <a:latin typeface="Times" panose="02020603050405020304" pitchFamily="18" charset="0"/>
                      <a:cs typeface="Times" panose="02020603050405020304" pitchFamily="18" charset="0"/>
                    </a:rPr>
                    <a:t> </a:t>
                  </a:r>
                  <a:r>
                    <a:rPr lang="en-US" sz="2300" dirty="0" smtClean="0">
                      <a:solidFill>
                        <a:schemeClr val="tx1"/>
                      </a:solidFill>
                      <a:latin typeface="Times" panose="02020603050405020304" pitchFamily="18" charset="0"/>
                      <a:cs typeface="Times" panose="02020603050405020304" pitchFamily="18" charset="0"/>
                    </a:rPr>
                    <a:t>for spherical and nonspherical particles </a:t>
                  </a:r>
                  <a:endParaRPr lang="en-US" sz="2300" dirty="0">
                    <a:solidFill>
                      <a:schemeClr val="tx1"/>
                    </a:solidFill>
                    <a:latin typeface="Times" panose="02020603050405020304" pitchFamily="18" charset="0"/>
                    <a:cs typeface="Times" panose="02020603050405020304" pitchFamily="18" charset="0"/>
                  </a:endParaRPr>
                </a:p>
              </p:txBody>
            </p:sp>
          </mc:Choice>
          <mc:Fallback xmlns="">
            <p:sp>
              <p:nvSpPr>
                <p:cNvPr id="9" name="Title 3">
                  <a:extLst>
                    <a:ext uri="{FF2B5EF4-FFF2-40B4-BE49-F238E27FC236}">
                      <a16:creationId xmlns:a16="http://schemas.microsoft.com/office/drawing/2014/main" id="{4826646C-C271-0F39-AD9F-D937CF8DEA82}"/>
                    </a:ext>
                  </a:extLst>
                </p:cNvPr>
                <p:cNvSpPr txBox="1">
                  <a:spLocks noRot="1" noChangeAspect="1" noMove="1" noResize="1" noEditPoints="1" noAdjustHandles="1" noChangeArrowheads="1" noChangeShapeType="1" noTextEdit="1"/>
                </p:cNvSpPr>
                <p:nvPr/>
              </p:nvSpPr>
              <p:spPr>
                <a:xfrm>
                  <a:off x="257433" y="67318"/>
                  <a:ext cx="10515600" cy="538163"/>
                </a:xfrm>
                <a:prstGeom prst="rect">
                  <a:avLst/>
                </a:prstGeom>
                <a:blipFill>
                  <a:blip r:embed="rId6"/>
                  <a:stretch>
                    <a:fillRect l="-812" t="-3409" r="-58" b="-13636"/>
                  </a:stretch>
                </a:blipFill>
              </p:spPr>
              <p:txBody>
                <a:bodyPr/>
                <a:lstStyle/>
                <a:p>
                  <a:r>
                    <a:rPr lang="en-US">
                      <a:noFill/>
                    </a:rPr>
                    <a:t> </a:t>
                  </a:r>
                </a:p>
              </p:txBody>
            </p:sp>
          </mc:Fallback>
        </mc:AlternateContent>
      </p:grpSp>
      <p:sp>
        <p:nvSpPr>
          <p:cNvPr id="14" name="TextBox 13">
            <a:extLst>
              <a:ext uri="{FF2B5EF4-FFF2-40B4-BE49-F238E27FC236}">
                <a16:creationId xmlns:a16="http://schemas.microsoft.com/office/drawing/2014/main" id="{E754E9E9-9EAF-8342-9E4B-433A6DAAF14B}"/>
              </a:ext>
            </a:extLst>
          </p:cNvPr>
          <p:cNvSpPr txBox="1"/>
          <p:nvPr/>
        </p:nvSpPr>
        <p:spPr>
          <a:xfrm>
            <a:off x="11934567" y="17824"/>
            <a:ext cx="558800" cy="369332"/>
          </a:xfrm>
          <a:prstGeom prst="rect">
            <a:avLst/>
          </a:prstGeom>
          <a:noFill/>
        </p:spPr>
        <p:txBody>
          <a:bodyPr wrap="square" rtlCol="0">
            <a:spAutoFit/>
          </a:bodyPr>
          <a:lstStyle/>
          <a:p>
            <a:r>
              <a:rPr lang="en-US" b="1" dirty="0" smtClean="0">
                <a:latin typeface="Helvetica" pitchFamily="2" charset="0"/>
              </a:rPr>
              <a:t>5</a:t>
            </a:r>
            <a:endParaRPr lang="en-US" b="1" dirty="0">
              <a:latin typeface="Helvetica" pitchFamily="2" charset="0"/>
            </a:endParaRPr>
          </a:p>
        </p:txBody>
      </p:sp>
      <mc:AlternateContent xmlns:mc="http://schemas.openxmlformats.org/markup-compatibility/2006">
        <mc:Choice xmlns:a14="http://schemas.microsoft.com/office/drawing/2010/main" Requires="a14">
          <p:sp>
            <p:nvSpPr>
              <p:cNvPr id="3" name="Rectangle 2"/>
              <p:cNvSpPr/>
              <p:nvPr/>
            </p:nvSpPr>
            <p:spPr>
              <a:xfrm>
                <a:off x="834611" y="5321062"/>
                <a:ext cx="12155781" cy="1046440"/>
              </a:xfrm>
              <a:prstGeom prst="rect">
                <a:avLst/>
              </a:prstGeom>
            </p:spPr>
            <p:txBody>
              <a:bodyPr wrap="square">
                <a:spAutoFit/>
              </a:bodyPr>
              <a:lstStyle/>
              <a:p>
                <a:pPr indent="118745">
                  <a:spcAft>
                    <a:spcPts val="0"/>
                  </a:spcAft>
                  <a:tabLst>
                    <a:tab pos="857250" algn="l"/>
                  </a:tabLst>
                </a:pPr>
                <a:r>
                  <a:rPr lang="en-US" b="1" spc="-40" dirty="0" smtClean="0">
                    <a:latin typeface="Times" panose="02020603050405020304" pitchFamily="18" charset="0"/>
                    <a:ea typeface="Malgun Gothic" panose="020B0503020000020004" pitchFamily="34" charset="-127"/>
                    <a:cs typeface="Times" panose="02020603050405020304" pitchFamily="18" charset="0"/>
                  </a:rPr>
                  <a:t>-&gt; Range </a:t>
                </a:r>
                <a:r>
                  <a:rPr lang="en-US" b="1" spc="-40" dirty="0">
                    <a:latin typeface="Times" panose="02020603050405020304" pitchFamily="18" charset="0"/>
                    <a:ea typeface="Malgun Gothic" panose="020B0503020000020004" pitchFamily="34" charset="-127"/>
                    <a:cs typeface="Times" panose="02020603050405020304" pitchFamily="18" charset="0"/>
                  </a:rPr>
                  <a:t>of involved effective radii or / and </a:t>
                </a:r>
                <a14:m>
                  <m:oMath xmlns:m="http://schemas.openxmlformats.org/officeDocument/2006/math">
                    <m:r>
                      <a:rPr lang="en-US" b="1" i="1" spc="-40">
                        <a:latin typeface="Cambria Math" panose="02040503050406030204" pitchFamily="18" charset="0"/>
                        <a:ea typeface="Malgun Gothic" panose="020B0503020000020004" pitchFamily="34" charset="-127"/>
                      </a:rPr>
                      <m:t>𝑪𝑹𝑰</m:t>
                    </m:r>
                  </m:oMath>
                </a14:m>
                <a:r>
                  <a:rPr lang="en-US" b="1" spc="-40" dirty="0" smtClean="0">
                    <a:latin typeface="Times" panose="02020603050405020304" pitchFamily="18" charset="0"/>
                    <a:ea typeface="Malgun Gothic" panose="020B0503020000020004" pitchFamily="34" charset="-127"/>
                    <a:cs typeface="Times" panose="02020603050405020304" pitchFamily="18" charset="0"/>
                  </a:rPr>
                  <a:t>*</a:t>
                </a:r>
                <a:r>
                  <a:rPr lang="en-US" b="1" spc="-40" dirty="0">
                    <a:latin typeface="Times" panose="02020603050405020304" pitchFamily="18" charset="0"/>
                    <a:ea typeface="Malgun Gothic" panose="020B0503020000020004" pitchFamily="34" charset="-127"/>
                    <a:cs typeface="Times" panose="02020603050405020304" pitchFamily="18" charset="0"/>
                  </a:rPr>
                  <a:t> </a:t>
                </a:r>
                <a:r>
                  <a:rPr lang="en-US" b="1" spc="-40" dirty="0" smtClean="0">
                    <a:latin typeface="Times" panose="02020603050405020304" pitchFamily="18" charset="0"/>
                    <a:ea typeface="Malgun Gothic" panose="020B0503020000020004" pitchFamily="34" charset="-127"/>
                    <a:cs typeface="Times" panose="02020603050405020304" pitchFamily="18" charset="0"/>
                  </a:rPr>
                  <a:t>to </a:t>
                </a:r>
                <a:r>
                  <a:rPr lang="en-US" b="1" spc="-40" dirty="0">
                    <a:latin typeface="Times" panose="02020603050405020304" pitchFamily="18" charset="0"/>
                    <a:ea typeface="Malgun Gothic" panose="020B0503020000020004" pitchFamily="34" charset="-127"/>
                    <a:cs typeface="Times" panose="02020603050405020304" pitchFamily="18" charset="0"/>
                  </a:rPr>
                  <a:t>be considered for </a:t>
                </a:r>
                <a14:m>
                  <m:oMath xmlns:m="http://schemas.openxmlformats.org/officeDocument/2006/math">
                    <m:r>
                      <a:rPr lang="en-US" b="1" i="1">
                        <a:solidFill>
                          <a:srgbClr val="B6BA12"/>
                        </a:solidFill>
                        <a:latin typeface="Cambria Math" panose="02040503050406030204" pitchFamily="18" charset="0"/>
                      </a:rPr>
                      <m:t>𝒔</m:t>
                    </m:r>
                  </m:oMath>
                </a14:m>
                <a:r>
                  <a:rPr lang="en-US" b="1" dirty="0">
                    <a:latin typeface="Times" panose="02020603050405020304" pitchFamily="18" charset="0"/>
                    <a:cs typeface="Times" panose="02020603050405020304" pitchFamily="18" charset="0"/>
                  </a:rPr>
                  <a:t> or </a:t>
                </a:r>
                <a14:m>
                  <m:oMath xmlns:m="http://schemas.openxmlformats.org/officeDocument/2006/math">
                    <m:r>
                      <a:rPr lang="en-US" b="1" i="1">
                        <a:solidFill>
                          <a:srgbClr val="A50021"/>
                        </a:solidFill>
                        <a:latin typeface="Cambria Math" panose="02040503050406030204" pitchFamily="18" charset="0"/>
                      </a:rPr>
                      <m:t>𝒏𝒔</m:t>
                    </m:r>
                  </m:oMath>
                </a14:m>
                <a:r>
                  <a:rPr lang="en-US" b="1" dirty="0">
                    <a:latin typeface="Times" panose="02020603050405020304" pitchFamily="18" charset="0"/>
                    <a:cs typeface="Times" panose="02020603050405020304" pitchFamily="18" charset="0"/>
                  </a:rPr>
                  <a:t>-particles</a:t>
                </a:r>
                <a:r>
                  <a:rPr lang="en-US" b="1" spc="-40" dirty="0" smtClean="0">
                    <a:latin typeface="Times" panose="02020603050405020304" pitchFamily="18" charset="0"/>
                    <a:ea typeface="Malgun Gothic" panose="020B0503020000020004" pitchFamily="34" charset="-127"/>
                    <a:cs typeface="Times" panose="02020603050405020304" pitchFamily="18" charset="0"/>
                  </a:rPr>
                  <a:t>.</a:t>
                </a:r>
              </a:p>
              <a:p>
                <a:pPr indent="118745">
                  <a:spcAft>
                    <a:spcPts val="0"/>
                  </a:spcAft>
                  <a:tabLst>
                    <a:tab pos="857250" algn="l"/>
                  </a:tabLst>
                </a:pPr>
                <a:r>
                  <a:rPr lang="en-US" sz="800" b="1" spc="-40" dirty="0">
                    <a:latin typeface="Times" panose="02020603050405020304" pitchFamily="18" charset="0"/>
                    <a:ea typeface="Malgun Gothic" panose="020B0503020000020004" pitchFamily="34" charset="-127"/>
                    <a:cs typeface="Times" panose="02020603050405020304" pitchFamily="18" charset="0"/>
                  </a:rPr>
                  <a:t> </a:t>
                </a:r>
                <a:r>
                  <a:rPr lang="en-US" sz="800" b="1" spc="-40" dirty="0" smtClean="0">
                    <a:latin typeface="Times" panose="02020603050405020304" pitchFamily="18" charset="0"/>
                    <a:ea typeface="Malgun Gothic" panose="020B0503020000020004" pitchFamily="34" charset="-127"/>
                    <a:cs typeface="Times" panose="02020603050405020304" pitchFamily="18" charset="0"/>
                  </a:rPr>
                  <a:t>         </a:t>
                </a:r>
              </a:p>
              <a:p>
                <a:pPr indent="118745">
                  <a:spcAft>
                    <a:spcPts val="0"/>
                  </a:spcAft>
                  <a:tabLst>
                    <a:tab pos="857250" algn="l"/>
                  </a:tabLst>
                </a:pPr>
                <a:r>
                  <a:rPr lang="en-US" b="1" spc="-40" dirty="0" smtClean="0">
                    <a:latin typeface="Times" panose="02020603050405020304" pitchFamily="18" charset="0"/>
                    <a:ea typeface="Malgun Gothic" panose="020B0503020000020004" pitchFamily="34" charset="-127"/>
                    <a:cs typeface="Times" panose="02020603050405020304" pitchFamily="18" charset="0"/>
                  </a:rPr>
                  <a:t>-&gt; Can </a:t>
                </a:r>
                <a:r>
                  <a:rPr lang="en-US" b="1" spc="-40" dirty="0">
                    <a:latin typeface="Times" panose="02020603050405020304" pitchFamily="18" charset="0"/>
                    <a:ea typeface="Malgun Gothic" panose="020B0503020000020004" pitchFamily="34" charset="-127"/>
                    <a:cs typeface="Times" panose="02020603050405020304" pitchFamily="18" charset="0"/>
                  </a:rPr>
                  <a:t>be applied </a:t>
                </a:r>
                <a:r>
                  <a:rPr lang="en-US" b="1" spc="-40" dirty="0" smtClean="0">
                    <a:latin typeface="Times" panose="02020603050405020304" pitchFamily="18" charset="0"/>
                    <a:ea typeface="Malgun Gothic" panose="020B0503020000020004" pitchFamily="34" charset="-127"/>
                    <a:cs typeface="Times" panose="02020603050405020304" pitchFamily="18" charset="0"/>
                  </a:rPr>
                  <a:t>to inversion </a:t>
                </a:r>
                <a:r>
                  <a:rPr lang="en-US" b="1" spc="-40" dirty="0">
                    <a:latin typeface="Times" panose="02020603050405020304" pitchFamily="18" charset="0"/>
                    <a:ea typeface="Malgun Gothic" panose="020B0503020000020004" pitchFamily="34" charset="-127"/>
                    <a:cs typeface="Times" panose="02020603050405020304" pitchFamily="18" charset="0"/>
                  </a:rPr>
                  <a:t>algorithms </a:t>
                </a:r>
                <a:r>
                  <a:rPr lang="en-US" b="1" spc="-40" dirty="0" smtClean="0">
                    <a:latin typeface="Times" panose="02020603050405020304" pitchFamily="18" charset="0"/>
                    <a:ea typeface="Malgun Gothic" panose="020B0503020000020004" pitchFamily="34" charset="-127"/>
                    <a:cs typeface="Times" panose="02020603050405020304" pitchFamily="18" charset="0"/>
                  </a:rPr>
                  <a:t>to reduce the </a:t>
                </a:r>
                <a:r>
                  <a:rPr lang="en-US" b="1" spc="-40" dirty="0">
                    <a:latin typeface="Times" panose="02020603050405020304" pitchFamily="18" charset="0"/>
                    <a:ea typeface="Malgun Gothic" panose="020B0503020000020004" pitchFamily="34" charset="-127"/>
                    <a:cs typeface="Times" panose="02020603050405020304" pitchFamily="18" charset="0"/>
                  </a:rPr>
                  <a:t>search space, for both </a:t>
                </a:r>
                <a14:m>
                  <m:oMath xmlns:m="http://schemas.openxmlformats.org/officeDocument/2006/math">
                    <m:r>
                      <a:rPr lang="en-US" b="1" i="1">
                        <a:solidFill>
                          <a:srgbClr val="B6BA12"/>
                        </a:solidFill>
                        <a:latin typeface="Cambria Math" panose="02040503050406030204" pitchFamily="18" charset="0"/>
                      </a:rPr>
                      <m:t>𝒔</m:t>
                    </m:r>
                  </m:oMath>
                </a14:m>
                <a:r>
                  <a:rPr lang="en-US" b="1" dirty="0">
                    <a:latin typeface="Times" panose="02020603050405020304" pitchFamily="18" charset="0"/>
                    <a:cs typeface="Times" panose="02020603050405020304" pitchFamily="18" charset="0"/>
                  </a:rPr>
                  <a:t> and </a:t>
                </a:r>
                <a14:m>
                  <m:oMath xmlns:m="http://schemas.openxmlformats.org/officeDocument/2006/math">
                    <m:r>
                      <a:rPr lang="en-US" b="1" i="1">
                        <a:solidFill>
                          <a:srgbClr val="A50021"/>
                        </a:solidFill>
                        <a:latin typeface="Cambria Math" panose="02040503050406030204" pitchFamily="18" charset="0"/>
                      </a:rPr>
                      <m:t>𝒏𝒔</m:t>
                    </m:r>
                  </m:oMath>
                </a14:m>
                <a:r>
                  <a:rPr lang="en-US" b="1" dirty="0">
                    <a:latin typeface="Times" panose="02020603050405020304" pitchFamily="18" charset="0"/>
                    <a:cs typeface="Times" panose="02020603050405020304" pitchFamily="18" charset="0"/>
                  </a:rPr>
                  <a:t>-particles</a:t>
                </a:r>
                <a:r>
                  <a:rPr lang="en-US" b="1" spc="-40" dirty="0">
                    <a:latin typeface="Times" panose="02020603050405020304" pitchFamily="18" charset="0"/>
                    <a:ea typeface="Malgun Gothic" panose="020B0503020000020004" pitchFamily="34" charset="-127"/>
                    <a:cs typeface="Times" panose="02020603050405020304" pitchFamily="18" charset="0"/>
                  </a:rPr>
                  <a:t>. </a:t>
                </a:r>
                <a:endParaRPr lang="fr-FR" b="1" spc="-40" dirty="0">
                  <a:latin typeface="Times" panose="02020603050405020304" pitchFamily="18" charset="0"/>
                  <a:ea typeface="Malgun Gothic" panose="020B0503020000020004" pitchFamily="34" charset="-127"/>
                  <a:cs typeface="Times" panose="02020603050405020304" pitchFamily="18" charset="0"/>
                </a:endParaRPr>
              </a:p>
              <a:p>
                <a:pPr indent="118745">
                  <a:spcAft>
                    <a:spcPts val="0"/>
                  </a:spcAft>
                  <a:tabLst>
                    <a:tab pos="857250" algn="l"/>
                  </a:tabLst>
                </a:pPr>
                <a:r>
                  <a:rPr lang="en-US" b="1" spc="-40" dirty="0" smtClean="0">
                    <a:latin typeface="Times New Roman" panose="02020603050405020304" pitchFamily="18" charset="0"/>
                    <a:ea typeface="Malgun Gothic" panose="020B0503020000020004" pitchFamily="34" charset="-127"/>
                  </a:rPr>
                  <a:t> </a:t>
                </a:r>
                <a:endParaRPr lang="fr-FR" b="1" spc="-40" dirty="0">
                  <a:latin typeface="Times New Roman" panose="02020603050405020304" pitchFamily="18" charset="0"/>
                  <a:ea typeface="Malgun Gothic" panose="020B0503020000020004" pitchFamily="34" charset="-127"/>
                </a:endParaRPr>
              </a:p>
            </p:txBody>
          </p:sp>
        </mc:Choice>
        <mc:Fallback>
          <p:sp>
            <p:nvSpPr>
              <p:cNvPr id="3" name="Rectangle 2"/>
              <p:cNvSpPr>
                <a:spLocks noRot="1" noChangeAspect="1" noMove="1" noResize="1" noEditPoints="1" noAdjustHandles="1" noChangeArrowheads="1" noChangeShapeType="1" noTextEdit="1"/>
              </p:cNvSpPr>
              <p:nvPr/>
            </p:nvSpPr>
            <p:spPr>
              <a:xfrm>
                <a:off x="834611" y="5321062"/>
                <a:ext cx="12155781" cy="1046440"/>
              </a:xfrm>
              <a:prstGeom prst="rect">
                <a:avLst/>
              </a:prstGeom>
              <a:blipFill>
                <a:blip r:embed="rId7"/>
                <a:stretch>
                  <a:fillRect t="-3488"/>
                </a:stretch>
              </a:blipFill>
            </p:spPr>
            <p:txBody>
              <a:bodyPr/>
              <a:lstStyle/>
              <a:p>
                <a:r>
                  <a:rPr lang="en-US">
                    <a:noFill/>
                  </a:rPr>
                  <a:t> </a:t>
                </a:r>
              </a:p>
            </p:txBody>
          </p:sp>
        </mc:Fallback>
      </mc:AlternateContent>
      <p:grpSp>
        <p:nvGrpSpPr>
          <p:cNvPr id="39" name="Groupe 38"/>
          <p:cNvGrpSpPr/>
          <p:nvPr/>
        </p:nvGrpSpPr>
        <p:grpSpPr>
          <a:xfrm>
            <a:off x="464162" y="742272"/>
            <a:ext cx="2399839" cy="3981349"/>
            <a:chOff x="194930" y="1178937"/>
            <a:chExt cx="2648878" cy="4949886"/>
          </a:xfrm>
        </p:grpSpPr>
        <p:grpSp>
          <p:nvGrpSpPr>
            <p:cNvPr id="40" name="Groupe 39"/>
            <p:cNvGrpSpPr/>
            <p:nvPr/>
          </p:nvGrpSpPr>
          <p:grpSpPr>
            <a:xfrm>
              <a:off x="194930" y="5153357"/>
              <a:ext cx="2559711" cy="975466"/>
              <a:chOff x="198125" y="5701527"/>
              <a:chExt cx="3538468" cy="1024995"/>
            </a:xfrm>
          </p:grpSpPr>
          <p:grpSp>
            <p:nvGrpSpPr>
              <p:cNvPr id="43" name="Groupe 42"/>
              <p:cNvGrpSpPr/>
              <p:nvPr/>
            </p:nvGrpSpPr>
            <p:grpSpPr>
              <a:xfrm>
                <a:off x="198125" y="5701527"/>
                <a:ext cx="2355629" cy="626315"/>
                <a:chOff x="2651636" y="5347133"/>
                <a:chExt cx="2479256" cy="657831"/>
              </a:xfrm>
            </p:grpSpPr>
            <p:sp>
              <p:nvSpPr>
                <p:cNvPr id="45" name="ZoneTexte 44"/>
                <p:cNvSpPr txBox="1"/>
                <p:nvPr/>
              </p:nvSpPr>
              <p:spPr>
                <a:xfrm>
                  <a:off x="2651636" y="5703714"/>
                  <a:ext cx="1133936" cy="280234"/>
                </a:xfrm>
                <a:prstGeom prst="rect">
                  <a:avLst/>
                </a:prstGeom>
                <a:solidFill>
                  <a:schemeClr val="bg1"/>
                </a:solidFill>
              </p:spPr>
              <p:txBody>
                <a:bodyPr wrap="none" rtlCol="0">
                  <a:spAutoFit/>
                </a:bodyPr>
                <a:lstStyle/>
                <a:p>
                  <a:r>
                    <a:rPr lang="fr-FR" sz="1000" b="1" dirty="0">
                      <a:solidFill>
                        <a:schemeClr val="bg2">
                          <a:lumMod val="50000"/>
                        </a:schemeClr>
                      </a:solidFill>
                    </a:rPr>
                    <a:t>[Mm</a:t>
                  </a:r>
                  <a:r>
                    <a:rPr lang="fr-FR" sz="1000" b="1" baseline="30000" dirty="0">
                      <a:solidFill>
                        <a:schemeClr val="bg2">
                          <a:lumMod val="50000"/>
                        </a:schemeClr>
                      </a:solidFill>
                    </a:rPr>
                    <a:t>-1</a:t>
                  </a:r>
                  <a:r>
                    <a:rPr lang="fr-FR" sz="1000" b="1" dirty="0">
                      <a:solidFill>
                        <a:schemeClr val="bg2">
                          <a:lumMod val="50000"/>
                        </a:schemeClr>
                      </a:solidFill>
                    </a:rPr>
                    <a:t>.sr</a:t>
                  </a:r>
                  <a:r>
                    <a:rPr lang="fr-FR" sz="1000" b="1" baseline="30000" dirty="0">
                      <a:solidFill>
                        <a:schemeClr val="bg2">
                          <a:lumMod val="50000"/>
                        </a:schemeClr>
                      </a:solidFill>
                    </a:rPr>
                    <a:t>-1</a:t>
                  </a:r>
                  <a:r>
                    <a:rPr lang="fr-FR" sz="1000" b="1" dirty="0">
                      <a:solidFill>
                        <a:schemeClr val="bg2">
                          <a:lumMod val="50000"/>
                        </a:schemeClr>
                      </a:solidFill>
                    </a:rPr>
                    <a:t>]</a:t>
                  </a:r>
                </a:p>
              </p:txBody>
            </p:sp>
            <mc:AlternateContent xmlns:mc="http://schemas.openxmlformats.org/markup-compatibility/2006" xmlns:a14="http://schemas.microsoft.com/office/drawing/2010/main">
              <mc:Choice Requires="a14">
                <p:sp>
                  <p:nvSpPr>
                    <p:cNvPr id="46" name="Rectangle 45"/>
                    <p:cNvSpPr/>
                    <p:nvPr/>
                  </p:nvSpPr>
                  <p:spPr>
                    <a:xfrm>
                      <a:off x="2974602" y="5347133"/>
                      <a:ext cx="543878" cy="305710"/>
                    </a:xfrm>
                    <a:prstGeom prst="rect">
                      <a:avLst/>
                    </a:prstGeom>
                    <a:solidFill>
                      <a:schemeClr val="bg1"/>
                    </a:solidFill>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fr-FR" sz="1200" b="1" i="1">
                                    <a:solidFill>
                                      <a:schemeClr val="bg2">
                                        <a:lumMod val="50000"/>
                                      </a:schemeClr>
                                    </a:solidFill>
                                    <a:latin typeface="Cambria Math" panose="02040503050406030204" pitchFamily="18" charset="0"/>
                                  </a:rPr>
                                </m:ctrlPr>
                              </m:sSubPr>
                              <m:e>
                                <m:r>
                                  <a:rPr lang="fr-FR" sz="1200" b="1">
                                    <a:solidFill>
                                      <a:schemeClr val="bg2">
                                        <a:lumMod val="50000"/>
                                      </a:schemeClr>
                                    </a:solidFill>
                                    <a:latin typeface="Cambria Math" panose="02040503050406030204" pitchFamily="18" charset="0"/>
                                    <a:ea typeface="Cambria Math" panose="02040503050406030204" pitchFamily="18" charset="0"/>
                                  </a:rPr>
                                  <m:t>𝛃</m:t>
                                </m:r>
                              </m:e>
                              <m:sub>
                                <m:r>
                                  <a:rPr lang="fr-FR" sz="1200" b="1">
                                    <a:solidFill>
                                      <a:schemeClr val="bg2">
                                        <a:lumMod val="50000"/>
                                      </a:schemeClr>
                                    </a:solidFill>
                                    <a:latin typeface="Cambria Math" panose="02040503050406030204" pitchFamily="18" charset="0"/>
                                  </a:rPr>
                                  <m:t>𝐬</m:t>
                                </m:r>
                              </m:sub>
                            </m:sSub>
                          </m:oMath>
                        </m:oMathPara>
                      </a14:m>
                      <a:endParaRPr lang="en-ZA" sz="1200" b="1" dirty="0">
                        <a:solidFill>
                          <a:schemeClr val="bg2">
                            <a:lumMod val="50000"/>
                          </a:schemeClr>
                        </a:solidFill>
                      </a:endParaRPr>
                    </a:p>
                  </p:txBody>
                </p:sp>
              </mc:Choice>
              <mc:Fallback xmlns="">
                <p:sp>
                  <p:nvSpPr>
                    <p:cNvPr id="21" name="Rectangle 20"/>
                    <p:cNvSpPr>
                      <a:spLocks noRot="1" noChangeAspect="1" noMove="1" noResize="1" noEditPoints="1" noAdjustHandles="1" noChangeArrowheads="1" noChangeShapeType="1" noTextEdit="1"/>
                    </p:cNvSpPr>
                    <p:nvPr/>
                  </p:nvSpPr>
                  <p:spPr>
                    <a:xfrm>
                      <a:off x="2974602" y="5347133"/>
                      <a:ext cx="543878" cy="305710"/>
                    </a:xfrm>
                    <a:prstGeom prst="rect">
                      <a:avLst/>
                    </a:prstGeom>
                    <a:blipFill>
                      <a:blip r:embed="rId13"/>
                      <a:stretch>
                        <a:fillRect b="-4348"/>
                      </a:stretch>
                    </a:blipFill>
                  </p:spPr>
                  <p:txBody>
                    <a:bodyPr/>
                    <a:lstStyle/>
                    <a:p>
                      <a:r>
                        <a:rPr lang="en-ZA">
                          <a:noFill/>
                        </a:rPr>
                        <a:t> </a:t>
                      </a:r>
                    </a:p>
                  </p:txBody>
                </p:sp>
              </mc:Fallback>
            </mc:AlternateContent>
            <mc:AlternateContent xmlns:mc="http://schemas.openxmlformats.org/markup-compatibility/2006" xmlns:a14="http://schemas.microsoft.com/office/drawing/2010/main">
              <mc:Choice Requires="a14">
                <p:sp>
                  <p:nvSpPr>
                    <p:cNvPr id="47" name="Rectangle 46"/>
                    <p:cNvSpPr/>
                    <p:nvPr/>
                  </p:nvSpPr>
                  <p:spPr>
                    <a:xfrm>
                      <a:off x="3779058" y="5354193"/>
                      <a:ext cx="644166" cy="305710"/>
                    </a:xfrm>
                    <a:prstGeom prst="rect">
                      <a:avLst/>
                    </a:prstGeom>
                    <a:solidFill>
                      <a:schemeClr val="bg1"/>
                    </a:solidFill>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fr-FR" sz="1200" b="1" i="1">
                                    <a:solidFill>
                                      <a:srgbClr val="A50021"/>
                                    </a:solidFill>
                                    <a:latin typeface="Cambria Math" panose="02040503050406030204" pitchFamily="18" charset="0"/>
                                  </a:rPr>
                                </m:ctrlPr>
                              </m:sSubPr>
                              <m:e>
                                <m:r>
                                  <a:rPr lang="fr-FR" sz="1200" b="1">
                                    <a:solidFill>
                                      <a:srgbClr val="A50021"/>
                                    </a:solidFill>
                                    <a:latin typeface="Cambria Math" panose="02040503050406030204" pitchFamily="18" charset="0"/>
                                    <a:ea typeface="Cambria Math" panose="02040503050406030204" pitchFamily="18" charset="0"/>
                                  </a:rPr>
                                  <m:t>𝛃</m:t>
                                </m:r>
                              </m:e>
                              <m:sub>
                                <m:r>
                                  <a:rPr lang="fr-FR" sz="1200" b="1">
                                    <a:solidFill>
                                      <a:srgbClr val="A50021"/>
                                    </a:solidFill>
                                    <a:latin typeface="Cambria Math" panose="02040503050406030204" pitchFamily="18" charset="0"/>
                                  </a:rPr>
                                  <m:t>𝐧𝐬</m:t>
                                </m:r>
                              </m:sub>
                            </m:sSub>
                          </m:oMath>
                        </m:oMathPara>
                      </a14:m>
                      <a:endParaRPr lang="en-ZA" sz="1200" b="1" dirty="0">
                        <a:solidFill>
                          <a:srgbClr val="A50021"/>
                        </a:solidFill>
                      </a:endParaRPr>
                    </a:p>
                  </p:txBody>
                </p:sp>
              </mc:Choice>
              <mc:Fallback xmlns="">
                <p:sp>
                  <p:nvSpPr>
                    <p:cNvPr id="22" name="Rectangle 21"/>
                    <p:cNvSpPr>
                      <a:spLocks noRot="1" noChangeAspect="1" noMove="1" noResize="1" noEditPoints="1" noAdjustHandles="1" noChangeArrowheads="1" noChangeShapeType="1" noTextEdit="1"/>
                    </p:cNvSpPr>
                    <p:nvPr/>
                  </p:nvSpPr>
                  <p:spPr>
                    <a:xfrm>
                      <a:off x="3779058" y="5354193"/>
                      <a:ext cx="644166" cy="305710"/>
                    </a:xfrm>
                    <a:prstGeom prst="rect">
                      <a:avLst/>
                    </a:prstGeom>
                    <a:blipFill>
                      <a:blip r:embed="rId14"/>
                      <a:stretch>
                        <a:fillRect b="-4348"/>
                      </a:stretch>
                    </a:blipFill>
                  </p:spPr>
                  <p:txBody>
                    <a:bodyPr/>
                    <a:lstStyle/>
                    <a:p>
                      <a:r>
                        <a:rPr lang="en-ZA">
                          <a:noFill/>
                        </a:rPr>
                        <a:t> </a:t>
                      </a:r>
                    </a:p>
                  </p:txBody>
                </p:sp>
              </mc:Fallback>
            </mc:AlternateContent>
            <p:sp>
              <p:nvSpPr>
                <p:cNvPr id="48" name="ZoneTexte 47"/>
                <p:cNvSpPr txBox="1"/>
                <p:nvPr/>
              </p:nvSpPr>
              <p:spPr>
                <a:xfrm>
                  <a:off x="3532435" y="5716238"/>
                  <a:ext cx="1284069" cy="271742"/>
                </a:xfrm>
                <a:prstGeom prst="rect">
                  <a:avLst/>
                </a:prstGeom>
                <a:solidFill>
                  <a:schemeClr val="bg1"/>
                </a:solidFill>
              </p:spPr>
              <p:txBody>
                <a:bodyPr wrap="square" rtlCol="0">
                  <a:spAutoFit/>
                </a:bodyPr>
                <a:lstStyle/>
                <a:p>
                  <a:r>
                    <a:rPr lang="fr-FR" sz="1000" b="1" dirty="0">
                      <a:solidFill>
                        <a:srgbClr val="A50021"/>
                      </a:solidFill>
                    </a:rPr>
                    <a:t>[Mm</a:t>
                  </a:r>
                  <a:r>
                    <a:rPr lang="fr-FR" sz="1000" b="1" baseline="30000" dirty="0">
                      <a:solidFill>
                        <a:srgbClr val="A50021"/>
                      </a:solidFill>
                    </a:rPr>
                    <a:t>-1</a:t>
                  </a:r>
                  <a:r>
                    <a:rPr lang="fr-FR" sz="1000" b="1" dirty="0">
                      <a:solidFill>
                        <a:srgbClr val="A50021"/>
                      </a:solidFill>
                    </a:rPr>
                    <a:t>.sr</a:t>
                  </a:r>
                  <a:r>
                    <a:rPr lang="fr-FR" sz="1000" b="1" baseline="30000" dirty="0">
                      <a:solidFill>
                        <a:srgbClr val="A50021"/>
                      </a:solidFill>
                    </a:rPr>
                    <a:t>-1</a:t>
                  </a:r>
                  <a:r>
                    <a:rPr lang="fr-FR" sz="1000" b="1" dirty="0">
                      <a:solidFill>
                        <a:srgbClr val="A50021"/>
                      </a:solidFill>
                    </a:rPr>
                    <a:t>]</a:t>
                  </a:r>
                </a:p>
              </p:txBody>
            </p:sp>
            <p:sp>
              <p:nvSpPr>
                <p:cNvPr id="49" name="ZoneTexte 48"/>
                <p:cNvSpPr txBox="1"/>
                <p:nvPr/>
              </p:nvSpPr>
              <p:spPr>
                <a:xfrm>
                  <a:off x="4513143" y="5716238"/>
                  <a:ext cx="617749" cy="288726"/>
                </a:xfrm>
                <a:prstGeom prst="rect">
                  <a:avLst/>
                </a:prstGeom>
                <a:solidFill>
                  <a:schemeClr val="bg1"/>
                </a:solidFill>
              </p:spPr>
              <p:txBody>
                <a:bodyPr wrap="square" rtlCol="0">
                  <a:spAutoFit/>
                </a:bodyPr>
                <a:lstStyle/>
                <a:p>
                  <a:r>
                    <a:rPr lang="fr-FR" sz="1100" b="1" dirty="0">
                      <a:solidFill>
                        <a:schemeClr val="bg1">
                          <a:lumMod val="50000"/>
                        </a:schemeClr>
                      </a:solidFill>
                    </a:rPr>
                    <a:t>[-]</a:t>
                  </a:r>
                </a:p>
              </p:txBody>
            </p:sp>
            <p:pic>
              <p:nvPicPr>
                <p:cNvPr id="50" name="Image 49"/>
                <p:cNvPicPr>
                  <a:picLocks noChangeAspect="1"/>
                </p:cNvPicPr>
                <p:nvPr/>
              </p:nvPicPr>
              <p:blipFill>
                <a:blip r:embed="rId15"/>
                <a:stretch>
                  <a:fillRect/>
                </a:stretch>
              </p:blipFill>
              <p:spPr>
                <a:xfrm>
                  <a:off x="4777099" y="5401767"/>
                  <a:ext cx="209705" cy="303382"/>
                </a:xfrm>
                <a:prstGeom prst="rect">
                  <a:avLst/>
                </a:prstGeom>
              </p:spPr>
            </p:pic>
            <mc:AlternateContent xmlns:mc="http://schemas.openxmlformats.org/markup-compatibility/2006" xmlns:a14="http://schemas.microsoft.com/office/drawing/2010/main">
              <mc:Choice Requires="a14">
                <p:sp>
                  <p:nvSpPr>
                    <p:cNvPr id="51" name="Rectangle 50"/>
                    <p:cNvSpPr/>
                    <p:nvPr/>
                  </p:nvSpPr>
                  <p:spPr>
                    <a:xfrm>
                      <a:off x="4422923" y="5372805"/>
                      <a:ext cx="652935" cy="305710"/>
                    </a:xfrm>
                    <a:prstGeom prst="rect">
                      <a:avLst/>
                    </a:prstGeom>
                    <a:solidFill>
                      <a:schemeClr val="bg1"/>
                    </a:solidFill>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fr-FR" sz="1200" b="1" i="1">
                                    <a:solidFill>
                                      <a:schemeClr val="bg1">
                                        <a:lumMod val="50000"/>
                                      </a:schemeClr>
                                    </a:solidFill>
                                    <a:latin typeface="Cambria Math" panose="02040503050406030204" pitchFamily="18" charset="0"/>
                                  </a:rPr>
                                </m:ctrlPr>
                              </m:sSubPr>
                              <m:e>
                                <m:r>
                                  <a:rPr lang="fr-FR" sz="1200" b="1">
                                    <a:solidFill>
                                      <a:schemeClr val="bg1">
                                        <a:lumMod val="50000"/>
                                      </a:schemeClr>
                                    </a:solidFill>
                                    <a:latin typeface="Cambria Math" panose="02040503050406030204" pitchFamily="18" charset="0"/>
                                    <a:ea typeface="Cambria Math" panose="02040503050406030204" pitchFamily="18" charset="0"/>
                                  </a:rPr>
                                  <m:t>𝐗</m:t>
                                </m:r>
                              </m:e>
                              <m:sub>
                                <m:r>
                                  <a:rPr lang="fr-FR" sz="1200" b="1">
                                    <a:solidFill>
                                      <a:schemeClr val="bg1">
                                        <a:lumMod val="50000"/>
                                      </a:schemeClr>
                                    </a:solidFill>
                                    <a:latin typeface="Cambria Math" panose="02040503050406030204" pitchFamily="18" charset="0"/>
                                    <a:ea typeface="Cambria Math" panose="02040503050406030204" pitchFamily="18" charset="0"/>
                                  </a:rPr>
                                  <m:t>𝐧𝐬</m:t>
                                </m:r>
                              </m:sub>
                            </m:sSub>
                          </m:oMath>
                        </m:oMathPara>
                      </a14:m>
                      <a:endParaRPr lang="en-ZA" sz="1200" b="1" dirty="0">
                        <a:solidFill>
                          <a:schemeClr val="bg1">
                            <a:lumMod val="50000"/>
                          </a:schemeClr>
                        </a:solidFill>
                      </a:endParaRPr>
                    </a:p>
                  </p:txBody>
                </p:sp>
              </mc:Choice>
              <mc:Fallback xmlns="">
                <p:sp>
                  <p:nvSpPr>
                    <p:cNvPr id="27" name="Rectangle 26"/>
                    <p:cNvSpPr>
                      <a:spLocks noRot="1" noChangeAspect="1" noMove="1" noResize="1" noEditPoints="1" noAdjustHandles="1" noChangeArrowheads="1" noChangeShapeType="1" noTextEdit="1"/>
                    </p:cNvSpPr>
                    <p:nvPr/>
                  </p:nvSpPr>
                  <p:spPr>
                    <a:xfrm>
                      <a:off x="4422923" y="5372805"/>
                      <a:ext cx="652935" cy="305710"/>
                    </a:xfrm>
                    <a:prstGeom prst="rect">
                      <a:avLst/>
                    </a:prstGeom>
                    <a:blipFill>
                      <a:blip r:embed="rId16"/>
                      <a:stretch>
                        <a:fillRect/>
                      </a:stretch>
                    </a:blipFill>
                  </p:spPr>
                  <p:txBody>
                    <a:bodyPr/>
                    <a:lstStyle/>
                    <a:p>
                      <a:r>
                        <a:rPr lang="en-ZA">
                          <a:noFill/>
                        </a:rPr>
                        <a:t> </a:t>
                      </a:r>
                    </a:p>
                  </p:txBody>
                </p:sp>
              </mc:Fallback>
            </mc:AlternateContent>
          </p:grpSp>
          <mc:AlternateContent xmlns:mc="http://schemas.openxmlformats.org/markup-compatibility/2006" xmlns:a14="http://schemas.microsoft.com/office/drawing/2010/main">
            <mc:Choice Requires="a14">
              <p:sp>
                <p:nvSpPr>
                  <p:cNvPr id="44" name="Rectangle 43"/>
                  <p:cNvSpPr/>
                  <p:nvPr/>
                </p:nvSpPr>
                <p:spPr>
                  <a:xfrm>
                    <a:off x="2572666" y="5701527"/>
                    <a:ext cx="1163927" cy="1024995"/>
                  </a:xfrm>
                  <a:prstGeom prst="rect">
                    <a:avLst/>
                  </a:prstGeom>
                </p:spPr>
                <p:txBody>
                  <a:bodyPr wrap="none">
                    <a:spAutoFit/>
                  </a:bodyPr>
                  <a:lstStyle/>
                  <a:p>
                    <a14:m>
                      <m:oMath xmlns:m="http://schemas.openxmlformats.org/officeDocument/2006/math">
                        <m:sSub>
                          <m:sSubPr>
                            <m:ctrlPr>
                              <a:rPr lang="fr-FR" sz="1200" b="1" i="1" spc="-40">
                                <a:latin typeface="Cambria Math" panose="02040503050406030204" pitchFamily="18" charset="0"/>
                                <a:ea typeface="Times New Roman" panose="02020603050405020304" pitchFamily="18" charset="0"/>
                                <a:cs typeface="AdvOT8910dd71"/>
                              </a:rPr>
                            </m:ctrlPr>
                          </m:sSubPr>
                          <m:e>
                            <m:r>
                              <a:rPr lang="fr-FR" sz="1200" b="1" i="1" spc="-40">
                                <a:latin typeface="Cambria Math" panose="02040503050406030204" pitchFamily="18" charset="0"/>
                                <a:ea typeface="Times New Roman" panose="02020603050405020304" pitchFamily="18" charset="0"/>
                                <a:cs typeface="AdvOT8910dd71"/>
                              </a:rPr>
                              <m:t>𝑩𝑨𝑬</m:t>
                            </m:r>
                          </m:e>
                          <m:sub>
                            <m:r>
                              <a:rPr lang="fr-FR" sz="1200" b="1" i="1" spc="-40">
                                <a:latin typeface="Cambria Math" panose="02040503050406030204" pitchFamily="18" charset="0"/>
                                <a:ea typeface="Times New Roman" panose="02020603050405020304" pitchFamily="18" charset="0"/>
                                <a:cs typeface="AdvOT8910dd71"/>
                              </a:rPr>
                              <m:t>𝒑</m:t>
                            </m:r>
                          </m:sub>
                        </m:sSub>
                      </m:oMath>
                    </a14:m>
                    <a:r>
                      <a:rPr lang="en-ZA" sz="1200" dirty="0"/>
                      <a:t> [-]</a:t>
                    </a:r>
                  </a:p>
                  <a:p>
                    <a:pPr/>
                    <a14:m>
                      <m:oMathPara xmlns:m="http://schemas.openxmlformats.org/officeDocument/2006/math">
                        <m:oMathParaPr>
                          <m:jc m:val="left"/>
                        </m:oMathParaPr>
                        <m:oMath xmlns:m="http://schemas.openxmlformats.org/officeDocument/2006/math">
                          <m:sSub>
                            <m:sSubPr>
                              <m:ctrlPr>
                                <a:rPr lang="fr-FR" sz="1200" b="1" i="1" smtClean="0">
                                  <a:solidFill>
                                    <a:srgbClr val="B6BA12"/>
                                  </a:solidFill>
                                  <a:latin typeface="Cambria Math" panose="02040503050406030204" pitchFamily="18" charset="0"/>
                                </a:rPr>
                              </m:ctrlPr>
                            </m:sSubPr>
                            <m:e>
                              <m:r>
                                <a:rPr lang="fr-FR" sz="1200" b="1" i="1">
                                  <a:solidFill>
                                    <a:srgbClr val="B6BA12"/>
                                  </a:solidFill>
                                  <a:latin typeface="Cambria Math" panose="02040503050406030204" pitchFamily="18" charset="0"/>
                                </a:rPr>
                                <m:t>𝑩𝑨𝑬</m:t>
                              </m:r>
                            </m:e>
                            <m:sub>
                              <m:r>
                                <a:rPr lang="fr-FR" sz="1200" b="1" i="1">
                                  <a:solidFill>
                                    <a:srgbClr val="B6BA12"/>
                                  </a:solidFill>
                                  <a:latin typeface="Cambria Math" panose="02040503050406030204" pitchFamily="18" charset="0"/>
                                </a:rPr>
                                <m:t>𝒔</m:t>
                              </m:r>
                            </m:sub>
                          </m:sSub>
                          <m:r>
                            <m:rPr>
                              <m:nor/>
                            </m:rPr>
                            <a:rPr lang="en-ZA" sz="1200" dirty="0">
                              <a:solidFill>
                                <a:srgbClr val="B6BA12"/>
                              </a:solidFill>
                            </a:rPr>
                            <m:t>[−]</m:t>
                          </m:r>
                        </m:oMath>
                      </m:oMathPara>
                    </a14:m>
                    <a:endParaRPr lang="en-ZA" sz="1200" dirty="0">
                      <a:solidFill>
                        <a:srgbClr val="B6BA12"/>
                      </a:solidFill>
                    </a:endParaRPr>
                  </a:p>
                  <a:p>
                    <a14:m>
                      <m:oMath xmlns:m="http://schemas.openxmlformats.org/officeDocument/2006/math">
                        <m:sSub>
                          <m:sSubPr>
                            <m:ctrlPr>
                              <a:rPr lang="fr-FR" sz="1200" b="1" i="1" spc="-40">
                                <a:solidFill>
                                  <a:srgbClr val="C00000"/>
                                </a:solidFill>
                                <a:latin typeface="Cambria Math" panose="02040503050406030204" pitchFamily="18" charset="0"/>
                                <a:ea typeface="Times New Roman" panose="02020603050405020304" pitchFamily="18" charset="0"/>
                                <a:cs typeface="AdvOT8910dd71"/>
                              </a:rPr>
                            </m:ctrlPr>
                          </m:sSubPr>
                          <m:e>
                            <m:r>
                              <a:rPr lang="fr-FR" sz="1200" b="1" i="1" spc="-40">
                                <a:solidFill>
                                  <a:srgbClr val="C00000"/>
                                </a:solidFill>
                                <a:latin typeface="Cambria Math" panose="02040503050406030204" pitchFamily="18" charset="0"/>
                                <a:ea typeface="Times New Roman" panose="02020603050405020304" pitchFamily="18" charset="0"/>
                                <a:cs typeface="AdvOT8910dd71"/>
                              </a:rPr>
                              <m:t>𝑩𝑨𝑬</m:t>
                            </m:r>
                          </m:e>
                          <m:sub>
                            <m:r>
                              <a:rPr lang="fr-FR" sz="1200" b="1" i="1" spc="-40">
                                <a:solidFill>
                                  <a:srgbClr val="C00000"/>
                                </a:solidFill>
                                <a:latin typeface="Cambria Math" panose="02040503050406030204" pitchFamily="18" charset="0"/>
                                <a:ea typeface="Times New Roman" panose="02020603050405020304" pitchFamily="18" charset="0"/>
                                <a:cs typeface="AdvOT8910dd71"/>
                              </a:rPr>
                              <m:t>𝒏𝒔</m:t>
                            </m:r>
                          </m:sub>
                        </m:sSub>
                      </m:oMath>
                    </a14:m>
                    <a:r>
                      <a:rPr lang="en-ZA" sz="1200" b="1" dirty="0">
                        <a:solidFill>
                          <a:srgbClr val="C00000"/>
                        </a:solidFill>
                      </a:rPr>
                      <a:t> [-]</a:t>
                    </a:r>
                  </a:p>
                  <a:p>
                    <a:endParaRPr lang="en-ZA" sz="1200" dirty="0"/>
                  </a:p>
                  <a:p>
                    <a:endParaRPr lang="en-ZA" sz="1200" dirty="0"/>
                  </a:p>
                </p:txBody>
              </p:sp>
            </mc:Choice>
            <mc:Fallback xmlns="">
              <p:sp>
                <p:nvSpPr>
                  <p:cNvPr id="44" name="Rectangle 43"/>
                  <p:cNvSpPr>
                    <a:spLocks noRot="1" noChangeAspect="1" noMove="1" noResize="1" noEditPoints="1" noAdjustHandles="1" noChangeArrowheads="1" noChangeShapeType="1" noTextEdit="1"/>
                  </p:cNvSpPr>
                  <p:nvPr/>
                </p:nvSpPr>
                <p:spPr>
                  <a:xfrm>
                    <a:off x="2572666" y="5701527"/>
                    <a:ext cx="1163927" cy="1024995"/>
                  </a:xfrm>
                  <a:prstGeom prst="rect">
                    <a:avLst/>
                  </a:prstGeom>
                  <a:blipFill>
                    <a:blip r:embed="rId17"/>
                    <a:stretch>
                      <a:fillRect r="-3200"/>
                    </a:stretch>
                  </a:blipFill>
                </p:spPr>
                <p:txBody>
                  <a:bodyPr/>
                  <a:lstStyle/>
                  <a:p>
                    <a:r>
                      <a:rPr lang="en-US">
                        <a:noFill/>
                      </a:rPr>
                      <a:t> </a:t>
                    </a:r>
                  </a:p>
                </p:txBody>
              </p:sp>
            </mc:Fallback>
          </mc:AlternateContent>
        </p:grpSp>
        <p:pic>
          <p:nvPicPr>
            <p:cNvPr id="41" name="Image 40"/>
            <p:cNvPicPr>
              <a:picLocks noChangeAspect="1"/>
            </p:cNvPicPr>
            <p:nvPr/>
          </p:nvPicPr>
          <p:blipFill rotWithShape="1">
            <a:blip r:embed="rId17"/>
            <a:srcRect r="1596" b="9460"/>
            <a:stretch/>
          </p:blipFill>
          <p:spPr>
            <a:xfrm>
              <a:off x="258010" y="1178937"/>
              <a:ext cx="2585798" cy="3978255"/>
            </a:xfrm>
            <a:prstGeom prst="rect">
              <a:avLst/>
            </a:prstGeom>
          </p:spPr>
        </p:pic>
        <p:sp>
          <p:nvSpPr>
            <p:cNvPr id="42" name="Rectangle 41"/>
            <p:cNvSpPr/>
            <p:nvPr/>
          </p:nvSpPr>
          <p:spPr>
            <a:xfrm>
              <a:off x="1979712" y="4293096"/>
              <a:ext cx="576064" cy="5760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e 7"/>
          <p:cNvGrpSpPr/>
          <p:nvPr/>
        </p:nvGrpSpPr>
        <p:grpSpPr>
          <a:xfrm>
            <a:off x="4160535" y="909997"/>
            <a:ext cx="6939543" cy="442843"/>
            <a:chOff x="3934199" y="872824"/>
            <a:chExt cx="6390108" cy="378269"/>
          </a:xfrm>
        </p:grpSpPr>
        <mc:AlternateContent xmlns:mc="http://schemas.openxmlformats.org/markup-compatibility/2006" xmlns:a14="http://schemas.microsoft.com/office/drawing/2010/main">
          <mc:Choice Requires="a14">
            <p:sp>
              <p:nvSpPr>
                <p:cNvPr id="7" name="Rectangle 6"/>
                <p:cNvSpPr/>
                <p:nvPr/>
              </p:nvSpPr>
              <p:spPr>
                <a:xfrm>
                  <a:off x="3934199" y="872824"/>
                  <a:ext cx="2124941" cy="338554"/>
                </a:xfrm>
                <a:prstGeom prst="rect">
                  <a:avLst/>
                </a:prstGeom>
              </p:spPr>
              <p:txBody>
                <a:bodyPr wrap="none">
                  <a:spAutoFit/>
                </a:bodyPr>
                <a:lstStyle/>
                <a:p>
                  <a:r>
                    <a:rPr lang="en-US" sz="1600" spc="-40" dirty="0" smtClean="0">
                      <a:latin typeface="Times" panose="02020603050405020304" pitchFamily="18" charset="0"/>
                      <a:ea typeface="Malgun Gothic" panose="020B0503020000020004" pitchFamily="34" charset="-127"/>
                      <a:cs typeface="Times" panose="02020603050405020304" pitchFamily="18" charset="0"/>
                    </a:rPr>
                    <a:t>Mie-code (</a:t>
                  </a:r>
                  <a14:m>
                    <m:oMath xmlns:m="http://schemas.openxmlformats.org/officeDocument/2006/math">
                      <m:r>
                        <a:rPr lang="en-US" sz="1600" b="1" i="1">
                          <a:solidFill>
                            <a:srgbClr val="B6BA12"/>
                          </a:solidFill>
                          <a:latin typeface="Cambria Math" panose="02040503050406030204" pitchFamily="18" charset="0"/>
                        </a:rPr>
                        <m:t>𝒔</m:t>
                      </m:r>
                    </m:oMath>
                  </a14:m>
                  <a:r>
                    <a:rPr lang="en-US" sz="1600" dirty="0" smtClean="0">
                      <a:latin typeface="Times" panose="02020603050405020304" pitchFamily="18" charset="0"/>
                      <a:cs typeface="Times" panose="02020603050405020304" pitchFamily="18" charset="0"/>
                    </a:rPr>
                    <a:t>-</a:t>
                  </a:r>
                  <a:r>
                    <a:rPr lang="en-US" sz="1600" dirty="0">
                      <a:latin typeface="Times" panose="02020603050405020304" pitchFamily="18" charset="0"/>
                      <a:cs typeface="Times" panose="02020603050405020304" pitchFamily="18" charset="0"/>
                    </a:rPr>
                    <a:t>particles</a:t>
                  </a:r>
                  <a:r>
                    <a:rPr lang="en-US" sz="1600" spc="-40" dirty="0" smtClean="0">
                      <a:latin typeface="Times" panose="02020603050405020304" pitchFamily="18" charset="0"/>
                      <a:ea typeface="Malgun Gothic" panose="020B0503020000020004" pitchFamily="34" charset="-127"/>
                      <a:cs typeface="Times" panose="02020603050405020304" pitchFamily="18" charset="0"/>
                    </a:rPr>
                    <a:t>) :</a:t>
                  </a:r>
                  <a:endParaRPr lang="en-US" sz="1600" dirty="0">
                    <a:latin typeface="Times" panose="02020603050405020304" pitchFamily="18" charset="0"/>
                    <a:cs typeface="Times" panose="02020603050405020304" pitchFamily="18" charset="0"/>
                  </a:endParaRPr>
                </a:p>
              </p:txBody>
            </p:sp>
          </mc:Choice>
          <mc:Fallback xmlns="">
            <p:sp>
              <p:nvSpPr>
                <p:cNvPr id="7" name="Rectangle 6"/>
                <p:cNvSpPr>
                  <a:spLocks noRot="1" noChangeAspect="1" noMove="1" noResize="1" noEditPoints="1" noAdjustHandles="1" noChangeArrowheads="1" noChangeShapeType="1" noTextEdit="1"/>
                </p:cNvSpPr>
                <p:nvPr/>
              </p:nvSpPr>
              <p:spPr>
                <a:xfrm>
                  <a:off x="3934199" y="872824"/>
                  <a:ext cx="2124941" cy="338554"/>
                </a:xfrm>
                <a:prstGeom prst="rect">
                  <a:avLst/>
                </a:prstGeom>
                <a:blipFill>
                  <a:blip r:embed="rId23"/>
                  <a:stretch>
                    <a:fillRect l="-1587" t="-4615" b="-46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2" name="Rectangle 51"/>
                <p:cNvSpPr/>
                <p:nvPr/>
              </p:nvSpPr>
              <p:spPr>
                <a:xfrm>
                  <a:off x="7463267" y="912539"/>
                  <a:ext cx="2861040" cy="338554"/>
                </a:xfrm>
                <a:prstGeom prst="rect">
                  <a:avLst/>
                </a:prstGeom>
              </p:spPr>
              <p:txBody>
                <a:bodyPr wrap="none">
                  <a:spAutoFit/>
                </a:bodyPr>
                <a:lstStyle/>
                <a:p>
                  <a:r>
                    <a:rPr lang="en-US" sz="1600" spc="-40" dirty="0" smtClean="0">
                      <a:latin typeface="Times" panose="02020603050405020304" pitchFamily="18" charset="0"/>
                      <a:ea typeface="Malgun Gothic" panose="020B0503020000020004" pitchFamily="34" charset="-127"/>
                      <a:cs typeface="Times" panose="02020603050405020304" pitchFamily="18" charset="0"/>
                    </a:rPr>
                    <a:t>MOPSMAP-code (</a:t>
                  </a:r>
                  <a14:m>
                    <m:oMath xmlns:m="http://schemas.openxmlformats.org/officeDocument/2006/math">
                      <m:r>
                        <a:rPr lang="en-US" sz="1600" b="1" i="1">
                          <a:solidFill>
                            <a:srgbClr val="A50021"/>
                          </a:solidFill>
                          <a:latin typeface="Cambria Math" panose="02040503050406030204" pitchFamily="18" charset="0"/>
                        </a:rPr>
                        <m:t>𝒏𝒔</m:t>
                      </m:r>
                    </m:oMath>
                  </a14:m>
                  <a:r>
                    <a:rPr lang="en-US" sz="1600" dirty="0">
                      <a:latin typeface="Times" panose="02020603050405020304" pitchFamily="18" charset="0"/>
                      <a:cs typeface="Times" panose="02020603050405020304" pitchFamily="18" charset="0"/>
                    </a:rPr>
                    <a:t>-particles</a:t>
                  </a:r>
                  <a:r>
                    <a:rPr lang="en-US" sz="1600" spc="-40" dirty="0" smtClean="0">
                      <a:latin typeface="Times" panose="02020603050405020304" pitchFamily="18" charset="0"/>
                      <a:ea typeface="Malgun Gothic" panose="020B0503020000020004" pitchFamily="34" charset="-127"/>
                      <a:cs typeface="Times" panose="02020603050405020304" pitchFamily="18" charset="0"/>
                    </a:rPr>
                    <a:t>): </a:t>
                  </a:r>
                  <a:endParaRPr lang="en-US" sz="1600" dirty="0">
                    <a:latin typeface="Times" panose="02020603050405020304" pitchFamily="18" charset="0"/>
                    <a:cs typeface="Times" panose="02020603050405020304" pitchFamily="18" charset="0"/>
                  </a:endParaRPr>
                </a:p>
              </p:txBody>
            </p:sp>
          </mc:Choice>
          <mc:Fallback xmlns="">
            <p:sp>
              <p:nvSpPr>
                <p:cNvPr id="52" name="Rectangle 51"/>
                <p:cNvSpPr>
                  <a:spLocks noRot="1" noChangeAspect="1" noMove="1" noResize="1" noEditPoints="1" noAdjustHandles="1" noChangeArrowheads="1" noChangeShapeType="1" noTextEdit="1"/>
                </p:cNvSpPr>
                <p:nvPr/>
              </p:nvSpPr>
              <p:spPr>
                <a:xfrm>
                  <a:off x="7463267" y="912539"/>
                  <a:ext cx="2861040" cy="338554"/>
                </a:xfrm>
                <a:prstGeom prst="rect">
                  <a:avLst/>
                </a:prstGeom>
                <a:blipFill>
                  <a:blip r:embed="rId24"/>
                  <a:stretch>
                    <a:fillRect l="-980" t="-4615" b="-4615"/>
                  </a:stretch>
                </a:blipFill>
              </p:spPr>
              <p:txBody>
                <a:bodyPr/>
                <a:lstStyle/>
                <a:p>
                  <a:r>
                    <a:rPr lang="en-US">
                      <a:noFill/>
                    </a:rPr>
                    <a:t> </a:t>
                  </a:r>
                </a:p>
              </p:txBody>
            </p:sp>
          </mc:Fallback>
        </mc:AlternateContent>
      </p:grpSp>
      <mc:AlternateContent xmlns:mc="http://schemas.openxmlformats.org/markup-compatibility/2006">
        <mc:Choice xmlns:a14="http://schemas.microsoft.com/office/drawing/2010/main" Requires="a14">
          <p:sp>
            <p:nvSpPr>
              <p:cNvPr id="53" name="Rectangle 52"/>
              <p:cNvSpPr/>
              <p:nvPr/>
            </p:nvSpPr>
            <p:spPr>
              <a:xfrm>
                <a:off x="-761128" y="6320619"/>
                <a:ext cx="13328918" cy="307777"/>
              </a:xfrm>
              <a:prstGeom prst="rect">
                <a:avLst/>
              </a:prstGeom>
            </p:spPr>
            <p:txBody>
              <a:bodyPr wrap="square">
                <a:spAutoFit/>
              </a:bodyPr>
              <a:lstStyle/>
              <a:p>
                <a:pPr lvl="0" algn="ctr"/>
                <a:r>
                  <a:rPr lang="en-US" sz="1400" spc="-40" dirty="0" smtClean="0">
                    <a:latin typeface="Times" panose="02020603050405020304" pitchFamily="18" charset="0"/>
                    <a:ea typeface="Malgun Gothic" panose="020B0503020000020004" pitchFamily="34" charset="-127"/>
                    <a:cs typeface="Times" panose="02020603050405020304" pitchFamily="18" charset="0"/>
                  </a:rPr>
                  <a:t>Ref : Miffre </a:t>
                </a:r>
                <a:r>
                  <a:rPr lang="en-US" sz="1400" spc="-40" dirty="0">
                    <a:latin typeface="Times" panose="02020603050405020304" pitchFamily="18" charset="0"/>
                    <a:ea typeface="Malgun Gothic" panose="020B0503020000020004" pitchFamily="34" charset="-127"/>
                    <a:cs typeface="Times" panose="02020603050405020304" pitchFamily="18" charset="0"/>
                  </a:rPr>
                  <a:t>et al., </a:t>
                </a:r>
                <a:r>
                  <a:rPr lang="en-US" sz="1400" dirty="0">
                    <a:latin typeface="Times" panose="02020603050405020304" pitchFamily="18" charset="0"/>
                    <a:cs typeface="Times" panose="02020603050405020304" pitchFamily="18" charset="0"/>
                  </a:rPr>
                  <a:t>On the use of light polarization to investigate the size, shape and refractive index of </a:t>
                </a:r>
                <a14:m>
                  <m:oMath xmlns:m="http://schemas.openxmlformats.org/officeDocument/2006/math">
                    <m:r>
                      <a:rPr lang="en-US" sz="1400" i="1">
                        <a:latin typeface="Cambria Math" panose="02040503050406030204" pitchFamily="18" charset="0"/>
                        <a:ea typeface="Times New Roman" panose="02020603050405020304" pitchFamily="18" charset="0"/>
                        <a:cs typeface="Times New Roman" panose="02020603050405020304" pitchFamily="18" charset="0"/>
                      </a:rPr>
                      <m:t>𝐵𝐴𝐸</m:t>
                    </m:r>
                  </m:oMath>
                </a14:m>
                <a:r>
                  <a:rPr lang="en-US" sz="1400" dirty="0" smtClean="0">
                    <a:latin typeface="Times" panose="02020603050405020304" pitchFamily="18" charset="0"/>
                    <a:cs typeface="Times" panose="02020603050405020304" pitchFamily="18" charset="0"/>
                  </a:rPr>
                  <a:t>, </a:t>
                </a:r>
                <a:r>
                  <a:rPr lang="en-US" sz="1400" i="1" dirty="0" smtClean="0">
                    <a:latin typeface="Times" panose="02020603050405020304" pitchFamily="18" charset="0"/>
                    <a:cs typeface="Times" panose="02020603050405020304" pitchFamily="18" charset="0"/>
                  </a:rPr>
                  <a:t>Opt</a:t>
                </a:r>
                <a:r>
                  <a:rPr lang="en-US" sz="1400" i="1" dirty="0">
                    <a:latin typeface="Times" panose="02020603050405020304" pitchFamily="18" charset="0"/>
                    <a:cs typeface="Times" panose="02020603050405020304" pitchFamily="18" charset="0"/>
                  </a:rPr>
                  <a:t>. Lett</a:t>
                </a:r>
                <a:r>
                  <a:rPr lang="en-US" sz="1400" i="1" dirty="0" smtClean="0">
                    <a:latin typeface="Times" panose="02020603050405020304" pitchFamily="18" charset="0"/>
                    <a:cs typeface="Times" panose="02020603050405020304" pitchFamily="18" charset="0"/>
                  </a:rPr>
                  <a:t>. </a:t>
                </a:r>
                <a:r>
                  <a:rPr lang="en-US" sz="1400" b="1" dirty="0" smtClean="0">
                    <a:latin typeface="Times" panose="02020603050405020304" pitchFamily="18" charset="0"/>
                    <a:cs typeface="Times" panose="02020603050405020304" pitchFamily="18" charset="0"/>
                  </a:rPr>
                  <a:t>45</a:t>
                </a:r>
                <a:r>
                  <a:rPr lang="en-US" sz="1400" dirty="0" smtClean="0">
                    <a:latin typeface="Times" panose="02020603050405020304" pitchFamily="18" charset="0"/>
                    <a:cs typeface="Times" panose="02020603050405020304" pitchFamily="18" charset="0"/>
                  </a:rPr>
                  <a:t>, (</a:t>
                </a:r>
                <a:r>
                  <a:rPr lang="en-US" sz="1400" dirty="0">
                    <a:latin typeface="Times" panose="02020603050405020304" pitchFamily="18" charset="0"/>
                    <a:cs typeface="Times" panose="02020603050405020304" pitchFamily="18" charset="0"/>
                  </a:rPr>
                  <a:t>2020). </a:t>
                </a:r>
                <a:endParaRPr lang="fr-FR" sz="1400" dirty="0">
                  <a:latin typeface="Times" panose="02020603050405020304" pitchFamily="18" charset="0"/>
                  <a:cs typeface="Times" panose="02020603050405020304" pitchFamily="18" charset="0"/>
                </a:endParaRPr>
              </a:p>
            </p:txBody>
          </p:sp>
        </mc:Choice>
        <mc:Fallback>
          <p:sp>
            <p:nvSpPr>
              <p:cNvPr id="53" name="Rectangle 52"/>
              <p:cNvSpPr>
                <a:spLocks noRot="1" noChangeAspect="1" noMove="1" noResize="1" noEditPoints="1" noAdjustHandles="1" noChangeArrowheads="1" noChangeShapeType="1" noTextEdit="1"/>
              </p:cNvSpPr>
              <p:nvPr/>
            </p:nvSpPr>
            <p:spPr>
              <a:xfrm>
                <a:off x="-761128" y="6320619"/>
                <a:ext cx="13328918" cy="307777"/>
              </a:xfrm>
              <a:prstGeom prst="rect">
                <a:avLst/>
              </a:prstGeom>
              <a:blipFill>
                <a:blip r:embed="rId25"/>
                <a:stretch>
                  <a:fillRect t="-4000" b="-20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8" name="Rectangle 37"/>
              <p:cNvSpPr/>
              <p:nvPr/>
            </p:nvSpPr>
            <p:spPr>
              <a:xfrm>
                <a:off x="3997267" y="3716786"/>
                <a:ext cx="4526451" cy="994888"/>
              </a:xfrm>
              <a:prstGeom prst="rect">
                <a:avLst/>
              </a:prstGeom>
            </p:spPr>
            <p:txBody>
              <a:bodyPr wrap="square">
                <a:spAutoFit/>
              </a:bodyPr>
              <a:lstStyle/>
              <a:p>
                <a:r>
                  <a:rPr lang="en-US" sz="1200" b="1" dirty="0"/>
                  <a:t>@ 2.7 km altitude :</a:t>
                </a:r>
                <a:r>
                  <a:rPr lang="en-US" sz="1200" dirty="0"/>
                  <a:t/>
                </a:r>
                <a:br>
                  <a:rPr lang="en-US" sz="1200" dirty="0"/>
                </a:br>
                <a14:m>
                  <m:oMath xmlns:m="http://schemas.openxmlformats.org/officeDocument/2006/math">
                    <m:sSub>
                      <m:sSubPr>
                        <m:ctrlPr>
                          <a:rPr lang="fr-FR" sz="1400" b="1" i="1" spc="-40" smtClean="0">
                            <a:solidFill>
                              <a:srgbClr val="8D900E"/>
                            </a:solidFill>
                            <a:latin typeface="Cambria Math" panose="02040503050406030204" pitchFamily="18" charset="0"/>
                            <a:ea typeface="Times New Roman" panose="02020603050405020304" pitchFamily="18" charset="0"/>
                            <a:cs typeface="AdvOT8910dd71"/>
                          </a:rPr>
                        </m:ctrlPr>
                      </m:sSubPr>
                      <m:e>
                        <m:r>
                          <a:rPr lang="fr-FR" sz="1400" b="1" i="1" spc="-40">
                            <a:solidFill>
                              <a:srgbClr val="8D900E"/>
                            </a:solidFill>
                            <a:latin typeface="Cambria Math" panose="02040503050406030204" pitchFamily="18" charset="0"/>
                            <a:ea typeface="Times New Roman" panose="02020603050405020304" pitchFamily="18" charset="0"/>
                            <a:cs typeface="AdvOT8910dd71"/>
                          </a:rPr>
                          <m:t>𝑩𝑨𝑬</m:t>
                        </m:r>
                      </m:e>
                      <m:sub>
                        <m:r>
                          <a:rPr lang="fr-FR" sz="1400" b="1" i="1" spc="-40">
                            <a:solidFill>
                              <a:srgbClr val="8D900E"/>
                            </a:solidFill>
                            <a:latin typeface="Cambria Math" panose="02040503050406030204" pitchFamily="18" charset="0"/>
                            <a:ea typeface="Times New Roman" panose="02020603050405020304" pitchFamily="18" charset="0"/>
                            <a:cs typeface="AdvOT8910dd71"/>
                          </a:rPr>
                          <m:t>𝒔</m:t>
                        </m:r>
                      </m:sub>
                    </m:sSub>
                  </m:oMath>
                </a14:m>
                <a:r>
                  <a:rPr lang="en-US" sz="1400" i="1" baseline="-25000" dirty="0">
                    <a:solidFill>
                      <a:srgbClr val="8D900E"/>
                    </a:solidFill>
                  </a:rPr>
                  <a:t> </a:t>
                </a:r>
                <a:r>
                  <a:rPr lang="en-US" sz="1400" b="1" i="1" baseline="-25000" dirty="0">
                    <a:solidFill>
                      <a:srgbClr val="8D900E"/>
                    </a:solidFill>
                  </a:rPr>
                  <a:t>(sulfuric acid)</a:t>
                </a:r>
                <a:r>
                  <a:rPr lang="en-US" sz="1400" b="1" i="1" dirty="0">
                    <a:solidFill>
                      <a:srgbClr val="8D900E"/>
                    </a:solidFill>
                  </a:rPr>
                  <a:t> = </a:t>
                </a:r>
                <a:r>
                  <a:rPr lang="en-US" sz="1400" b="1" dirty="0">
                    <a:solidFill>
                      <a:srgbClr val="8D900E"/>
                    </a:solidFill>
                  </a:rPr>
                  <a:t>2.70 ± 0.5 </a:t>
                </a:r>
              </a:p>
              <a:p>
                <a:r>
                  <a:rPr lang="en-US" sz="1400" dirty="0">
                    <a:solidFill>
                      <a:srgbClr val="8D900E"/>
                    </a:solidFill>
                  </a:rPr>
                  <a:t>-&gt; </a:t>
                </a:r>
                <a14:m>
                  <m:oMath xmlns:m="http://schemas.openxmlformats.org/officeDocument/2006/math">
                    <m:sSub>
                      <m:sSubPr>
                        <m:ctrlPr>
                          <a:rPr lang="fr-FR" sz="1400" b="1" i="1" spc="-40">
                            <a:solidFill>
                              <a:srgbClr val="8D900E"/>
                            </a:solidFill>
                            <a:latin typeface="Cambria Math" panose="02040503050406030204" pitchFamily="18" charset="0"/>
                            <a:ea typeface="Times New Roman" panose="02020603050405020304" pitchFamily="18" charset="0"/>
                            <a:cs typeface="AdvOT8910dd71"/>
                          </a:rPr>
                        </m:ctrlPr>
                      </m:sSubPr>
                      <m:e>
                        <m:r>
                          <a:rPr lang="fr-FR" sz="1400" b="1" i="1" spc="-40">
                            <a:solidFill>
                              <a:srgbClr val="8D900E"/>
                            </a:solidFill>
                            <a:latin typeface="Cambria Math" panose="02040503050406030204" pitchFamily="18" charset="0"/>
                            <a:ea typeface="Times New Roman" panose="02020603050405020304" pitchFamily="18" charset="0"/>
                            <a:cs typeface="AdvOT8910dd71"/>
                          </a:rPr>
                          <m:t>𝒓</m:t>
                        </m:r>
                      </m:e>
                      <m:sub>
                        <m:r>
                          <a:rPr lang="fr-FR" sz="1400" b="1" i="1" spc="-40">
                            <a:solidFill>
                              <a:srgbClr val="8D900E"/>
                            </a:solidFill>
                            <a:latin typeface="Cambria Math" panose="02040503050406030204" pitchFamily="18" charset="0"/>
                            <a:ea typeface="Times New Roman" panose="02020603050405020304" pitchFamily="18" charset="0"/>
                            <a:cs typeface="AdvOT8910dd71"/>
                          </a:rPr>
                          <m:t>𝒆𝒇𝒇</m:t>
                        </m:r>
                        <m:r>
                          <a:rPr lang="en-US" sz="1400" b="1" i="1" spc="-40">
                            <a:solidFill>
                              <a:srgbClr val="8D900E"/>
                            </a:solidFill>
                            <a:latin typeface="Cambria Math" panose="02040503050406030204" pitchFamily="18" charset="0"/>
                            <a:ea typeface="Times New Roman" panose="02020603050405020304" pitchFamily="18" charset="0"/>
                            <a:cs typeface="AdvOT8910dd71"/>
                          </a:rPr>
                          <m:t>,</m:t>
                        </m:r>
                        <m:r>
                          <a:rPr lang="fr-FR" sz="1400" b="1" i="1" spc="-40">
                            <a:solidFill>
                              <a:srgbClr val="8D900E"/>
                            </a:solidFill>
                            <a:latin typeface="Cambria Math" panose="02040503050406030204" pitchFamily="18" charset="0"/>
                            <a:ea typeface="Times New Roman" panose="02020603050405020304" pitchFamily="18" charset="0"/>
                            <a:cs typeface="AdvOT8910dd71"/>
                          </a:rPr>
                          <m:t>𝒔</m:t>
                        </m:r>
                        <m:r>
                          <a:rPr lang="fr-FR" sz="1400" b="1" i="1" spc="-40">
                            <a:solidFill>
                              <a:srgbClr val="8D900E"/>
                            </a:solidFill>
                            <a:latin typeface="Cambria Math" panose="02040503050406030204" pitchFamily="18" charset="0"/>
                            <a:ea typeface="Times New Roman" panose="02020603050405020304" pitchFamily="18" charset="0"/>
                            <a:cs typeface="AdvOT8910dd71"/>
                          </a:rPr>
                          <m:t> </m:t>
                        </m:r>
                      </m:sub>
                    </m:sSub>
                  </m:oMath>
                </a14:m>
                <a:r>
                  <a:rPr lang="en-US" sz="1400" b="1" i="1" dirty="0">
                    <a:solidFill>
                      <a:srgbClr val="8D900E"/>
                    </a:solidFill>
                  </a:rPr>
                  <a:t> = </a:t>
                </a:r>
                <a:r>
                  <a:rPr lang="en-US" sz="1400" b="1" dirty="0">
                    <a:solidFill>
                      <a:srgbClr val="8D900E"/>
                    </a:solidFill>
                  </a:rPr>
                  <a:t>40 ± 10 </a:t>
                </a:r>
                <a:r>
                  <a:rPr lang="en-US" sz="1400" b="1" dirty="0" smtClean="0">
                    <a:solidFill>
                      <a:srgbClr val="8D900E"/>
                    </a:solidFill>
                  </a:rPr>
                  <a:t>nm.</a:t>
                </a:r>
                <a:endParaRPr lang="en-US" sz="1400" b="1" dirty="0">
                  <a:solidFill>
                    <a:srgbClr val="8D900E"/>
                  </a:solidFill>
                </a:endParaRPr>
              </a:p>
              <a:p>
                <a:r>
                  <a:rPr lang="en-US" sz="1400" dirty="0"/>
                  <a:t>Using </a:t>
                </a:r>
                <a14:m>
                  <m:oMath xmlns:m="http://schemas.openxmlformats.org/officeDocument/2006/math">
                    <m:sSub>
                      <m:sSubPr>
                        <m:ctrlPr>
                          <a:rPr lang="fr-FR" sz="1400" b="1" i="1" spc="-40">
                            <a:latin typeface="Cambria Math" panose="02040503050406030204" pitchFamily="18" charset="0"/>
                            <a:ea typeface="Times New Roman" panose="02020603050405020304" pitchFamily="18" charset="0"/>
                            <a:cs typeface="AdvOT8910dd71"/>
                          </a:rPr>
                        </m:ctrlPr>
                      </m:sSubPr>
                      <m:e>
                        <m:r>
                          <a:rPr lang="fr-FR" sz="1400" b="1" i="1" spc="-40">
                            <a:latin typeface="Cambria Math" panose="02040503050406030204" pitchFamily="18" charset="0"/>
                            <a:ea typeface="Times New Roman" panose="02020603050405020304" pitchFamily="18" charset="0"/>
                            <a:cs typeface="AdvOT8910dd71"/>
                          </a:rPr>
                          <m:t>𝑩𝑨𝑬</m:t>
                        </m:r>
                      </m:e>
                      <m:sub>
                        <m:r>
                          <a:rPr lang="fr-FR" sz="1400" b="1" i="1" spc="-40">
                            <a:latin typeface="Cambria Math" panose="02040503050406030204" pitchFamily="18" charset="0"/>
                            <a:ea typeface="Times New Roman" panose="02020603050405020304" pitchFamily="18" charset="0"/>
                            <a:cs typeface="AdvOT8910dd71"/>
                          </a:rPr>
                          <m:t>𝒑</m:t>
                        </m:r>
                      </m:sub>
                    </m:sSub>
                  </m:oMath>
                </a14:m>
                <a:r>
                  <a:rPr lang="en-US" sz="1400" dirty="0"/>
                  <a:t>, 550 </a:t>
                </a:r>
                <a14:m>
                  <m:oMath xmlns:m="http://schemas.openxmlformats.org/officeDocument/2006/math">
                    <m:r>
                      <a:rPr lang="en-US" sz="1400" i="1">
                        <a:latin typeface="Cambria Math" panose="02040503050406030204" pitchFamily="18" charset="0"/>
                      </a:rPr>
                      <m:t>±</m:t>
                    </m:r>
                  </m:oMath>
                </a14:m>
                <a:r>
                  <a:rPr lang="en-US" sz="1400" dirty="0"/>
                  <a:t> 90 nm for </a:t>
                </a:r>
                <a14:m>
                  <m:oMath xmlns:m="http://schemas.openxmlformats.org/officeDocument/2006/math">
                    <m:sSub>
                      <m:sSubPr>
                        <m:ctrlPr>
                          <a:rPr lang="fr-FR" sz="1400" b="1" i="1" spc="-40" smtClean="0">
                            <a:solidFill>
                              <a:srgbClr val="8D900E"/>
                            </a:solidFill>
                            <a:latin typeface="Cambria Math" panose="02040503050406030204" pitchFamily="18" charset="0"/>
                            <a:ea typeface="Times New Roman" panose="02020603050405020304" pitchFamily="18" charset="0"/>
                            <a:cs typeface="AdvOT8910dd71"/>
                          </a:rPr>
                        </m:ctrlPr>
                      </m:sSubPr>
                      <m:e>
                        <m:r>
                          <a:rPr lang="fr-FR" sz="1400" b="1" i="1" spc="-40">
                            <a:solidFill>
                              <a:srgbClr val="8D900E"/>
                            </a:solidFill>
                            <a:latin typeface="Cambria Math" panose="02040503050406030204" pitchFamily="18" charset="0"/>
                            <a:ea typeface="Times New Roman" panose="02020603050405020304" pitchFamily="18" charset="0"/>
                            <a:cs typeface="AdvOT8910dd71"/>
                          </a:rPr>
                          <m:t>𝒓</m:t>
                        </m:r>
                      </m:e>
                      <m:sub>
                        <m:r>
                          <a:rPr lang="fr-FR" sz="1400" b="1" i="1" spc="-40">
                            <a:solidFill>
                              <a:srgbClr val="8D900E"/>
                            </a:solidFill>
                            <a:latin typeface="Cambria Math" panose="02040503050406030204" pitchFamily="18" charset="0"/>
                            <a:ea typeface="Times New Roman" panose="02020603050405020304" pitchFamily="18" charset="0"/>
                            <a:cs typeface="AdvOT8910dd71"/>
                          </a:rPr>
                          <m:t>𝒆𝒇𝒇</m:t>
                        </m:r>
                        <m:r>
                          <a:rPr lang="en-US" sz="1400" b="1" i="1" spc="-40">
                            <a:solidFill>
                              <a:srgbClr val="8D900E"/>
                            </a:solidFill>
                            <a:latin typeface="Cambria Math" panose="02040503050406030204" pitchFamily="18" charset="0"/>
                            <a:ea typeface="Times New Roman" panose="02020603050405020304" pitchFamily="18" charset="0"/>
                            <a:cs typeface="AdvOT8910dd71"/>
                          </a:rPr>
                          <m:t>,</m:t>
                        </m:r>
                        <m:r>
                          <a:rPr lang="fr-FR" sz="1400" b="1" i="1" spc="-40">
                            <a:solidFill>
                              <a:srgbClr val="8D900E"/>
                            </a:solidFill>
                            <a:latin typeface="Cambria Math" panose="02040503050406030204" pitchFamily="18" charset="0"/>
                            <a:ea typeface="Times New Roman" panose="02020603050405020304" pitchFamily="18" charset="0"/>
                            <a:cs typeface="AdvOT8910dd71"/>
                          </a:rPr>
                          <m:t>𝒔</m:t>
                        </m:r>
                        <m:r>
                          <a:rPr lang="fr-FR" sz="1400" b="1" i="1" spc="-40">
                            <a:solidFill>
                              <a:srgbClr val="8D900E"/>
                            </a:solidFill>
                            <a:latin typeface="Cambria Math" panose="02040503050406030204" pitchFamily="18" charset="0"/>
                            <a:ea typeface="Times New Roman" panose="02020603050405020304" pitchFamily="18" charset="0"/>
                            <a:cs typeface="AdvOT8910dd71"/>
                          </a:rPr>
                          <m:t> </m:t>
                        </m:r>
                      </m:sub>
                    </m:sSub>
                  </m:oMath>
                </a14:m>
                <a:r>
                  <a:rPr lang="en-US" sz="1400" dirty="0"/>
                  <a:t> !</a:t>
                </a:r>
              </a:p>
            </p:txBody>
          </p:sp>
        </mc:Choice>
        <mc:Fallback>
          <p:sp>
            <p:nvSpPr>
              <p:cNvPr id="38" name="Rectangle 37"/>
              <p:cNvSpPr>
                <a:spLocks noRot="1" noChangeAspect="1" noMove="1" noResize="1" noEditPoints="1" noAdjustHandles="1" noChangeArrowheads="1" noChangeShapeType="1" noTextEdit="1"/>
              </p:cNvSpPr>
              <p:nvPr/>
            </p:nvSpPr>
            <p:spPr>
              <a:xfrm>
                <a:off x="3997267" y="3716786"/>
                <a:ext cx="4526451" cy="994888"/>
              </a:xfrm>
              <a:prstGeom prst="rect">
                <a:avLst/>
              </a:prstGeom>
              <a:blipFill>
                <a:blip r:embed="rId26"/>
                <a:stretch>
                  <a:fillRect l="-404" t="-613" b="-61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5" name="Rectangle 54"/>
              <p:cNvSpPr/>
              <p:nvPr/>
            </p:nvSpPr>
            <p:spPr>
              <a:xfrm>
                <a:off x="8254187" y="3716786"/>
                <a:ext cx="3037539" cy="995209"/>
              </a:xfrm>
              <a:prstGeom prst="rect">
                <a:avLst/>
              </a:prstGeom>
            </p:spPr>
            <p:txBody>
              <a:bodyPr wrap="square">
                <a:spAutoFit/>
              </a:bodyPr>
              <a:lstStyle/>
              <a:p>
                <a:r>
                  <a:rPr lang="en-US" sz="1200" b="1" dirty="0"/>
                  <a:t>@ 2.7 km altitude :</a:t>
                </a:r>
                <a:endParaRPr lang="en-US" sz="1200" dirty="0"/>
              </a:p>
              <a:p>
                <a14:m>
                  <m:oMath xmlns:m="http://schemas.openxmlformats.org/officeDocument/2006/math">
                    <m:sSub>
                      <m:sSubPr>
                        <m:ctrlPr>
                          <a:rPr lang="fr-FR" sz="1400" b="1" i="1" spc="-40">
                            <a:solidFill>
                              <a:srgbClr val="C00000"/>
                            </a:solidFill>
                            <a:latin typeface="Cambria Math" panose="02040503050406030204" pitchFamily="18" charset="0"/>
                            <a:ea typeface="Times New Roman" panose="02020603050405020304" pitchFamily="18" charset="0"/>
                            <a:cs typeface="AdvOT8910dd71"/>
                          </a:rPr>
                        </m:ctrlPr>
                      </m:sSubPr>
                      <m:e>
                        <m:r>
                          <a:rPr lang="fr-FR" sz="1400" b="1" i="1" spc="-40">
                            <a:solidFill>
                              <a:srgbClr val="C00000"/>
                            </a:solidFill>
                            <a:latin typeface="Cambria Math" panose="02040503050406030204" pitchFamily="18" charset="0"/>
                            <a:ea typeface="Times New Roman" panose="02020603050405020304" pitchFamily="18" charset="0"/>
                            <a:cs typeface="AdvOT8910dd71"/>
                          </a:rPr>
                          <m:t>𝑩𝑨𝑬</m:t>
                        </m:r>
                      </m:e>
                      <m:sub>
                        <m:r>
                          <a:rPr lang="fr-FR" sz="1400" b="1" i="1" spc="-40">
                            <a:solidFill>
                              <a:srgbClr val="C00000"/>
                            </a:solidFill>
                            <a:latin typeface="Cambria Math" panose="02040503050406030204" pitchFamily="18" charset="0"/>
                            <a:ea typeface="Times New Roman" panose="02020603050405020304" pitchFamily="18" charset="0"/>
                            <a:cs typeface="AdvOT8910dd71"/>
                          </a:rPr>
                          <m:t>𝒏𝒔</m:t>
                        </m:r>
                      </m:sub>
                    </m:sSub>
                  </m:oMath>
                </a14:m>
                <a:r>
                  <a:rPr lang="en-US" sz="1400" dirty="0">
                    <a:solidFill>
                      <a:srgbClr val="C00000"/>
                    </a:solidFill>
                  </a:rPr>
                  <a:t> </a:t>
                </a:r>
                <a:r>
                  <a:rPr lang="en-US" sz="1400" b="1" i="1" baseline="-25000" dirty="0">
                    <a:solidFill>
                      <a:srgbClr val="C00000"/>
                    </a:solidFill>
                  </a:rPr>
                  <a:t>(dust)</a:t>
                </a:r>
                <a:r>
                  <a:rPr lang="en-US" sz="1400" b="1" i="1" dirty="0">
                    <a:solidFill>
                      <a:srgbClr val="C00000"/>
                    </a:solidFill>
                  </a:rPr>
                  <a:t> = </a:t>
                </a:r>
                <a:r>
                  <a:rPr lang="en-US" sz="1400" b="1" dirty="0">
                    <a:solidFill>
                      <a:srgbClr val="C00000"/>
                    </a:solidFill>
                  </a:rPr>
                  <a:t>-1.40 ± 0.8 </a:t>
                </a:r>
              </a:p>
              <a:p>
                <a:r>
                  <a:rPr lang="en-US" sz="1400" dirty="0">
                    <a:solidFill>
                      <a:srgbClr val="C00000"/>
                    </a:solidFill>
                  </a:rPr>
                  <a:t>-&gt; </a:t>
                </a:r>
                <a14:m>
                  <m:oMath xmlns:m="http://schemas.openxmlformats.org/officeDocument/2006/math">
                    <m:sSub>
                      <m:sSubPr>
                        <m:ctrlPr>
                          <a:rPr lang="fr-FR" sz="1400" b="1" i="1" spc="-40">
                            <a:solidFill>
                              <a:srgbClr val="C00000"/>
                            </a:solidFill>
                            <a:latin typeface="Cambria Math" panose="02040503050406030204" pitchFamily="18" charset="0"/>
                            <a:ea typeface="Times New Roman" panose="02020603050405020304" pitchFamily="18" charset="0"/>
                            <a:cs typeface="AdvOT8910dd71"/>
                          </a:rPr>
                        </m:ctrlPr>
                      </m:sSubPr>
                      <m:e>
                        <m:r>
                          <a:rPr lang="fr-FR" sz="1400" b="1" i="1" spc="-40">
                            <a:solidFill>
                              <a:srgbClr val="C00000"/>
                            </a:solidFill>
                            <a:latin typeface="Cambria Math" panose="02040503050406030204" pitchFamily="18" charset="0"/>
                            <a:ea typeface="Times New Roman" panose="02020603050405020304" pitchFamily="18" charset="0"/>
                            <a:cs typeface="AdvOT8910dd71"/>
                          </a:rPr>
                          <m:t>𝒓</m:t>
                        </m:r>
                      </m:e>
                      <m:sub>
                        <m:r>
                          <a:rPr lang="fr-FR" sz="1400" b="1" i="1" spc="-40">
                            <a:solidFill>
                              <a:srgbClr val="C00000"/>
                            </a:solidFill>
                            <a:latin typeface="Cambria Math" panose="02040503050406030204" pitchFamily="18" charset="0"/>
                            <a:ea typeface="Times New Roman" panose="02020603050405020304" pitchFamily="18" charset="0"/>
                            <a:cs typeface="AdvOT8910dd71"/>
                          </a:rPr>
                          <m:t>𝒆𝒇𝒇</m:t>
                        </m:r>
                        <m:r>
                          <a:rPr lang="en-US" sz="1400" b="1" i="1" spc="-40">
                            <a:solidFill>
                              <a:srgbClr val="C00000"/>
                            </a:solidFill>
                            <a:latin typeface="Cambria Math" panose="02040503050406030204" pitchFamily="18" charset="0"/>
                            <a:ea typeface="Times New Roman" panose="02020603050405020304" pitchFamily="18" charset="0"/>
                            <a:cs typeface="AdvOT8910dd71"/>
                          </a:rPr>
                          <m:t>,</m:t>
                        </m:r>
                        <m:r>
                          <a:rPr lang="fr-FR" sz="1400" b="1" i="1" spc="-40">
                            <a:solidFill>
                              <a:srgbClr val="C00000"/>
                            </a:solidFill>
                            <a:latin typeface="Cambria Math" panose="02040503050406030204" pitchFamily="18" charset="0"/>
                            <a:ea typeface="Times New Roman" panose="02020603050405020304" pitchFamily="18" charset="0"/>
                            <a:cs typeface="AdvOT8910dd71"/>
                          </a:rPr>
                          <m:t>𝒏𝒔</m:t>
                        </m:r>
                        <m:r>
                          <a:rPr lang="fr-FR" sz="1400" b="1" i="1" spc="-40">
                            <a:solidFill>
                              <a:srgbClr val="C00000"/>
                            </a:solidFill>
                            <a:latin typeface="Cambria Math" panose="02040503050406030204" pitchFamily="18" charset="0"/>
                            <a:ea typeface="Times New Roman" panose="02020603050405020304" pitchFamily="18" charset="0"/>
                            <a:cs typeface="AdvOT8910dd71"/>
                          </a:rPr>
                          <m:t> (</m:t>
                        </m:r>
                        <m:r>
                          <a:rPr lang="fr-FR" sz="1400" b="1" i="1" spc="-40">
                            <a:solidFill>
                              <a:srgbClr val="C00000"/>
                            </a:solidFill>
                            <a:latin typeface="Cambria Math" panose="02040503050406030204" pitchFamily="18" charset="0"/>
                            <a:ea typeface="Times New Roman" panose="02020603050405020304" pitchFamily="18" charset="0"/>
                            <a:cs typeface="AdvOT8910dd71"/>
                          </a:rPr>
                          <m:t>𝒏𝒂𝒕𝒖𝒓𝒂𝒍</m:t>
                        </m:r>
                        <m:r>
                          <a:rPr lang="fr-FR" sz="1400" b="1" i="1" spc="-40">
                            <a:solidFill>
                              <a:srgbClr val="C00000"/>
                            </a:solidFill>
                            <a:latin typeface="Cambria Math" panose="02040503050406030204" pitchFamily="18" charset="0"/>
                            <a:ea typeface="Times New Roman" panose="02020603050405020304" pitchFamily="18" charset="0"/>
                            <a:cs typeface="AdvOT8910dd71"/>
                          </a:rPr>
                          <m:t> </m:t>
                        </m:r>
                        <m:r>
                          <a:rPr lang="fr-FR" sz="1400" b="1" i="1" spc="-40">
                            <a:solidFill>
                              <a:srgbClr val="C00000"/>
                            </a:solidFill>
                            <a:latin typeface="Cambria Math" panose="02040503050406030204" pitchFamily="18" charset="0"/>
                            <a:ea typeface="Times New Roman" panose="02020603050405020304" pitchFamily="18" charset="0"/>
                            <a:cs typeface="AdvOT8910dd71"/>
                          </a:rPr>
                          <m:t>𝒅𝒖𝒔𝒕</m:t>
                        </m:r>
                        <m:r>
                          <a:rPr lang="fr-FR" sz="1400" b="1" i="1" spc="-40">
                            <a:solidFill>
                              <a:srgbClr val="C00000"/>
                            </a:solidFill>
                            <a:latin typeface="Cambria Math" panose="02040503050406030204" pitchFamily="18" charset="0"/>
                            <a:ea typeface="Times New Roman" panose="02020603050405020304" pitchFamily="18" charset="0"/>
                            <a:cs typeface="AdvOT8910dd71"/>
                          </a:rPr>
                          <m:t>)</m:t>
                        </m:r>
                      </m:sub>
                    </m:sSub>
                  </m:oMath>
                </a14:m>
                <a:r>
                  <a:rPr lang="en-US" sz="1400" i="1" dirty="0">
                    <a:solidFill>
                      <a:srgbClr val="C00000"/>
                    </a:solidFill>
                  </a:rPr>
                  <a:t> </a:t>
                </a:r>
                <a:r>
                  <a:rPr lang="en-US" sz="1400" b="1" i="1" dirty="0">
                    <a:solidFill>
                      <a:srgbClr val="C00000"/>
                    </a:solidFill>
                  </a:rPr>
                  <a:t>= 1.1 </a:t>
                </a:r>
                <a:r>
                  <a:rPr lang="en-US" sz="1400" b="1" dirty="0">
                    <a:solidFill>
                      <a:srgbClr val="C00000"/>
                    </a:solidFill>
                  </a:rPr>
                  <a:t> ± 0.5 µm.</a:t>
                </a:r>
              </a:p>
              <a:p>
                <a:r>
                  <a:rPr lang="en-US" sz="1400" dirty="0"/>
                  <a:t>Using </a:t>
                </a:r>
                <a14:m>
                  <m:oMath xmlns:m="http://schemas.openxmlformats.org/officeDocument/2006/math">
                    <m:sSub>
                      <m:sSubPr>
                        <m:ctrlPr>
                          <a:rPr lang="fr-FR" sz="1400" b="1" i="1" spc="-40">
                            <a:latin typeface="Cambria Math" panose="02040503050406030204" pitchFamily="18" charset="0"/>
                            <a:ea typeface="Times New Roman" panose="02020603050405020304" pitchFamily="18" charset="0"/>
                            <a:cs typeface="AdvOT8910dd71"/>
                          </a:rPr>
                        </m:ctrlPr>
                      </m:sSubPr>
                      <m:e>
                        <m:r>
                          <a:rPr lang="fr-FR" sz="1400" b="1" i="1" spc="-40">
                            <a:latin typeface="Cambria Math" panose="02040503050406030204" pitchFamily="18" charset="0"/>
                            <a:ea typeface="Times New Roman" panose="02020603050405020304" pitchFamily="18" charset="0"/>
                            <a:cs typeface="AdvOT8910dd71"/>
                          </a:rPr>
                          <m:t>𝑩𝑨𝑬</m:t>
                        </m:r>
                      </m:e>
                      <m:sub>
                        <m:r>
                          <a:rPr lang="fr-FR" sz="1400" b="1" i="1" spc="-40">
                            <a:latin typeface="Cambria Math" panose="02040503050406030204" pitchFamily="18" charset="0"/>
                            <a:ea typeface="Times New Roman" panose="02020603050405020304" pitchFamily="18" charset="0"/>
                            <a:cs typeface="AdvOT8910dd71"/>
                          </a:rPr>
                          <m:t>𝒑</m:t>
                        </m:r>
                      </m:sub>
                    </m:sSub>
                    <m:r>
                      <a:rPr lang="fr-FR" sz="1400" spc="-40">
                        <a:latin typeface="Cambria Math" panose="02040503050406030204" pitchFamily="18" charset="0"/>
                        <a:ea typeface="Times New Roman" panose="02020603050405020304" pitchFamily="18" charset="0"/>
                        <a:cs typeface="AdvOT8910dd71"/>
                      </a:rPr>
                      <m:t>, </m:t>
                    </m:r>
                  </m:oMath>
                </a14:m>
                <a:r>
                  <a:rPr lang="en-US" sz="1400" dirty="0"/>
                  <a:t> 200 </a:t>
                </a:r>
                <a14:m>
                  <m:oMath xmlns:m="http://schemas.openxmlformats.org/officeDocument/2006/math">
                    <m:r>
                      <a:rPr lang="en-US" sz="1400" i="1">
                        <a:latin typeface="Cambria Math" panose="02040503050406030204" pitchFamily="18" charset="0"/>
                      </a:rPr>
                      <m:t>±</m:t>
                    </m:r>
                  </m:oMath>
                </a14:m>
                <a:r>
                  <a:rPr lang="en-US" sz="1400" dirty="0"/>
                  <a:t> 50 nm for </a:t>
                </a:r>
                <a14:m>
                  <m:oMath xmlns:m="http://schemas.openxmlformats.org/officeDocument/2006/math">
                    <m:sSub>
                      <m:sSubPr>
                        <m:ctrlPr>
                          <a:rPr lang="fr-FR" sz="1400" b="1" i="1" spc="-40">
                            <a:solidFill>
                              <a:srgbClr val="C00000"/>
                            </a:solidFill>
                            <a:latin typeface="Cambria Math" panose="02040503050406030204" pitchFamily="18" charset="0"/>
                            <a:ea typeface="Times New Roman" panose="02020603050405020304" pitchFamily="18" charset="0"/>
                            <a:cs typeface="AdvOT8910dd71"/>
                          </a:rPr>
                        </m:ctrlPr>
                      </m:sSubPr>
                      <m:e>
                        <m:r>
                          <a:rPr lang="fr-FR" sz="1400" b="1" i="1" spc="-40">
                            <a:solidFill>
                              <a:srgbClr val="C00000"/>
                            </a:solidFill>
                            <a:latin typeface="Cambria Math" panose="02040503050406030204" pitchFamily="18" charset="0"/>
                            <a:ea typeface="Times New Roman" panose="02020603050405020304" pitchFamily="18" charset="0"/>
                            <a:cs typeface="AdvOT8910dd71"/>
                          </a:rPr>
                          <m:t>𝒓</m:t>
                        </m:r>
                      </m:e>
                      <m:sub>
                        <m:r>
                          <a:rPr lang="fr-FR" sz="1400" b="1" i="1" spc="-40">
                            <a:solidFill>
                              <a:srgbClr val="C00000"/>
                            </a:solidFill>
                            <a:latin typeface="Cambria Math" panose="02040503050406030204" pitchFamily="18" charset="0"/>
                            <a:ea typeface="Times New Roman" panose="02020603050405020304" pitchFamily="18" charset="0"/>
                            <a:cs typeface="AdvOT8910dd71"/>
                          </a:rPr>
                          <m:t>𝒆𝒇𝒇</m:t>
                        </m:r>
                        <m:r>
                          <a:rPr lang="en-US" sz="1400" b="1" i="1" spc="-40">
                            <a:solidFill>
                              <a:srgbClr val="C00000"/>
                            </a:solidFill>
                            <a:latin typeface="Cambria Math" panose="02040503050406030204" pitchFamily="18" charset="0"/>
                            <a:ea typeface="Times New Roman" panose="02020603050405020304" pitchFamily="18" charset="0"/>
                            <a:cs typeface="AdvOT8910dd71"/>
                          </a:rPr>
                          <m:t>,</m:t>
                        </m:r>
                        <m:r>
                          <a:rPr lang="fr-FR" sz="1400" b="1" i="1" spc="-40">
                            <a:solidFill>
                              <a:srgbClr val="C00000"/>
                            </a:solidFill>
                            <a:latin typeface="Cambria Math" panose="02040503050406030204" pitchFamily="18" charset="0"/>
                            <a:ea typeface="Times New Roman" panose="02020603050405020304" pitchFamily="18" charset="0"/>
                            <a:cs typeface="AdvOT8910dd71"/>
                          </a:rPr>
                          <m:t>𝒏𝒔</m:t>
                        </m:r>
                      </m:sub>
                    </m:sSub>
                    <m:r>
                      <a:rPr lang="fr-FR" sz="1400" b="1" i="1" spc="-40">
                        <a:solidFill>
                          <a:srgbClr val="C00000"/>
                        </a:solidFill>
                        <a:latin typeface="Cambria Math" panose="02040503050406030204" pitchFamily="18" charset="0"/>
                        <a:ea typeface="Times New Roman" panose="02020603050405020304" pitchFamily="18" charset="0"/>
                        <a:cs typeface="AdvOT8910dd71"/>
                      </a:rPr>
                      <m:t> </m:t>
                    </m:r>
                    <m:r>
                      <a:rPr lang="fr-FR" sz="1400">
                        <a:latin typeface="Cambria Math" panose="02040503050406030204" pitchFamily="18" charset="0"/>
                      </a:rPr>
                      <m:t>!</m:t>
                    </m:r>
                  </m:oMath>
                </a14:m>
                <a:endParaRPr lang="en-US" sz="1400" dirty="0"/>
              </a:p>
            </p:txBody>
          </p:sp>
        </mc:Choice>
        <mc:Fallback>
          <p:sp>
            <p:nvSpPr>
              <p:cNvPr id="55" name="Rectangle 54"/>
              <p:cNvSpPr>
                <a:spLocks noRot="1" noChangeAspect="1" noMove="1" noResize="1" noEditPoints="1" noAdjustHandles="1" noChangeArrowheads="1" noChangeShapeType="1" noTextEdit="1"/>
              </p:cNvSpPr>
              <p:nvPr/>
            </p:nvSpPr>
            <p:spPr>
              <a:xfrm>
                <a:off x="8254187" y="3716786"/>
                <a:ext cx="3037539" cy="995209"/>
              </a:xfrm>
              <a:prstGeom prst="rect">
                <a:avLst/>
              </a:prstGeom>
              <a:blipFill>
                <a:blip r:embed="rId27"/>
                <a:stretch>
                  <a:fillRect l="-602" t="-613" b="-613"/>
                </a:stretch>
              </a:blipFill>
            </p:spPr>
            <p:txBody>
              <a:bodyPr/>
              <a:lstStyle/>
              <a:p>
                <a:r>
                  <a:rPr lang="en-US">
                    <a:noFill/>
                  </a:rPr>
                  <a:t> </a:t>
                </a:r>
              </a:p>
            </p:txBody>
          </p:sp>
        </mc:Fallback>
      </mc:AlternateContent>
      <p:sp>
        <p:nvSpPr>
          <p:cNvPr id="56" name="Rectangle 55"/>
          <p:cNvSpPr/>
          <p:nvPr/>
        </p:nvSpPr>
        <p:spPr>
          <a:xfrm>
            <a:off x="4800147" y="4864539"/>
            <a:ext cx="6258741" cy="276999"/>
          </a:xfrm>
          <a:prstGeom prst="rect">
            <a:avLst/>
          </a:prstGeom>
        </p:spPr>
        <p:txBody>
          <a:bodyPr wrap="square">
            <a:spAutoFit/>
          </a:bodyPr>
          <a:lstStyle/>
          <a:p>
            <a:r>
              <a:rPr lang="en-US" sz="1200" dirty="0"/>
              <a:t>Size ranges in agreement with </a:t>
            </a:r>
            <a:r>
              <a:rPr lang="en-US" sz="1200" i="1" dirty="0"/>
              <a:t>PNAS, </a:t>
            </a:r>
            <a:r>
              <a:rPr lang="en-US" sz="1200" dirty="0"/>
              <a:t>(2012), highlighting this dust nucleation pathway. </a:t>
            </a:r>
          </a:p>
        </p:txBody>
      </p:sp>
      <p:grpSp>
        <p:nvGrpSpPr>
          <p:cNvPr id="59" name="Groupe 58"/>
          <p:cNvGrpSpPr/>
          <p:nvPr/>
        </p:nvGrpSpPr>
        <p:grpSpPr>
          <a:xfrm>
            <a:off x="3981535" y="1269179"/>
            <a:ext cx="6866270" cy="2447607"/>
            <a:chOff x="3512722" y="1216489"/>
            <a:chExt cx="6555103" cy="2375691"/>
          </a:xfrm>
        </p:grpSpPr>
        <p:grpSp>
          <p:nvGrpSpPr>
            <p:cNvPr id="60" name="Groupe 59"/>
            <p:cNvGrpSpPr/>
            <p:nvPr/>
          </p:nvGrpSpPr>
          <p:grpSpPr>
            <a:xfrm>
              <a:off x="3512722" y="1216489"/>
              <a:ext cx="2704788" cy="2333788"/>
              <a:chOff x="3089625" y="1183909"/>
              <a:chExt cx="2908258" cy="2470479"/>
            </a:xfrm>
          </p:grpSpPr>
          <p:pic>
            <p:nvPicPr>
              <p:cNvPr id="67" name="Image 66"/>
              <p:cNvPicPr>
                <a:picLocks noChangeAspect="1"/>
              </p:cNvPicPr>
              <p:nvPr/>
            </p:nvPicPr>
            <p:blipFill>
              <a:blip r:embed="rId28"/>
              <a:stretch>
                <a:fillRect/>
              </a:stretch>
            </p:blipFill>
            <p:spPr>
              <a:xfrm>
                <a:off x="3089625" y="1183909"/>
                <a:ext cx="2852351" cy="2470479"/>
              </a:xfrm>
              <a:prstGeom prst="rect">
                <a:avLst/>
              </a:prstGeom>
            </p:spPr>
          </p:pic>
          <p:sp>
            <p:nvSpPr>
              <p:cNvPr id="68" name="Rectangle 67"/>
              <p:cNvSpPr/>
              <p:nvPr/>
            </p:nvSpPr>
            <p:spPr>
              <a:xfrm>
                <a:off x="3114246" y="1771466"/>
                <a:ext cx="2883637" cy="383699"/>
              </a:xfrm>
              <a:prstGeom prst="rect">
                <a:avLst/>
              </a:prstGeom>
              <a:noFill/>
              <a:ln>
                <a:solidFill>
                  <a:srgbClr val="8D900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69" name="Rectangle 68"/>
                  <p:cNvSpPr/>
                  <p:nvPr/>
                </p:nvSpPr>
                <p:spPr>
                  <a:xfrm>
                    <a:off x="3270738" y="1799701"/>
                    <a:ext cx="2556860" cy="327229"/>
                  </a:xfrm>
                  <a:prstGeom prst="rect">
                    <a:avLst/>
                  </a:prstGeom>
                </p:spPr>
                <p:txBody>
                  <a:bodyPr wrap="none">
                    <a:spAutoFit/>
                  </a:bodyPr>
                  <a:lstStyle/>
                  <a:p>
                    <a14:m>
                      <m:oMath xmlns:m="http://schemas.openxmlformats.org/officeDocument/2006/math">
                        <m:sSub>
                          <m:sSubPr>
                            <m:ctrlPr>
                              <a:rPr lang="fr-FR" sz="1600" b="1" i="1" spc="-40" smtClean="0">
                                <a:solidFill>
                                  <a:srgbClr val="8D900E"/>
                                </a:solidFill>
                                <a:latin typeface="Cambria Math" panose="02040503050406030204" pitchFamily="18" charset="0"/>
                                <a:ea typeface="Times New Roman" panose="02020603050405020304" pitchFamily="18" charset="0"/>
                                <a:cs typeface="AdvOT8910dd71"/>
                              </a:rPr>
                            </m:ctrlPr>
                          </m:sSubPr>
                          <m:e>
                            <m:r>
                              <a:rPr lang="fr-FR" sz="1600" b="1" i="1" spc="-40">
                                <a:solidFill>
                                  <a:srgbClr val="8D900E"/>
                                </a:solidFill>
                                <a:latin typeface="Cambria Math" panose="02040503050406030204" pitchFamily="18" charset="0"/>
                                <a:ea typeface="Times New Roman" panose="02020603050405020304" pitchFamily="18" charset="0"/>
                                <a:cs typeface="AdvOT8910dd71"/>
                              </a:rPr>
                              <m:t>𝑩𝑨𝑬</m:t>
                            </m:r>
                          </m:e>
                          <m:sub>
                            <m:r>
                              <a:rPr lang="fr-FR" sz="1600" b="1" i="1" spc="-40">
                                <a:solidFill>
                                  <a:srgbClr val="8D900E"/>
                                </a:solidFill>
                                <a:latin typeface="Cambria Math" panose="02040503050406030204" pitchFamily="18" charset="0"/>
                                <a:ea typeface="Times New Roman" panose="02020603050405020304" pitchFamily="18" charset="0"/>
                                <a:cs typeface="AdvOT8910dd71"/>
                              </a:rPr>
                              <m:t>𝒔</m:t>
                            </m:r>
                            <m:r>
                              <a:rPr lang="fr-FR" sz="1600" b="1" i="1" spc="-40">
                                <a:solidFill>
                                  <a:srgbClr val="8D900E"/>
                                </a:solidFill>
                                <a:latin typeface="Cambria Math" panose="02040503050406030204" pitchFamily="18" charset="0"/>
                                <a:ea typeface="Times New Roman" panose="02020603050405020304" pitchFamily="18" charset="0"/>
                                <a:cs typeface="AdvOT8910dd71"/>
                              </a:rPr>
                              <m:t> </m:t>
                            </m:r>
                            <m:d>
                              <m:dPr>
                                <m:ctrlPr>
                                  <a:rPr lang="fr-FR" sz="1600" b="1" i="1" spc="-40">
                                    <a:solidFill>
                                      <a:srgbClr val="8D900E"/>
                                    </a:solidFill>
                                    <a:latin typeface="Cambria Math" panose="02040503050406030204" pitchFamily="18" charset="0"/>
                                    <a:ea typeface="Times New Roman" panose="02020603050405020304" pitchFamily="18" charset="0"/>
                                    <a:cs typeface="AdvOT8910dd71"/>
                                  </a:rPr>
                                </m:ctrlPr>
                              </m:dPr>
                              <m:e>
                                <m:r>
                                  <a:rPr lang="fr-FR" sz="1600" b="1" i="1" spc="-40">
                                    <a:solidFill>
                                      <a:srgbClr val="8D900E"/>
                                    </a:solidFill>
                                    <a:latin typeface="Cambria Math" panose="02040503050406030204" pitchFamily="18" charset="0"/>
                                    <a:ea typeface="Times New Roman" panose="02020603050405020304" pitchFamily="18" charset="0"/>
                                    <a:cs typeface="AdvOT8910dd71"/>
                                  </a:rPr>
                                  <m:t>𝒔𝒖𝒍𝒇</m:t>
                                </m:r>
                                <m:r>
                                  <a:rPr lang="fr-FR" sz="1600" b="1" i="1" spc="-40">
                                    <a:solidFill>
                                      <a:srgbClr val="8D900E"/>
                                    </a:solidFill>
                                    <a:latin typeface="Cambria Math" panose="02040503050406030204" pitchFamily="18" charset="0"/>
                                    <a:ea typeface="Times New Roman" panose="02020603050405020304" pitchFamily="18" charset="0"/>
                                    <a:cs typeface="AdvOT8910dd71"/>
                                  </a:rPr>
                                  <m:t>. </m:t>
                                </m:r>
                                <m:r>
                                  <a:rPr lang="fr-FR" sz="1600" b="1" i="1" spc="-40">
                                    <a:solidFill>
                                      <a:srgbClr val="8D900E"/>
                                    </a:solidFill>
                                    <a:latin typeface="Cambria Math" panose="02040503050406030204" pitchFamily="18" charset="0"/>
                                    <a:ea typeface="Times New Roman" panose="02020603050405020304" pitchFamily="18" charset="0"/>
                                    <a:cs typeface="AdvOT8910dd71"/>
                                  </a:rPr>
                                  <m:t>𝒂𝒄𝒊𝒅</m:t>
                                </m:r>
                              </m:e>
                            </m:d>
                          </m:sub>
                        </m:sSub>
                      </m:oMath>
                    </a14:m>
                    <a:r>
                      <a:rPr lang="en-US" sz="1600" i="1" baseline="-25000" dirty="0">
                        <a:solidFill>
                          <a:srgbClr val="8D900E"/>
                        </a:solidFill>
                      </a:rPr>
                      <a:t>  </a:t>
                    </a:r>
                    <a:r>
                      <a:rPr lang="en-US" sz="1600" b="1" i="1" dirty="0">
                        <a:solidFill>
                          <a:srgbClr val="8D900E"/>
                        </a:solidFill>
                      </a:rPr>
                      <a:t>=  </a:t>
                    </a:r>
                    <a:r>
                      <a:rPr lang="en-US" sz="1600" b="1" dirty="0">
                        <a:solidFill>
                          <a:srgbClr val="8D900E"/>
                        </a:solidFill>
                      </a:rPr>
                      <a:t>2.70 ± 0.5 </a:t>
                    </a:r>
                    <a:endParaRPr lang="en-US" sz="1200" b="1" dirty="0">
                      <a:solidFill>
                        <a:srgbClr val="8D900E"/>
                      </a:solidFill>
                    </a:endParaRPr>
                  </a:p>
                </p:txBody>
              </p:sp>
            </mc:Choice>
            <mc:Fallback>
              <p:sp>
                <p:nvSpPr>
                  <p:cNvPr id="69" name="Rectangle 68"/>
                  <p:cNvSpPr>
                    <a:spLocks noRot="1" noChangeAspect="1" noMove="1" noResize="1" noEditPoints="1" noAdjustHandles="1" noChangeArrowheads="1" noChangeShapeType="1" noTextEdit="1"/>
                  </p:cNvSpPr>
                  <p:nvPr/>
                </p:nvSpPr>
                <p:spPr>
                  <a:xfrm>
                    <a:off x="3270738" y="1799701"/>
                    <a:ext cx="2556860" cy="327229"/>
                  </a:xfrm>
                  <a:prstGeom prst="rect">
                    <a:avLst/>
                  </a:prstGeom>
                  <a:blipFill>
                    <a:blip r:embed="rId29"/>
                    <a:stretch>
                      <a:fillRect t="-3846" r="-3912" b="-32692"/>
                    </a:stretch>
                  </a:blipFill>
                </p:spPr>
                <p:txBody>
                  <a:bodyPr/>
                  <a:lstStyle/>
                  <a:p>
                    <a:r>
                      <a:rPr lang="en-US">
                        <a:noFill/>
                      </a:rPr>
                      <a:t> </a:t>
                    </a:r>
                  </a:p>
                </p:txBody>
              </p:sp>
            </mc:Fallback>
          </mc:AlternateContent>
        </p:grpSp>
        <p:grpSp>
          <p:nvGrpSpPr>
            <p:cNvPr id="61" name="Groupe 60"/>
            <p:cNvGrpSpPr/>
            <p:nvPr/>
          </p:nvGrpSpPr>
          <p:grpSpPr>
            <a:xfrm>
              <a:off x="7376542" y="1310799"/>
              <a:ext cx="2691283" cy="2281381"/>
              <a:chOff x="2734026" y="3820155"/>
              <a:chExt cx="2932310" cy="2554080"/>
            </a:xfrm>
          </p:grpSpPr>
          <p:pic>
            <p:nvPicPr>
              <p:cNvPr id="64" name="Image 63"/>
              <p:cNvPicPr>
                <a:picLocks noChangeAspect="1"/>
              </p:cNvPicPr>
              <p:nvPr/>
            </p:nvPicPr>
            <p:blipFill>
              <a:blip r:embed="rId30"/>
              <a:stretch>
                <a:fillRect/>
              </a:stretch>
            </p:blipFill>
            <p:spPr>
              <a:xfrm>
                <a:off x="2734026" y="3820155"/>
                <a:ext cx="2883639" cy="2554080"/>
              </a:xfrm>
              <a:prstGeom prst="rect">
                <a:avLst/>
              </a:prstGeom>
            </p:spPr>
          </p:pic>
          <p:sp>
            <p:nvSpPr>
              <p:cNvPr id="65" name="Rectangle 64"/>
              <p:cNvSpPr/>
              <p:nvPr/>
            </p:nvSpPr>
            <p:spPr>
              <a:xfrm>
                <a:off x="2758363" y="5203173"/>
                <a:ext cx="2883637" cy="360041"/>
              </a:xfrm>
              <a:prstGeom prst="rect">
                <a:avLst/>
              </a:prstGeom>
              <a:noFill/>
              <a:ln w="31750">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6" name="Rectangle 65"/>
                  <p:cNvSpPr/>
                  <p:nvPr/>
                </p:nvSpPr>
                <p:spPr>
                  <a:xfrm>
                    <a:off x="2828517" y="5242326"/>
                    <a:ext cx="2837819" cy="40558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fr-FR" sz="1600" b="1" i="1" spc="-40">
                                  <a:solidFill>
                                    <a:srgbClr val="C00000"/>
                                  </a:solidFill>
                                  <a:latin typeface="Cambria Math" panose="02040503050406030204" pitchFamily="18" charset="0"/>
                                  <a:ea typeface="Times New Roman" panose="02020603050405020304" pitchFamily="18" charset="0"/>
                                  <a:cs typeface="AdvOT8910dd71"/>
                                </a:rPr>
                              </m:ctrlPr>
                            </m:sSubPr>
                            <m:e>
                              <m:r>
                                <a:rPr lang="fr-FR" sz="1600" b="1" i="1" spc="-40">
                                  <a:solidFill>
                                    <a:srgbClr val="C00000"/>
                                  </a:solidFill>
                                  <a:latin typeface="Cambria Math" panose="02040503050406030204" pitchFamily="18" charset="0"/>
                                  <a:ea typeface="Times New Roman" panose="02020603050405020304" pitchFamily="18" charset="0"/>
                                  <a:cs typeface="AdvOT8910dd71"/>
                                </a:rPr>
                                <m:t>𝑩𝑨𝑬</m:t>
                              </m:r>
                            </m:e>
                            <m:sub>
                              <m:r>
                                <a:rPr lang="fr-FR" sz="1600" b="1" i="1" spc="-40">
                                  <a:solidFill>
                                    <a:srgbClr val="C00000"/>
                                  </a:solidFill>
                                  <a:latin typeface="Cambria Math" panose="02040503050406030204" pitchFamily="18" charset="0"/>
                                  <a:ea typeface="Times New Roman" panose="02020603050405020304" pitchFamily="18" charset="0"/>
                                  <a:cs typeface="AdvOT8910dd71"/>
                                </a:rPr>
                                <m:t>𝒏𝒔</m:t>
                              </m:r>
                              <m:r>
                                <a:rPr lang="fr-FR" sz="1600" b="1" i="1" spc="-40">
                                  <a:solidFill>
                                    <a:srgbClr val="C00000"/>
                                  </a:solidFill>
                                  <a:latin typeface="Cambria Math" panose="02040503050406030204" pitchFamily="18" charset="0"/>
                                  <a:ea typeface="Times New Roman" panose="02020603050405020304" pitchFamily="18" charset="0"/>
                                  <a:cs typeface="AdvOT8910dd71"/>
                                </a:rPr>
                                <m:t> (</m:t>
                              </m:r>
                              <m:r>
                                <a:rPr lang="fr-FR" sz="1600" b="1" i="1" spc="-40">
                                  <a:solidFill>
                                    <a:srgbClr val="C00000"/>
                                  </a:solidFill>
                                  <a:latin typeface="Cambria Math" panose="02040503050406030204" pitchFamily="18" charset="0"/>
                                  <a:ea typeface="Times New Roman" panose="02020603050405020304" pitchFamily="18" charset="0"/>
                                  <a:cs typeface="AdvOT8910dd71"/>
                                </a:rPr>
                                <m:t>𝒅𝒖𝒔𝒕</m:t>
                              </m:r>
                              <m:r>
                                <a:rPr lang="fr-FR" sz="1600" b="1" i="1" spc="-40">
                                  <a:solidFill>
                                    <a:srgbClr val="C00000"/>
                                  </a:solidFill>
                                  <a:latin typeface="Cambria Math" panose="02040503050406030204" pitchFamily="18" charset="0"/>
                                  <a:ea typeface="Times New Roman" panose="02020603050405020304" pitchFamily="18" charset="0"/>
                                  <a:cs typeface="AdvOT8910dd71"/>
                                </a:rPr>
                                <m:t>)</m:t>
                              </m:r>
                            </m:sub>
                          </m:sSub>
                          <m:r>
                            <a:rPr lang="fr-FR" sz="1600" b="1" i="1" spc="-40">
                              <a:solidFill>
                                <a:srgbClr val="C00000"/>
                              </a:solidFill>
                              <a:latin typeface="Cambria Math" panose="02040503050406030204" pitchFamily="18" charset="0"/>
                              <a:ea typeface="Times New Roman" panose="02020603050405020304" pitchFamily="18" charset="0"/>
                              <a:cs typeface="AdvOT8910dd71"/>
                            </a:rPr>
                            <m:t>=−</m:t>
                          </m:r>
                          <m:r>
                            <a:rPr lang="fr-FR" sz="1600" b="1" i="1" spc="-40">
                              <a:solidFill>
                                <a:srgbClr val="C00000"/>
                              </a:solidFill>
                              <a:latin typeface="Cambria Math" panose="02040503050406030204" pitchFamily="18" charset="0"/>
                              <a:ea typeface="Times New Roman" panose="02020603050405020304" pitchFamily="18" charset="0"/>
                              <a:cs typeface="AdvOT8910dd71"/>
                            </a:rPr>
                            <m:t>𝟏</m:t>
                          </m:r>
                          <m:r>
                            <a:rPr lang="fr-FR" sz="1600" b="1" i="1" spc="-40">
                              <a:solidFill>
                                <a:srgbClr val="C00000"/>
                              </a:solidFill>
                              <a:latin typeface="Cambria Math" panose="02040503050406030204" pitchFamily="18" charset="0"/>
                              <a:ea typeface="Times New Roman" panose="02020603050405020304" pitchFamily="18" charset="0"/>
                              <a:cs typeface="AdvOT8910dd71"/>
                            </a:rPr>
                            <m:t>.</m:t>
                          </m:r>
                          <m:r>
                            <a:rPr lang="fr-FR" sz="1600" b="1" i="1" spc="-40">
                              <a:solidFill>
                                <a:srgbClr val="C00000"/>
                              </a:solidFill>
                              <a:latin typeface="Cambria Math" panose="02040503050406030204" pitchFamily="18" charset="0"/>
                              <a:ea typeface="Times New Roman" panose="02020603050405020304" pitchFamily="18" charset="0"/>
                              <a:cs typeface="AdvOT8910dd71"/>
                            </a:rPr>
                            <m:t>𝟒𝟎</m:t>
                          </m:r>
                          <m:r>
                            <m:rPr>
                              <m:nor/>
                            </m:rPr>
                            <a:rPr lang="fr-FR" sz="1600" b="1" spc="-40">
                              <a:solidFill>
                                <a:srgbClr val="C00000"/>
                              </a:solidFill>
                              <a:latin typeface="Cambria Math" panose="02040503050406030204" pitchFamily="18" charset="0"/>
                              <a:ea typeface="Times New Roman" panose="02020603050405020304" pitchFamily="18" charset="0"/>
                              <a:cs typeface="AdvOT8910dd71"/>
                            </a:rPr>
                            <m:t> </m:t>
                          </m:r>
                          <m:r>
                            <m:rPr>
                              <m:nor/>
                            </m:rPr>
                            <a:rPr lang="en-US" sz="1600" b="1" dirty="0">
                              <a:solidFill>
                                <a:srgbClr val="C00000"/>
                              </a:solidFill>
                            </a:rPr>
                            <m:t>±</m:t>
                          </m:r>
                          <m:r>
                            <m:rPr>
                              <m:nor/>
                            </m:rPr>
                            <a:rPr lang="fr-FR" sz="1600" b="1" dirty="0">
                              <a:solidFill>
                                <a:srgbClr val="C00000"/>
                              </a:solidFill>
                            </a:rPr>
                            <m:t> </m:t>
                          </m:r>
                          <m:r>
                            <a:rPr lang="fr-FR" sz="1600" b="1" i="1" spc="-40">
                              <a:solidFill>
                                <a:srgbClr val="C00000"/>
                              </a:solidFill>
                              <a:latin typeface="Cambria Math" panose="02040503050406030204" pitchFamily="18" charset="0"/>
                              <a:ea typeface="Times New Roman" panose="02020603050405020304" pitchFamily="18" charset="0"/>
                              <a:cs typeface="AdvOT8910dd71"/>
                            </a:rPr>
                            <m:t>𝟎</m:t>
                          </m:r>
                          <m:r>
                            <a:rPr lang="fr-FR" sz="1600" b="1" i="1" spc="-40">
                              <a:solidFill>
                                <a:srgbClr val="C00000"/>
                              </a:solidFill>
                              <a:latin typeface="Cambria Math" panose="02040503050406030204" pitchFamily="18" charset="0"/>
                              <a:ea typeface="Times New Roman" panose="02020603050405020304" pitchFamily="18" charset="0"/>
                              <a:cs typeface="AdvOT8910dd71"/>
                            </a:rPr>
                            <m:t>.</m:t>
                          </m:r>
                          <m:r>
                            <a:rPr lang="fr-FR" sz="1600" b="1" i="1" spc="-40">
                              <a:solidFill>
                                <a:srgbClr val="C00000"/>
                              </a:solidFill>
                              <a:latin typeface="Cambria Math" panose="02040503050406030204" pitchFamily="18" charset="0"/>
                              <a:ea typeface="Times New Roman" panose="02020603050405020304" pitchFamily="18" charset="0"/>
                              <a:cs typeface="AdvOT8910dd71"/>
                            </a:rPr>
                            <m:t>𝟖</m:t>
                          </m:r>
                        </m:oMath>
                      </m:oMathPara>
                    </a14:m>
                    <a:endParaRPr lang="en-US" sz="1600" b="1" dirty="0">
                      <a:solidFill>
                        <a:srgbClr val="C00000"/>
                      </a:solidFill>
                    </a:endParaRPr>
                  </a:p>
                </p:txBody>
              </p:sp>
            </mc:Choice>
            <mc:Fallback xmlns="">
              <p:sp>
                <p:nvSpPr>
                  <p:cNvPr id="21" name="Rectangle 20"/>
                  <p:cNvSpPr>
                    <a:spLocks noRot="1" noChangeAspect="1" noMove="1" noResize="1" noEditPoints="1" noAdjustHandles="1" noChangeArrowheads="1" noChangeShapeType="1" noTextEdit="1"/>
                  </p:cNvSpPr>
                  <p:nvPr/>
                </p:nvSpPr>
                <p:spPr>
                  <a:xfrm>
                    <a:off x="2828517" y="5242326"/>
                    <a:ext cx="2837819" cy="405583"/>
                  </a:xfrm>
                  <a:prstGeom prst="rect">
                    <a:avLst/>
                  </a:prstGeom>
                  <a:blipFill>
                    <a:blip r:embed="rId22"/>
                    <a:stretch>
                      <a:fillRect/>
                    </a:stretch>
                  </a:blipFill>
                </p:spPr>
                <p:txBody>
                  <a:bodyPr/>
                  <a:lstStyle/>
                  <a:p>
                    <a:r>
                      <a:rPr lang="en-US">
                        <a:noFill/>
                      </a:rPr>
                      <a:t> </a:t>
                    </a:r>
                  </a:p>
                </p:txBody>
              </p:sp>
            </mc:Fallback>
          </mc:AlternateContent>
        </p:grpSp>
      </p:grpSp>
    </p:spTree>
    <p:extLst>
      <p:ext uri="{BB962C8B-B14F-4D97-AF65-F5344CB8AC3E}">
        <p14:creationId xmlns:p14="http://schemas.microsoft.com/office/powerpoint/2010/main" val="2642029398"/>
      </p:ext>
    </p:extLst>
  </p:cSld>
  <p:clrMapOvr>
    <a:masterClrMapping/>
  </p:clrMapOvr>
  <mc:AlternateContent xmlns:mc="http://schemas.openxmlformats.org/markup-compatibility/2006">
    <mc:Choice xmlns:p14="http://schemas.microsoft.com/office/powerpoint/2010/main" Requires="p14">
      <p:transition spd="slow" p14:dur="2000" advTm="48183"/>
    </mc:Choice>
    <mc:Fallback>
      <p:transition spd="slow" advTm="48183"/>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2011</TotalTime>
  <Words>431</Words>
  <Application>Microsoft Office PowerPoint</Application>
  <PresentationFormat>Grand écran</PresentationFormat>
  <Paragraphs>95</Paragraphs>
  <Slides>6</Slides>
  <Notes>1</Notes>
  <HiddenSlides>0</HiddenSlides>
  <MMClips>0</MMClips>
  <ScaleCrop>false</ScaleCrop>
  <HeadingPairs>
    <vt:vector size="6" baseType="variant">
      <vt:variant>
        <vt:lpstr>Polices utilisées</vt:lpstr>
      </vt:variant>
      <vt:variant>
        <vt:i4>15</vt:i4>
      </vt:variant>
      <vt:variant>
        <vt:lpstr>Thème</vt:lpstr>
      </vt:variant>
      <vt:variant>
        <vt:i4>1</vt:i4>
      </vt:variant>
      <vt:variant>
        <vt:lpstr>Titres des diapositives</vt:lpstr>
      </vt:variant>
      <vt:variant>
        <vt:i4>6</vt:i4>
      </vt:variant>
    </vt:vector>
  </HeadingPairs>
  <TitlesOfParts>
    <vt:vector size="22" baseType="lpstr">
      <vt:lpstr>Malgun Gothic</vt:lpstr>
      <vt:lpstr>AdvOT8910dd71</vt:lpstr>
      <vt:lpstr>AdvOT9cb306be.B</vt:lpstr>
      <vt:lpstr>Arial</vt:lpstr>
      <vt:lpstr>Arial Unicode MS</vt:lpstr>
      <vt:lpstr>Calibri</vt:lpstr>
      <vt:lpstr>Calibri Light</vt:lpstr>
      <vt:lpstr>Cambria</vt:lpstr>
      <vt:lpstr>Cambria Math</vt:lpstr>
      <vt:lpstr>Helvetica</vt:lpstr>
      <vt:lpstr>KoPub돋움체 Bold</vt:lpstr>
      <vt:lpstr>Noto Sans</vt:lpstr>
      <vt:lpstr>Times</vt:lpstr>
      <vt:lpstr>Times New Roman</vt:lpstr>
      <vt:lpstr>Wingdings</vt:lpstr>
      <vt:lpstr>Office Theme</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Sullivan, John T. (GSFC-6140)</dc:creator>
  <cp:lastModifiedBy>MIFFRE ALAIN</cp:lastModifiedBy>
  <cp:revision>92</cp:revision>
  <dcterms:created xsi:type="dcterms:W3CDTF">2022-05-05T15:41:37Z</dcterms:created>
  <dcterms:modified xsi:type="dcterms:W3CDTF">2022-06-04T14:50:05Z</dcterms:modified>
</cp:coreProperties>
</file>