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610" r:id="rId2"/>
    <p:sldId id="607" r:id="rId3"/>
    <p:sldId id="287" r:id="rId4"/>
    <p:sldId id="286" r:id="rId5"/>
    <p:sldId id="608" r:id="rId6"/>
    <p:sldId id="60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3747"/>
  </p:normalViewPr>
  <p:slideViewPr>
    <p:cSldViewPr snapToGrid="0" snapToObjects="1">
      <p:cViewPr varScale="1">
        <p:scale>
          <a:sx n="90" d="100"/>
          <a:sy n="90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AD1AE-EEC7-4244-9FCF-F6C3CD2C379B}" type="datetimeFigureOut">
              <a:rPr lang="en-US" smtClean="0"/>
              <a:t>6/4/22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EBEFC-32F0-0C48-A3BF-11CBEE48B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21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1458D-2253-7F47-B8D5-9CF1FC49AA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3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responsible party names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FE8CBB-8E00-4D41-81C5-A3958A8AE4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24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1458D-2253-7F47-B8D5-9CF1FC49AA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39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these products are at 10sec (~2km) horizontal resolution and are a 1km vertical average. Individual points are independent.</a:t>
            </a:r>
          </a:p>
          <a:p>
            <a:r>
              <a:rPr lang="en-US" dirty="0"/>
              <a:t>Regions with no data are due to clouds (first two flights and 9/11 had increased cloud coverage and limited flights to morning and noon)</a:t>
            </a:r>
          </a:p>
          <a:p>
            <a:r>
              <a:rPr lang="en-US" dirty="0"/>
              <a:t>Changes from early in the campaign to later with low ozone the first week to increase regional background and enhancements over the city.   </a:t>
            </a:r>
          </a:p>
          <a:p>
            <a:r>
              <a:rPr lang="en-US" dirty="0"/>
              <a:t>Cases with increase ozone over the Gulf and Bay in the afternoon (2 flights).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1458D-2253-7F47-B8D5-9CF1FC49AA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1458D-2253-7F47-B8D5-9CF1FC49AA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93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FB76-39F9-79AA-CB43-E7F53AA94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0D567-14F0-E881-8D1C-662F19CD4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DB511-FA8D-CBFC-EE25-F139F6CC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C75A7-BB96-1F76-0FC9-77568CD5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76F85-7AE0-EA66-35D7-398E6726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7BB8F-FD1B-68FD-8922-C52F18F2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0045-A8B0-4E5A-2038-6A14B8DFF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A0B13-0568-A355-57E1-6B48836D6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0CC94-A8D1-AB76-1060-29A96A08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2DDF8-6AE8-0514-905C-8989F60D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6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B64B-60FB-AA6F-A19F-162BD5A0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0C10A-1654-3A92-B4B6-32EFA6B1D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AF620-3FE4-97FB-E3D8-7065A879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A94DA-150E-00E8-BE39-830A49B83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275FD-0DE3-E053-A2DC-BDC82A7C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1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FB067-36BD-C812-793E-1F97DBCC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7D661-4F6B-9CB7-6FC6-E86CB85E8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1774E-E4FB-64B3-6666-C1B83131F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C1210-CDF5-68F0-E917-C13115F4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45773-52DF-0071-CB56-6DF2A6C8B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3AC0A-AEF7-F5AB-2B14-25F6B1B6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0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41BB-4BAB-F2B6-EA15-FBA27E3E7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C9800-7112-FF61-A3AA-FEB6A16BA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1231F-0AFE-A393-54DC-5ADD6CBAF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AC741-10CF-C8EC-4954-1BF0A2A609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CA024-86A5-F658-0A81-B249C2AB5F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434318-E961-5322-C768-B9FDEA7DC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325E7D-8BF7-C346-FE78-5BB16B84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08683-6CF9-7783-084F-181E4C4DE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5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E5FD-2613-3FC0-C5AB-6CE75F4E1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9AC254-A296-1093-D136-2E821AAD6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67505-37F3-8DDE-A33D-6090550B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3440A-FC56-5FC8-CA82-6E8B624A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2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72044-01F6-8F06-2A33-072E65B7D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61896A-BDEC-5D8E-76BC-6523E23F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022C3-3328-29E4-5543-EC2E8A60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2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4190-EC8B-5025-DE4D-64D23CFCB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D2BF9-60E1-56B4-DF63-CC927151D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6972B-1057-8B4F-23F6-4414C332D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13896-A491-295C-4175-35BB71E22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503E6-74A3-6E4A-0A4C-8620CECB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ADE1D-36B2-EAD9-1B22-E1D4DFB5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6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2CF50-C3BC-03B4-B931-3DD59E0EB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DC8FAC-86F1-917B-4490-1A123510E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6B7A7-FCCB-407A-693D-AF6C60202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685C4-5ED4-E65F-3E12-357C4A39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37773-0290-89A3-3F04-EC7422C0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89279-98A6-A261-3E9F-6085C5506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2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617CC-C164-E6F2-6A88-A93181CAE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89B0D-4A12-DF93-0650-A3409F21B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1C0FB-BC8F-0FBD-1EE6-224B3F67A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1547C-EC59-408D-92A0-77FBDB5F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83D91-DF5B-74F8-0C95-15E6A6D18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8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D145C9-2451-09E0-0DCE-89CFE1C7D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66F8B3-27C7-D2B5-6800-D5127D7ED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3DD4F-D5B2-3149-2CAD-575BA001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44DCE-E766-CD3E-954F-F446F2E5A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0752A-8A48-437F-8BD5-6E83393F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3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gh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381000" y="1099854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223682"/>
            <a:ext cx="11430000" cy="5080865"/>
          </a:xfrm>
        </p:spPr>
        <p:txBody>
          <a:bodyPr/>
          <a:lstStyle>
            <a:lvl2pPr indent="-32004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E23C-2C73-4E7C-936C-5B5053A14B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8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53912-1045-F998-4928-C2ED0ECD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76DA2-AD3B-085B-C5D3-8C69C55EA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A0F2F-A173-1187-D9B1-433317E24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2D827-F95C-D54D-8A76-4F511E8FD8F4}" type="datetimeFigureOut">
              <a:rPr lang="en-US" smtClean="0"/>
              <a:t>6/4/22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9762E-A590-B8DD-A1F8-F71B916FD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3F20D-4606-262D-F2A3-35E0A87A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0532-C1AE-184E-A393-24485C54F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1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8.png"/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12" Type="http://schemas.openxmlformats.org/officeDocument/2006/relationships/image" Target="../media/image1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11" Type="http://schemas.openxmlformats.org/officeDocument/2006/relationships/image" Target="../media/image16.gif"/><Relationship Id="rId5" Type="http://schemas.openxmlformats.org/officeDocument/2006/relationships/image" Target="../media/image10.gif"/><Relationship Id="rId10" Type="http://schemas.openxmlformats.org/officeDocument/2006/relationships/image" Target="../media/image15.gif"/><Relationship Id="rId4" Type="http://schemas.openxmlformats.org/officeDocument/2006/relationships/image" Target="../media/image9.gif"/><Relationship Id="rId9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29.pn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12" Type="http://schemas.openxmlformats.org/officeDocument/2006/relationships/image" Target="../media/image2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gif"/><Relationship Id="rId11" Type="http://schemas.openxmlformats.org/officeDocument/2006/relationships/image" Target="../media/image27.gif"/><Relationship Id="rId5" Type="http://schemas.openxmlformats.org/officeDocument/2006/relationships/image" Target="../media/image21.gif"/><Relationship Id="rId10" Type="http://schemas.openxmlformats.org/officeDocument/2006/relationships/image" Target="../media/image26.gif"/><Relationship Id="rId4" Type="http://schemas.openxmlformats.org/officeDocument/2006/relationships/image" Target="../media/image20.gif"/><Relationship Id="rId9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FB0E41-E9B3-9674-53F0-5D3E5E18A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4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622C-F37F-7A44-8283-2782D64FA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7711"/>
            <a:ext cx="10597264" cy="882875"/>
          </a:xfrm>
        </p:spPr>
        <p:txBody>
          <a:bodyPr>
            <a:normAutofit fontScale="90000"/>
          </a:bodyPr>
          <a:lstStyle/>
          <a:p>
            <a:r>
              <a:rPr lang="en-US" dirty="0"/>
              <a:t>Vertical Profile Products: Connecting to the Surface</a:t>
            </a:r>
            <a:br>
              <a:rPr lang="en-US" dirty="0"/>
            </a:br>
            <a:r>
              <a:rPr lang="en-US" dirty="0"/>
              <a:t>Diurnal Variations (RF03 – 20210908)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1DBD-5DBE-7D40-ADDE-BA04D2930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6AE23C-2C73-4E7C-936C-5B5053A14B2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93A4CFC-121B-42FD-84B4-CA7AB969D5F9}"/>
              </a:ext>
            </a:extLst>
          </p:cNvPr>
          <p:cNvGrpSpPr/>
          <p:nvPr/>
        </p:nvGrpSpPr>
        <p:grpSpPr>
          <a:xfrm>
            <a:off x="6143309" y="1189618"/>
            <a:ext cx="5224487" cy="5577302"/>
            <a:chOff x="378279" y="1254150"/>
            <a:chExt cx="5224487" cy="5577302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13B736D-062E-41AA-BB22-D92DE2411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865" y="1254150"/>
              <a:ext cx="4538895" cy="32004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ED9F0F6-41E8-4616-82E1-DA3FBD814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445636" y="4428635"/>
              <a:ext cx="3121351" cy="2057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A59A83-44EB-4899-948B-7100A488498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79" y="4100786"/>
              <a:ext cx="5181863" cy="2457681"/>
            </a:xfrm>
            <a:prstGeom prst="line">
              <a:avLst/>
            </a:prstGeom>
            <a:ln w="38100">
              <a:solidFill>
                <a:srgbClr val="ED7D31">
                  <a:alpha val="74902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364074A-F292-449F-9741-080AD819D8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1000" y="3106726"/>
              <a:ext cx="0" cy="953210"/>
            </a:xfrm>
            <a:prstGeom prst="line">
              <a:avLst/>
            </a:prstGeom>
            <a:ln w="38100">
              <a:solidFill>
                <a:srgbClr val="ED7D31">
                  <a:alpha val="74902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AF6D78C-9B22-473D-AC4B-D25B379834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1424" y="3730752"/>
              <a:ext cx="21342" cy="2786865"/>
            </a:xfrm>
            <a:prstGeom prst="line">
              <a:avLst/>
            </a:prstGeom>
            <a:ln w="38100">
              <a:solidFill>
                <a:srgbClr val="ED7D31">
                  <a:alpha val="74902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BA6357-0ABF-4235-A005-51EEFFA47D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1000" y="3106726"/>
              <a:ext cx="259080" cy="47954"/>
            </a:xfrm>
            <a:prstGeom prst="line">
              <a:avLst/>
            </a:prstGeom>
            <a:ln w="38100">
              <a:solidFill>
                <a:srgbClr val="ED7D31">
                  <a:alpha val="74902"/>
                </a:srgbClr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319530-AD2F-452D-8E55-02DF252A548C}"/>
                </a:ext>
              </a:extLst>
            </p:cNvPr>
            <p:cNvCxnSpPr>
              <a:cxnSpLocks/>
            </p:cNvCxnSpPr>
            <p:nvPr/>
          </p:nvCxnSpPr>
          <p:spPr>
            <a:xfrm>
              <a:off x="5321808" y="3694176"/>
              <a:ext cx="274320" cy="36576"/>
            </a:xfrm>
            <a:prstGeom prst="line">
              <a:avLst/>
            </a:prstGeom>
            <a:ln w="38100">
              <a:solidFill>
                <a:srgbClr val="ED7D31">
                  <a:alpha val="74902"/>
                </a:srgbClr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BC5BB86-2D23-4E8D-8FD3-436089A32694}"/>
                </a:ext>
              </a:extLst>
            </p:cNvPr>
            <p:cNvSpPr txBox="1"/>
            <p:nvPr/>
          </p:nvSpPr>
          <p:spPr>
            <a:xfrm>
              <a:off x="769800" y="1254150"/>
              <a:ext cx="44148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Aerosol Backscatter Vertical Profiles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6A126ED-28E8-46A4-8054-B54D7BCFEF96}"/>
                </a:ext>
              </a:extLst>
            </p:cNvPr>
            <p:cNvSpPr txBox="1"/>
            <p:nvPr/>
          </p:nvSpPr>
          <p:spPr>
            <a:xfrm>
              <a:off x="649339" y="6462120"/>
              <a:ext cx="4713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Near-surface (0-1km) Average Backscatter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E8E84CC-3B3E-4587-96AE-BC0D1D176B5A}"/>
                </a:ext>
              </a:extLst>
            </p:cNvPr>
            <p:cNvSpPr txBox="1"/>
            <p:nvPr/>
          </p:nvSpPr>
          <p:spPr>
            <a:xfrm rot="402494">
              <a:off x="3482106" y="3587435"/>
              <a:ext cx="1720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Single transect shown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7B76578-71E6-4AD0-8CEA-CBAFB59FEB05}"/>
              </a:ext>
            </a:extLst>
          </p:cNvPr>
          <p:cNvGrpSpPr/>
          <p:nvPr/>
        </p:nvGrpSpPr>
        <p:grpSpPr>
          <a:xfrm>
            <a:off x="492292" y="1164957"/>
            <a:ext cx="5231500" cy="5633953"/>
            <a:chOff x="5893318" y="1225179"/>
            <a:chExt cx="5231500" cy="5633953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61934A9-81C2-49AC-A3DD-EE328203F1EB}"/>
                </a:ext>
              </a:extLst>
            </p:cNvPr>
            <p:cNvGrpSpPr/>
            <p:nvPr/>
          </p:nvGrpSpPr>
          <p:grpSpPr>
            <a:xfrm>
              <a:off x="5893318" y="1225179"/>
              <a:ext cx="5231500" cy="5633953"/>
              <a:chOff x="5893318" y="1298331"/>
              <a:chExt cx="5231500" cy="5633953"/>
            </a:xfrm>
          </p:grpSpPr>
          <p:pic>
            <p:nvPicPr>
              <p:cNvPr id="10" name="Picture 9" descr="A picture containing graphical user interface&#10;&#10;Description automatically generated">
                <a:extLst>
                  <a:ext uri="{FF2B5EF4-FFF2-40B4-BE49-F238E27FC236}">
                    <a16:creationId xmlns:a16="http://schemas.microsoft.com/office/drawing/2014/main" id="{A67DC906-E511-4912-B928-C6FC76D0F0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67828" y="1327302"/>
                <a:ext cx="4538895" cy="3200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473BF01-4EB5-4CE8-B275-3A60A030C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/>
            </p:blipFill>
            <p:spPr>
              <a:xfrm>
                <a:off x="6976599" y="4505552"/>
                <a:ext cx="3121351" cy="205740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3E7D1AD8-708C-486D-B8EF-BB28DA7A7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93318" y="4173939"/>
                <a:ext cx="5181863" cy="2457681"/>
              </a:xfrm>
              <a:prstGeom prst="line">
                <a:avLst/>
              </a:prstGeom>
              <a:ln w="38100">
                <a:solidFill>
                  <a:srgbClr val="ED7D31">
                    <a:alpha val="74902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6B8A02E-7AB5-4AD3-BE1B-7B52B09F68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03052" y="3114675"/>
                <a:ext cx="0" cy="1018413"/>
              </a:xfrm>
              <a:prstGeom prst="line">
                <a:avLst/>
              </a:prstGeom>
              <a:ln w="38100">
                <a:solidFill>
                  <a:srgbClr val="ED7D31">
                    <a:alpha val="74902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3784A3B-876F-41F0-91B5-ABA01D93F1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03476" y="3803904"/>
                <a:ext cx="21342" cy="2786865"/>
              </a:xfrm>
              <a:prstGeom prst="line">
                <a:avLst/>
              </a:prstGeom>
              <a:ln w="38100">
                <a:solidFill>
                  <a:srgbClr val="ED7D31">
                    <a:alpha val="74902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49A4C2DB-6A98-42F4-93BF-610F040D2B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24173" y="3131344"/>
                <a:ext cx="310432" cy="52388"/>
              </a:xfrm>
              <a:prstGeom prst="line">
                <a:avLst/>
              </a:prstGeom>
              <a:ln w="38100">
                <a:solidFill>
                  <a:srgbClr val="ED7D31">
                    <a:alpha val="74902"/>
                  </a:srgbClr>
                </a:solidFill>
                <a:prstDash val="sys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CCAE075F-848B-47A1-A254-CF41F43E1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43860" y="3724952"/>
                <a:ext cx="274320" cy="36576"/>
              </a:xfrm>
              <a:prstGeom prst="line">
                <a:avLst/>
              </a:prstGeom>
              <a:ln w="38100">
                <a:solidFill>
                  <a:srgbClr val="ED7D31">
                    <a:alpha val="74902"/>
                  </a:srgbClr>
                </a:solidFill>
                <a:prstDash val="sys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7D3AFDC-EA87-40A2-A945-C8F957D2A1C4}"/>
                  </a:ext>
                </a:extLst>
              </p:cNvPr>
              <p:cNvSpPr txBox="1"/>
              <p:nvPr/>
            </p:nvSpPr>
            <p:spPr>
              <a:xfrm>
                <a:off x="6267828" y="1298331"/>
                <a:ext cx="44148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Ozone Vertical Profiles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63A28A3-EF9C-4CCD-BD64-29DC235393A9}"/>
                  </a:ext>
                </a:extLst>
              </p:cNvPr>
              <p:cNvSpPr txBox="1"/>
              <p:nvPr/>
            </p:nvSpPr>
            <p:spPr>
              <a:xfrm>
                <a:off x="6177912" y="6562952"/>
                <a:ext cx="47139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Near-surface (0-1km) Average Ozone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648F7CF-4036-40B8-A93E-247D2A0F12F0}"/>
                </a:ext>
              </a:extLst>
            </p:cNvPr>
            <p:cNvSpPr txBox="1"/>
            <p:nvPr/>
          </p:nvSpPr>
          <p:spPr>
            <a:xfrm rot="402494">
              <a:off x="8964355" y="3523690"/>
              <a:ext cx="1720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Single transect shown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193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8892AB-D5F1-1EC2-FCF3-A0AD5B453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7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359FEF-108A-A51C-0226-0B2FD545D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59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7D3A-0CB8-FF4D-A99B-0D8EC712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151"/>
            <a:ext cx="10402614" cy="882875"/>
          </a:xfrm>
        </p:spPr>
        <p:txBody>
          <a:bodyPr>
            <a:normAutofit/>
          </a:bodyPr>
          <a:lstStyle/>
          <a:p>
            <a:r>
              <a:rPr lang="en-US" sz="3200" dirty="0"/>
              <a:t>Distribution and evolution of near surface ozone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CAB1-A91A-0F4A-88B4-9CFF92F84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56321" y="6397792"/>
            <a:ext cx="2057400" cy="365125"/>
          </a:xfrm>
        </p:spPr>
        <p:txBody>
          <a:bodyPr/>
          <a:lstStyle/>
          <a:p>
            <a:fld id="{956AE23C-2C73-4E7C-936C-5B5053A14B28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0C0AB7-D641-8443-A1DA-DE7AF874F64B}"/>
              </a:ext>
            </a:extLst>
          </p:cNvPr>
          <p:cNvGrpSpPr/>
          <p:nvPr/>
        </p:nvGrpSpPr>
        <p:grpSpPr>
          <a:xfrm>
            <a:off x="67179" y="813498"/>
            <a:ext cx="12057642" cy="5900896"/>
            <a:chOff x="67179" y="813498"/>
            <a:chExt cx="12057642" cy="590089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9E85782-2C20-BB41-B024-639395261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3096809" y="813498"/>
              <a:ext cx="2968752" cy="195681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8D9B17B-9EB9-A945-9B09-B33EC06E6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6439" y="813498"/>
              <a:ext cx="2968752" cy="195681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67766C-0AEE-BB43-A47E-22AC7A424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179" y="2794621"/>
              <a:ext cx="2968752" cy="195681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9E00D-0DF6-8E41-A851-DBA4F107A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096809" y="2794621"/>
              <a:ext cx="2968752" cy="195681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8D64A3-C666-D342-806D-9E1AA3670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6439" y="2794621"/>
              <a:ext cx="2968752" cy="195681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9B73BC0-09C7-2E49-8B2F-900B0A1F1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9156069" y="2794621"/>
              <a:ext cx="2968752" cy="198119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94E20DD-5D3F-C741-93A0-5CA1E1293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179" y="4757578"/>
              <a:ext cx="2968752" cy="195681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CB7A41-5E14-9C41-BF7A-C91C374FC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96809" y="4757578"/>
              <a:ext cx="2968752" cy="195681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6BD7B20-3BE2-8546-BA93-4772D39FF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26439" y="4757578"/>
              <a:ext cx="2968752" cy="195681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CE34B75-46E2-E441-B63A-09E479AF1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56069" y="4757578"/>
              <a:ext cx="2968752" cy="195681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1DFF38-B65F-F748-BBD5-D79E936CD26F}"/>
                </a:ext>
              </a:extLst>
            </p:cNvPr>
            <p:cNvSpPr txBox="1"/>
            <p:nvPr/>
          </p:nvSpPr>
          <p:spPr>
            <a:xfrm>
              <a:off x="5286554" y="898032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819059-C5BD-A94B-BE9F-8E22F6ED876B}"/>
                </a:ext>
              </a:extLst>
            </p:cNvPr>
            <p:cNvSpPr txBox="1"/>
            <p:nvPr/>
          </p:nvSpPr>
          <p:spPr>
            <a:xfrm>
              <a:off x="8318694" y="885920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17FD04-8307-144C-8094-3F51B00134EE}"/>
                </a:ext>
              </a:extLst>
            </p:cNvPr>
            <p:cNvSpPr txBox="1"/>
            <p:nvPr/>
          </p:nvSpPr>
          <p:spPr>
            <a:xfrm>
              <a:off x="2269660" y="2855010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F7A77ED-6E90-5547-9732-ABB30049B474}"/>
                </a:ext>
              </a:extLst>
            </p:cNvPr>
            <p:cNvSpPr txBox="1"/>
            <p:nvPr/>
          </p:nvSpPr>
          <p:spPr>
            <a:xfrm>
              <a:off x="5302338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09/09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018AB26-7766-8D43-9585-2AAC494899FA}"/>
                </a:ext>
              </a:extLst>
            </p:cNvPr>
            <p:cNvSpPr txBox="1"/>
            <p:nvPr/>
          </p:nvSpPr>
          <p:spPr>
            <a:xfrm>
              <a:off x="8322218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09/10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5CAA60-2555-F444-9AE0-3AD004DC4EEB}"/>
                </a:ext>
              </a:extLst>
            </p:cNvPr>
            <p:cNvSpPr txBox="1"/>
            <p:nvPr/>
          </p:nvSpPr>
          <p:spPr>
            <a:xfrm>
              <a:off x="11348006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09/11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40580F1-4B9D-F344-A1E6-C0A419F55963}"/>
                </a:ext>
              </a:extLst>
            </p:cNvPr>
            <p:cNvSpPr txBox="1"/>
            <p:nvPr/>
          </p:nvSpPr>
          <p:spPr>
            <a:xfrm>
              <a:off x="2269660" y="483937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813A54-5C77-E34F-B8E5-2DA9D50BAFDA}"/>
                </a:ext>
              </a:extLst>
            </p:cNvPr>
            <p:cNvSpPr txBox="1"/>
            <p:nvPr/>
          </p:nvSpPr>
          <p:spPr>
            <a:xfrm>
              <a:off x="5302338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8C6C08-69B7-2645-9154-36153502DA78}"/>
                </a:ext>
              </a:extLst>
            </p:cNvPr>
            <p:cNvSpPr txBox="1"/>
            <p:nvPr/>
          </p:nvSpPr>
          <p:spPr>
            <a:xfrm>
              <a:off x="8322218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66DEDB-ECBD-0740-9ACD-9A13B7539734}"/>
                </a:ext>
              </a:extLst>
            </p:cNvPr>
            <p:cNvSpPr txBox="1"/>
            <p:nvPr/>
          </p:nvSpPr>
          <p:spPr>
            <a:xfrm>
              <a:off x="11348006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09/26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5CC84C3-DB34-4C4C-B01E-DD0482E69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91471" t="2094" b="7418"/>
            <a:stretch/>
          </p:blipFill>
          <p:spPr>
            <a:xfrm>
              <a:off x="9156069" y="861724"/>
              <a:ext cx="309018" cy="196370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589B530-28D3-C34A-9B5B-3C7AB2DC66D0}"/>
              </a:ext>
            </a:extLst>
          </p:cNvPr>
          <p:cNvSpPr txBox="1"/>
          <p:nvPr/>
        </p:nvSpPr>
        <p:spPr>
          <a:xfrm>
            <a:off x="36327" y="1314072"/>
            <a:ext cx="30380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Cloud cleared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10 second (~2 km)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1 km above surface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Co-located to point on surface</a:t>
            </a:r>
          </a:p>
        </p:txBody>
      </p:sp>
    </p:spTree>
    <p:extLst>
      <p:ext uri="{BB962C8B-B14F-4D97-AF65-F5344CB8AC3E}">
        <p14:creationId xmlns:p14="http://schemas.microsoft.com/office/powerpoint/2010/main" val="313628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45EF2-A763-6F42-B9EB-4D641334DF8C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139603" y="76031"/>
            <a:ext cx="10833197" cy="882875"/>
          </a:xfrm>
        </p:spPr>
        <p:txBody>
          <a:bodyPr>
            <a:normAutofit fontScale="90000"/>
          </a:bodyPr>
          <a:lstStyle/>
          <a:p>
            <a:r>
              <a:rPr lang="en-US" dirty="0"/>
              <a:t>Distribution and evolution of near surface aerosol extinction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499E2-B608-864C-B552-3E6B2D12E41E}"/>
              </a:ext>
            </a:extLst>
          </p:cNvPr>
          <p:cNvSpPr>
            <a:spLocks noGrp="1" noChangeAspect="1"/>
          </p:cNvSpPr>
          <p:nvPr>
            <p:ph type="sldNum" sz="quarter" idx="10"/>
          </p:nvPr>
        </p:nvSpPr>
        <p:spPr>
          <a:xfrm>
            <a:off x="9756322" y="6343289"/>
            <a:ext cx="279411" cy="49587"/>
          </a:xfrm>
        </p:spPr>
        <p:txBody>
          <a:bodyPr/>
          <a:lstStyle/>
          <a:p>
            <a:fld id="{956AE23C-2C73-4E7C-936C-5B5053A14B28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E0D015-C77E-C845-9EFD-4CF52C996863}"/>
              </a:ext>
            </a:extLst>
          </p:cNvPr>
          <p:cNvGrpSpPr/>
          <p:nvPr/>
        </p:nvGrpSpPr>
        <p:grpSpPr>
          <a:xfrm>
            <a:off x="81805" y="791332"/>
            <a:ext cx="12027949" cy="5919216"/>
            <a:chOff x="81805" y="791332"/>
            <a:chExt cx="12027949" cy="59192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75417A1-0F70-7A42-9943-57306EB7D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1389" y="815716"/>
              <a:ext cx="2968752" cy="195681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69344C-C7E6-5C42-BB0B-FF5270801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1269" y="791332"/>
              <a:ext cx="2968752" cy="195681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FAB773-4037-2F4D-8A43-B327B58F2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1805" y="2772532"/>
              <a:ext cx="2968752" cy="19568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19F33ED-C4EE-1446-9A96-C22FB7DB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01537" y="2772532"/>
              <a:ext cx="2968752" cy="19568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7F518DF-4612-1743-A822-C8F96BC34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1269" y="2772532"/>
              <a:ext cx="2968752" cy="195681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F933AFC-54D8-B242-998A-32BBAD3EE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9141001" y="2772532"/>
              <a:ext cx="2968752" cy="198119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A00DEA9-622D-2F44-A1D9-04003022A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2247" y="4753732"/>
              <a:ext cx="2968752" cy="195681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D79B75F-E5E8-2C43-BE00-7A25CFF55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01832" y="4753732"/>
              <a:ext cx="2968752" cy="195681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1227157-3661-CC49-82CC-73C0F8692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21417" y="4753732"/>
              <a:ext cx="2968752" cy="195681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1C03D7A-9547-604B-9B9D-6CC696A62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41002" y="4753732"/>
              <a:ext cx="2968752" cy="195681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EE0261B-6712-A240-B970-91C8878BC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90683" b="7572"/>
            <a:stretch/>
          </p:blipFill>
          <p:spPr>
            <a:xfrm>
              <a:off x="9133578" y="804429"/>
              <a:ext cx="335554" cy="19812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8E91D6-38E4-F443-A3D5-35325ECA9D0C}"/>
                </a:ext>
              </a:extLst>
            </p:cNvPr>
            <p:cNvSpPr txBox="1"/>
            <p:nvPr/>
          </p:nvSpPr>
          <p:spPr>
            <a:xfrm>
              <a:off x="5286554" y="898032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D294A6-3063-8B4E-AB7E-C2A104812DE5}"/>
                </a:ext>
              </a:extLst>
            </p:cNvPr>
            <p:cNvSpPr txBox="1"/>
            <p:nvPr/>
          </p:nvSpPr>
          <p:spPr>
            <a:xfrm>
              <a:off x="8318694" y="885920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77EC2C1-4243-624B-B0E6-9F6B76D7C6D8}"/>
                </a:ext>
              </a:extLst>
            </p:cNvPr>
            <p:cNvSpPr txBox="1"/>
            <p:nvPr/>
          </p:nvSpPr>
          <p:spPr>
            <a:xfrm>
              <a:off x="2269660" y="2855010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09/08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984BFDF-A78B-FF47-AAB8-7AB546F9AED0}"/>
                </a:ext>
              </a:extLst>
            </p:cNvPr>
            <p:cNvSpPr txBox="1"/>
            <p:nvPr/>
          </p:nvSpPr>
          <p:spPr>
            <a:xfrm>
              <a:off x="5302338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09/09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A27F3F-3F75-214A-B70A-DD1055AA8149}"/>
                </a:ext>
              </a:extLst>
            </p:cNvPr>
            <p:cNvSpPr txBox="1"/>
            <p:nvPr/>
          </p:nvSpPr>
          <p:spPr>
            <a:xfrm>
              <a:off x="8322218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09/10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DDC1CBB-D8E7-E94A-8B38-310AFF3C9BA8}"/>
                </a:ext>
              </a:extLst>
            </p:cNvPr>
            <p:cNvSpPr txBox="1"/>
            <p:nvPr/>
          </p:nvSpPr>
          <p:spPr>
            <a:xfrm>
              <a:off x="11348006" y="285484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09/11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FA4B88-C451-C243-A410-7CC5E08B2C68}"/>
                </a:ext>
              </a:extLst>
            </p:cNvPr>
            <p:cNvSpPr txBox="1"/>
            <p:nvPr/>
          </p:nvSpPr>
          <p:spPr>
            <a:xfrm>
              <a:off x="2269660" y="4839378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09/23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E7F387-1EDF-0A43-87DE-0EC165C11F81}"/>
                </a:ext>
              </a:extLst>
            </p:cNvPr>
            <p:cNvSpPr txBox="1"/>
            <p:nvPr/>
          </p:nvSpPr>
          <p:spPr>
            <a:xfrm>
              <a:off x="5302338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8DF4710-DC29-664A-8217-861CC29B16A8}"/>
                </a:ext>
              </a:extLst>
            </p:cNvPr>
            <p:cNvSpPr txBox="1"/>
            <p:nvPr/>
          </p:nvSpPr>
          <p:spPr>
            <a:xfrm>
              <a:off x="8322218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001E15-59FD-AB41-A573-FEF4B6D3B43E}"/>
                </a:ext>
              </a:extLst>
            </p:cNvPr>
            <p:cNvSpPr txBox="1"/>
            <p:nvPr/>
          </p:nvSpPr>
          <p:spPr>
            <a:xfrm>
              <a:off x="11348006" y="4839216"/>
              <a:ext cx="761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09/26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CBC71C9-0299-3046-A7F1-7EBED9F0CEA3}"/>
              </a:ext>
            </a:extLst>
          </p:cNvPr>
          <p:cNvSpPr txBox="1"/>
          <p:nvPr/>
        </p:nvSpPr>
        <p:spPr>
          <a:xfrm>
            <a:off x="36327" y="1314072"/>
            <a:ext cx="30380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Cloud cleared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10 second (~2 km)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1 km above surface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Co-located to point on surface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600" dirty="0"/>
              <a:t>Wavelength 532 nm</a:t>
            </a:r>
          </a:p>
        </p:txBody>
      </p:sp>
    </p:spTree>
    <p:extLst>
      <p:ext uri="{BB962C8B-B14F-4D97-AF65-F5344CB8AC3E}">
        <p14:creationId xmlns:p14="http://schemas.microsoft.com/office/powerpoint/2010/main" val="2588656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215</Words>
  <Application>Microsoft Macintosh PowerPoint</Application>
  <PresentationFormat>Widescreen</PresentationFormat>
  <Paragraphs>51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Vertical Profile Products: Connecting to the Surface Diurnal Variations (RF03 – 20210908)</vt:lpstr>
      <vt:lpstr>PowerPoint Presentation</vt:lpstr>
      <vt:lpstr>PowerPoint Presentation</vt:lpstr>
      <vt:lpstr>Distribution and evolution of near surface ozone</vt:lpstr>
      <vt:lpstr>Distribution and evolution of near surface aerosol extinction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Straw man ilrc</dc:title>
  <dc:subject/>
  <dc:creator>Fenn, Marta Angeline (LARC-E304)[Science Systems &amp; Applications, Inc.]</dc:creator>
  <cp:keywords/>
  <dc:description/>
  <cp:lastModifiedBy>Fenn, Marta Angeline (LARC-E304)[Science Systems &amp; Applications, Inc.]</cp:lastModifiedBy>
  <cp:revision>7</cp:revision>
  <dcterms:created xsi:type="dcterms:W3CDTF">2022-06-02T20:30:57Z</dcterms:created>
  <dcterms:modified xsi:type="dcterms:W3CDTF">2022-06-04T14:09:10Z</dcterms:modified>
  <cp:category/>
</cp:coreProperties>
</file>