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60" r:id="rId2"/>
    <p:sldId id="263" r:id="rId3"/>
    <p:sldId id="265" r:id="rId4"/>
    <p:sldId id="266" r:id="rId5"/>
    <p:sldId id="268" r:id="rId6"/>
    <p:sldId id="269" r:id="rId7"/>
    <p:sldId id="27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405"/>
  </p:normalViewPr>
  <p:slideViewPr>
    <p:cSldViewPr snapToGrid="0" snapToObjects="1">
      <p:cViewPr varScale="1">
        <p:scale>
          <a:sx n="86" d="100"/>
          <a:sy n="86" d="100"/>
        </p:scale>
        <p:origin x="533"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E5A5AE-4FE9-254D-A496-18A6BEFCF6D9}" type="datetimeFigureOut">
              <a:rPr lang="en-US" smtClean="0"/>
              <a:t>6/4/2022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42FD6C-0C80-8548-B75A-E1D3DE4C0BB8}" type="slidenum">
              <a:rPr lang="en-US" smtClean="0"/>
              <a:t>‹#›</a:t>
            </a:fld>
            <a:endParaRPr lang="en-US"/>
          </a:p>
        </p:txBody>
      </p:sp>
    </p:spTree>
    <p:extLst>
      <p:ext uri="{BB962C8B-B14F-4D97-AF65-F5344CB8AC3E}">
        <p14:creationId xmlns:p14="http://schemas.microsoft.com/office/powerpoint/2010/main" val="847227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D8718-03F1-CCE7-911D-DD144CC10A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FD336-6376-92EC-E3B4-1D72395C8F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199C4D-702A-CFF4-7968-C6D0F69661CC}"/>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5" name="Footer Placeholder 4">
            <a:extLst>
              <a:ext uri="{FF2B5EF4-FFF2-40B4-BE49-F238E27FC236}">
                <a16:creationId xmlns:a16="http://schemas.microsoft.com/office/drawing/2014/main" id="{27651C9C-4F62-5D57-46A2-2A10E4AD7C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77340-466E-BCD8-C203-C3A497E27B61}"/>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2229534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6CD11-CF33-EC35-8347-461EB1AE3A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944F12-7856-6C5F-9C90-B5F2AB659C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89BF0A-DD8C-81DD-1B81-3DD45B2FF246}"/>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5" name="Footer Placeholder 4">
            <a:extLst>
              <a:ext uri="{FF2B5EF4-FFF2-40B4-BE49-F238E27FC236}">
                <a16:creationId xmlns:a16="http://schemas.microsoft.com/office/drawing/2014/main" id="{FC3977F1-7894-BAD2-CE06-186214CC7D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73ED0-24E8-16D6-C905-6C0551C10DDF}"/>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785791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F07B1-8E11-EBBE-ECBA-35218B44EC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F15464-025E-324C-EAD0-F7F2AB41FC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297FB0-29C5-EA70-20C8-FAB674D58203}"/>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5" name="Footer Placeholder 4">
            <a:extLst>
              <a:ext uri="{FF2B5EF4-FFF2-40B4-BE49-F238E27FC236}">
                <a16:creationId xmlns:a16="http://schemas.microsoft.com/office/drawing/2014/main" id="{794967B8-AC94-EBDA-AF8B-E337A4EF83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1ECCD-306A-4A5E-EC93-64C49690A83E}"/>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3239940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8F303-5E9F-D592-D181-3641AF02E8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748EF-8229-054E-048B-529D61D756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D04325-62E3-897D-3AA3-6E930602F7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9E3A0A-43B2-FC58-5569-2FD73FD7F84A}"/>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6" name="Footer Placeholder 5">
            <a:extLst>
              <a:ext uri="{FF2B5EF4-FFF2-40B4-BE49-F238E27FC236}">
                <a16:creationId xmlns:a16="http://schemas.microsoft.com/office/drawing/2014/main" id="{6B8F9701-8841-F8BF-334A-3DF9E0AB44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A9A2B3-D4AF-9032-6C74-BE7883F5C56C}"/>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476119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B5EED-7531-3A90-1621-3F66BC40E3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5233B4-3BE5-0201-5A9E-4F7E1CCCFF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EE5998-FC68-4F84-A4BA-7FD8E64B49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71345F-EC0D-EABE-822F-A591A76853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827DC0-E36C-1634-F99F-A778244F51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1B54B3-072C-478A-A063-E3C2DA3FDC3F}"/>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8" name="Footer Placeholder 7">
            <a:extLst>
              <a:ext uri="{FF2B5EF4-FFF2-40B4-BE49-F238E27FC236}">
                <a16:creationId xmlns:a16="http://schemas.microsoft.com/office/drawing/2014/main" id="{91EB4B68-32BA-3224-9DCB-37CB37AEBD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3D7E95-E2CF-E7EE-A96D-7A56575A5D4E}"/>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663314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6ABE5-A20F-10CF-0783-A2B9227F89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998532-E852-D292-613B-18A8D5014E26}"/>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4" name="Footer Placeholder 3">
            <a:extLst>
              <a:ext uri="{FF2B5EF4-FFF2-40B4-BE49-F238E27FC236}">
                <a16:creationId xmlns:a16="http://schemas.microsoft.com/office/drawing/2014/main" id="{F6B45292-3E44-4391-BDE1-55B6F68CBC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70DBF3-8DCE-57C6-A860-948E55D25872}"/>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45188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D788DE-643E-85C8-D6AE-BDA8D25913E1}"/>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3" name="Footer Placeholder 2">
            <a:extLst>
              <a:ext uri="{FF2B5EF4-FFF2-40B4-BE49-F238E27FC236}">
                <a16:creationId xmlns:a16="http://schemas.microsoft.com/office/drawing/2014/main" id="{34CAA1AF-531D-A0C5-8977-C0CB5BEF5D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1DC4DD-B097-6471-90B2-7CF61ABE54EB}"/>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448108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76E33-B2C7-7661-38FA-1D5EF0F227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CA0FB0-95C8-0B7D-E627-438E01C303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D1A68AB-5980-CCE5-8D28-7EDAC22E63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9AC476-1597-DFA6-76D3-28D41E9C783C}"/>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6" name="Footer Placeholder 5">
            <a:extLst>
              <a:ext uri="{FF2B5EF4-FFF2-40B4-BE49-F238E27FC236}">
                <a16:creationId xmlns:a16="http://schemas.microsoft.com/office/drawing/2014/main" id="{A0B4A9B5-AA1A-9D9F-F85D-E122A8F04D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C3070E-BF6D-8902-5B7B-D187D32A8102}"/>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3288256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9B794-0994-356E-0721-F5231A261E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DC454F-1EA9-B7DD-3C20-2CE903171C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633CCD-1A07-6591-0FC1-238BB8A938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3DB695-7B13-6A32-70BF-BE0506F96B60}"/>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6" name="Footer Placeholder 5">
            <a:extLst>
              <a:ext uri="{FF2B5EF4-FFF2-40B4-BE49-F238E27FC236}">
                <a16:creationId xmlns:a16="http://schemas.microsoft.com/office/drawing/2014/main" id="{1DE49119-7CC8-F2A9-5B9E-915716F7BE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DCA7DB-E18F-CDA2-121A-F0AC5C399C5D}"/>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2535295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E50DE-3AC1-69EC-8119-98FE30F404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26B894-2561-8BD1-D018-08214D8942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CE3D87-0F71-CBE7-3521-D067AB6EE262}"/>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5" name="Footer Placeholder 4">
            <a:extLst>
              <a:ext uri="{FF2B5EF4-FFF2-40B4-BE49-F238E27FC236}">
                <a16:creationId xmlns:a16="http://schemas.microsoft.com/office/drawing/2014/main" id="{A1338ECA-9174-6051-3561-D915D2EC7B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08EC26-387A-7AB7-9F8D-959336D51F32}"/>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3722356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C973A1-E669-2275-60DB-467B597520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F33D2F-1C6E-69CE-E850-B5839E7B0A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4D2048-3038-AE72-EC43-33057066DDBE}"/>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5" name="Footer Placeholder 4">
            <a:extLst>
              <a:ext uri="{FF2B5EF4-FFF2-40B4-BE49-F238E27FC236}">
                <a16:creationId xmlns:a16="http://schemas.microsoft.com/office/drawing/2014/main" id="{8B2A832B-AAE6-1833-A46B-743066BC7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E38B5-4A9D-6517-BA18-A6E8678D664A}"/>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1379952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44FD6-AAA6-E2CD-98D1-FD2F1A4EFF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D4ADA5-3249-A293-8FBE-7437EBFA5F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91FDE3-4D82-890B-F64B-5B1FCCCC6C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1D8AAC-5BF1-CA4C-90B2-2C437F814169}" type="datetimeFigureOut">
              <a:rPr lang="en-US" smtClean="0"/>
              <a:t>6/4/2022</a:t>
            </a:fld>
            <a:endParaRPr lang="en-US"/>
          </a:p>
        </p:txBody>
      </p:sp>
      <p:sp>
        <p:nvSpPr>
          <p:cNvPr id="5" name="Footer Placeholder 4">
            <a:extLst>
              <a:ext uri="{FF2B5EF4-FFF2-40B4-BE49-F238E27FC236}">
                <a16:creationId xmlns:a16="http://schemas.microsoft.com/office/drawing/2014/main" id="{4C92ED3D-32DA-D6B3-9434-8411937A53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E30C4F-8FF5-A732-4754-D169AD4516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E5E8A1-5290-C84F-A9F0-AA547EF1DD01}" type="slidenum">
              <a:rPr lang="en-US" smtClean="0"/>
              <a:t>‹#›</a:t>
            </a:fld>
            <a:endParaRPr lang="en-US"/>
          </a:p>
        </p:txBody>
      </p:sp>
    </p:spTree>
    <p:extLst>
      <p:ext uri="{BB962C8B-B14F-4D97-AF65-F5344CB8AC3E}">
        <p14:creationId xmlns:p14="http://schemas.microsoft.com/office/powerpoint/2010/main" val="930334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ebp"/><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web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1.webp"/></Relationships>
</file>

<file path=ppt/slides/_rels/slide4.xml.rels><?xml version="1.0" encoding="UTF-8" standalone="yes"?>
<Relationships xmlns="http://schemas.openxmlformats.org/package/2006/relationships"><Relationship Id="rId8" Type="http://schemas.openxmlformats.org/officeDocument/2006/relationships/image" Target="../media/image1.webp"/><Relationship Id="rId3" Type="http://schemas.openxmlformats.org/officeDocument/2006/relationships/image" Target="../media/image9.png"/><Relationship Id="rId7" Type="http://schemas.openxmlformats.org/officeDocument/2006/relationships/image" Target="../media/image120.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1.webp"/><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webp"/><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hyperlink" Target="mailto:fuyang@dhu.edu.cn" TargetMode="External"/><Relationship Id="rId4" Type="http://schemas.openxmlformats.org/officeDocument/2006/relationships/image" Target="../media/image1.webp"/></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1000">
              <a:schemeClr val="accent6">
                <a:lumMod val="5000"/>
                <a:lumOff val="95000"/>
              </a:schemeClr>
            </a:gs>
            <a:gs pos="60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2D6F5055-22D3-A535-7A3F-C83F442FF1B8}"/>
              </a:ext>
            </a:extLst>
          </p:cNvPr>
          <p:cNvPicPr>
            <a:picLocks noChangeAspect="1"/>
          </p:cNvPicPr>
          <p:nvPr/>
        </p:nvPicPr>
        <p:blipFill>
          <a:blip r:embed="rId2"/>
          <a:stretch>
            <a:fillRect/>
          </a:stretch>
        </p:blipFill>
        <p:spPr>
          <a:xfrm>
            <a:off x="10917904" y="0"/>
            <a:ext cx="1274096" cy="1227901"/>
          </a:xfrm>
          <a:prstGeom prst="rect">
            <a:avLst/>
          </a:prstGeom>
        </p:spPr>
      </p:pic>
      <p:sp>
        <p:nvSpPr>
          <p:cNvPr id="8" name="직사각형 7">
            <a:extLst>
              <a:ext uri="{FF2B5EF4-FFF2-40B4-BE49-F238E27FC236}">
                <a16:creationId xmlns:a16="http://schemas.microsoft.com/office/drawing/2014/main" id="{E29A765C-621D-4A01-A766-248F5E4AE0CA}"/>
              </a:ext>
            </a:extLst>
          </p:cNvPr>
          <p:cNvSpPr/>
          <p:nvPr/>
        </p:nvSpPr>
        <p:spPr>
          <a:xfrm>
            <a:off x="1297725" y="2088774"/>
            <a:ext cx="9194802" cy="584199"/>
          </a:xfrm>
          <a:prstGeom prst="rect">
            <a:avLst/>
          </a:prstGeom>
        </p:spPr>
        <p:txBody>
          <a:bodyPr wrap="square" lIns="0" tIns="0" rIns="0" bIns="144000" anchor="ctr" anchorCtr="0">
            <a:noAutofit/>
          </a:bodyPr>
          <a:lstStyle/>
          <a:p>
            <a:pPr indent="355600" algn="ctr">
              <a:lnSpc>
                <a:spcPct val="172000"/>
              </a:lnSpc>
              <a:spcBef>
                <a:spcPts val="1300"/>
              </a:spcBef>
              <a:spcAft>
                <a:spcPts val="1300"/>
              </a:spcAft>
            </a:pPr>
            <a:r>
              <a:rPr lang="en-US" altLang="zh-CN" sz="2000" b="1" kern="100" dirty="0">
                <a:effectLst/>
                <a:latin typeface="Arial Black" panose="020B0A04020102020204" pitchFamily="34" charset="0"/>
                <a:ea typeface="等线 Light" panose="02010600030101010101" pitchFamily="2" charset="-122"/>
                <a:cs typeface="Times New Roman" panose="02020603050405020304" pitchFamily="18" charset="0"/>
              </a:rPr>
              <a:t>ALL FIBER FREE-RUNNING DUAL-COMB RANGING SYSTEM</a:t>
            </a:r>
            <a:endParaRPr lang="zh-CN" altLang="zh-CN" sz="2000" b="1" kern="100" dirty="0">
              <a:effectLst/>
              <a:latin typeface="Arial Black" panose="020B0A04020102020204" pitchFamily="34" charset="0"/>
              <a:ea typeface="等线 Light" panose="02010600030101010101" pitchFamily="2" charset="-122"/>
              <a:cs typeface="Times New Roman" panose="02020603050405020304" pitchFamily="18" charset="0"/>
            </a:endParaRPr>
          </a:p>
        </p:txBody>
      </p:sp>
      <p:sp>
        <p:nvSpPr>
          <p:cNvPr id="9" name="직사각형 8">
            <a:extLst>
              <a:ext uri="{FF2B5EF4-FFF2-40B4-BE49-F238E27FC236}">
                <a16:creationId xmlns:a16="http://schemas.microsoft.com/office/drawing/2014/main" id="{83C65C66-F630-4647-8436-EDD6729D1FEE}"/>
              </a:ext>
            </a:extLst>
          </p:cNvPr>
          <p:cNvSpPr/>
          <p:nvPr/>
        </p:nvSpPr>
        <p:spPr>
          <a:xfrm>
            <a:off x="1950252" y="3391958"/>
            <a:ext cx="8156079" cy="852401"/>
          </a:xfrm>
          <a:prstGeom prst="rect">
            <a:avLst/>
          </a:prstGeom>
        </p:spPr>
        <p:txBody>
          <a:bodyPr wrap="square" lIns="0" tIns="0" rIns="0" bIns="144000" anchor="ctr" anchorCtr="0">
            <a:noAutofit/>
          </a:bodyPr>
          <a:lstStyle/>
          <a:p>
            <a:pPr algn="ctr"/>
            <a:r>
              <a:rPr lang="en-US" altLang="ko-KR" sz="1600" dirty="0">
                <a:latin typeface="Helvetica" pitchFamily="2" charset="0"/>
                <a:ea typeface="Noto Sans" panose="020B0502040504020204" pitchFamily="34"/>
                <a:cs typeface="Arial" panose="020B0604020202020204" pitchFamily="34" charset="0"/>
              </a:rPr>
              <a:t>Fu Yang</a:t>
            </a:r>
            <a:r>
              <a:rPr lang="en-US" altLang="ko-KR" sz="1600" baseline="30000" dirty="0">
                <a:latin typeface="Helvetica" pitchFamily="2" charset="0"/>
                <a:ea typeface="Noto Sans" panose="020B0502040504020204" pitchFamily="34"/>
                <a:cs typeface="Arial" panose="020B0604020202020204" pitchFamily="34" charset="0"/>
              </a:rPr>
              <a:t>1</a:t>
            </a:r>
            <a:r>
              <a:rPr lang="en-US" altLang="ko-KR" sz="1600" dirty="0">
                <a:latin typeface="Helvetica" pitchFamily="2" charset="0"/>
                <a:ea typeface="Noto Sans" panose="020B0502040504020204" pitchFamily="34"/>
                <a:cs typeface="Arial" panose="020B0604020202020204" pitchFamily="34" charset="0"/>
              </a:rPr>
              <a:t>, </a:t>
            </a:r>
            <a:r>
              <a:rPr lang="en-US" altLang="ko-KR" sz="1600" u="sng" dirty="0" err="1">
                <a:latin typeface="Helvetica" pitchFamily="2" charset="0"/>
                <a:ea typeface="Noto Sans" panose="020B0502040504020204" pitchFamily="34"/>
                <a:cs typeface="Arial" panose="020B0604020202020204" pitchFamily="34" charset="0"/>
              </a:rPr>
              <a:t>Yanyu</a:t>
            </a:r>
            <a:r>
              <a:rPr lang="en-US" altLang="ko-KR" sz="1600" u="sng" dirty="0">
                <a:latin typeface="Helvetica" pitchFamily="2" charset="0"/>
                <a:ea typeface="Noto Sans" panose="020B0502040504020204" pitchFamily="34"/>
                <a:cs typeface="Arial" panose="020B0604020202020204" pitchFamily="34" charset="0"/>
              </a:rPr>
              <a:t> Lu</a:t>
            </a:r>
            <a:r>
              <a:rPr lang="en-US" altLang="ko-KR" sz="1600" u="sng" baseline="30000" dirty="0">
                <a:latin typeface="Helvetica" pitchFamily="2" charset="0"/>
                <a:ea typeface="Noto Sans" panose="020B0502040504020204" pitchFamily="34"/>
                <a:cs typeface="Arial" panose="020B0604020202020204" pitchFamily="34" charset="0"/>
              </a:rPr>
              <a:t>1</a:t>
            </a:r>
            <a:r>
              <a:rPr lang="en-US" altLang="ko-KR" sz="1600" dirty="0">
                <a:latin typeface="Helvetica" pitchFamily="2" charset="0"/>
                <a:ea typeface="Noto Sans" panose="020B0502040504020204" pitchFamily="34"/>
                <a:cs typeface="Arial" panose="020B0604020202020204" pitchFamily="34" charset="0"/>
              </a:rPr>
              <a:t>, </a:t>
            </a:r>
            <a:r>
              <a:rPr lang="en-US" altLang="ko-KR" sz="1600" dirty="0" err="1">
                <a:latin typeface="Helvetica" pitchFamily="2" charset="0"/>
                <a:ea typeface="Noto Sans" panose="020B0502040504020204" pitchFamily="34"/>
                <a:cs typeface="Arial" panose="020B0604020202020204" pitchFamily="34" charset="0"/>
              </a:rPr>
              <a:t>Guibin</a:t>
            </a:r>
            <a:r>
              <a:rPr lang="en-US" altLang="ko-KR" sz="1600" dirty="0">
                <a:latin typeface="Helvetica" pitchFamily="2" charset="0"/>
                <a:ea typeface="Noto Sans" panose="020B0502040504020204" pitchFamily="34"/>
                <a:cs typeface="Arial" panose="020B0604020202020204" pitchFamily="34" charset="0"/>
              </a:rPr>
              <a:t> Liu</a:t>
            </a:r>
            <a:r>
              <a:rPr lang="en-US" altLang="ko-KR" sz="1600" baseline="30000" dirty="0">
                <a:latin typeface="Helvetica" pitchFamily="2" charset="0"/>
                <a:ea typeface="Noto Sans" panose="020B0502040504020204" pitchFamily="34"/>
                <a:cs typeface="Arial" panose="020B0604020202020204" pitchFamily="34" charset="0"/>
              </a:rPr>
              <a:t>2</a:t>
            </a:r>
          </a:p>
          <a:p>
            <a:pPr algn="ctr"/>
            <a:r>
              <a:rPr lang="en-US" altLang="ko-KR" sz="1600" baseline="30000" dirty="0">
                <a:latin typeface="Times New Roman" panose="02020603050405020304" pitchFamily="18" charset="0"/>
                <a:ea typeface="Noto Sans" panose="020B0502040504020204" pitchFamily="34"/>
                <a:cs typeface="Times New Roman" panose="02020603050405020304" pitchFamily="18" charset="0"/>
              </a:rPr>
              <a:t>1</a:t>
            </a:r>
            <a:r>
              <a:rPr lang="en-US" altLang="zh-CN" sz="1800" i="0" dirty="0">
                <a:effectLst/>
                <a:latin typeface="Times New Roman" panose="02020603050405020304" pitchFamily="18" charset="0"/>
                <a:ea typeface="宋体" panose="02010600030101010101" pitchFamily="2" charset="-122"/>
                <a:cs typeface="Times New Roman" panose="02020603050405020304" pitchFamily="18" charset="0"/>
              </a:rPr>
              <a:t>Department of Applied Physics, </a:t>
            </a:r>
            <a:r>
              <a:rPr lang="en-US" altLang="zh-CN" sz="1800" i="0" dirty="0" err="1">
                <a:effectLst/>
                <a:latin typeface="Times New Roman" panose="02020603050405020304" pitchFamily="18" charset="0"/>
                <a:ea typeface="宋体" panose="02010600030101010101" pitchFamily="2" charset="-122"/>
                <a:cs typeface="Times New Roman" panose="02020603050405020304" pitchFamily="18" charset="0"/>
              </a:rPr>
              <a:t>Donghua</a:t>
            </a:r>
            <a:r>
              <a:rPr lang="en-US" altLang="zh-CN" sz="1800" i="0" dirty="0">
                <a:effectLst/>
                <a:latin typeface="Times New Roman" panose="02020603050405020304" pitchFamily="18" charset="0"/>
                <a:ea typeface="宋体" panose="02010600030101010101" pitchFamily="2" charset="-122"/>
                <a:cs typeface="Times New Roman" panose="02020603050405020304" pitchFamily="18" charset="0"/>
              </a:rPr>
              <a:t> University, No. 2999 North Renmin Road, Shanghai, 201620, P.R. China</a:t>
            </a:r>
            <a:endParaRPr lang="zh-CN" altLang="zh-CN" sz="1800" i="1" dirty="0">
              <a:effectLst/>
              <a:latin typeface="Times New Roman" panose="02020603050405020304" pitchFamily="18" charset="0"/>
              <a:ea typeface="宋体" panose="02010600030101010101" pitchFamily="2" charset="-122"/>
              <a:cs typeface="Times New Roman" panose="02020603050405020304" pitchFamily="18" charset="0"/>
            </a:endParaRPr>
          </a:p>
          <a:p>
            <a:pPr algn="ctr"/>
            <a:endParaRPr lang="en-US" altLang="ko-KR" sz="1600" dirty="0">
              <a:latin typeface="Helvetica" pitchFamily="2" charset="0"/>
              <a:ea typeface="Noto Sans" panose="020B0502040504020204" pitchFamily="34"/>
              <a:cs typeface="Arial" panose="020B0604020202020204" pitchFamily="34" charset="0"/>
            </a:endParaRPr>
          </a:p>
          <a:p>
            <a:pPr algn="ctr"/>
            <a:endParaRPr lang="en-US" altLang="ko-KR" sz="1600" dirty="0">
              <a:latin typeface="Helvetica" pitchFamily="2" charset="0"/>
              <a:ea typeface="KoPub돋움체 Bold" panose="02020603020101020101" pitchFamily="18" charset="-127"/>
              <a:cs typeface="Arial" panose="020B0604020202020204" pitchFamily="34" charset="0"/>
            </a:endParaRPr>
          </a:p>
          <a:p>
            <a:pPr algn="ctr"/>
            <a:endParaRPr lang="ko-KR" altLang="en-US" sz="1600" dirty="0">
              <a:latin typeface="Helvetica" pitchFamily="2" charset="0"/>
              <a:ea typeface="KoPub돋움체 Bold" panose="02020603020101020101" pitchFamily="18" charset="-127"/>
              <a:cs typeface="Arial" panose="020B0604020202020204" pitchFamily="34" charset="0"/>
            </a:endParaRPr>
          </a:p>
        </p:txBody>
      </p:sp>
      <p:pic>
        <p:nvPicPr>
          <p:cNvPr id="1026" name="Picture 2">
            <a:extLst>
              <a:ext uri="{FF2B5EF4-FFF2-40B4-BE49-F238E27FC236}">
                <a16:creationId xmlns:a16="http://schemas.microsoft.com/office/drawing/2014/main" id="{847F9BE0-860E-9B21-E385-90D4FD255D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910" y="155306"/>
            <a:ext cx="2561980" cy="180939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2C83800-D832-8412-429D-B72FB03FD7E9}"/>
              </a:ext>
            </a:extLst>
          </p:cNvPr>
          <p:cNvSpPr txBox="1"/>
          <p:nvPr/>
        </p:nvSpPr>
        <p:spPr>
          <a:xfrm>
            <a:off x="3418010" y="648008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6" name="직사각형 7">
            <a:extLst>
              <a:ext uri="{FF2B5EF4-FFF2-40B4-BE49-F238E27FC236}">
                <a16:creationId xmlns:a16="http://schemas.microsoft.com/office/drawing/2014/main" id="{80A40BB9-4994-4586-A224-AF0407521A81}"/>
              </a:ext>
            </a:extLst>
          </p:cNvPr>
          <p:cNvSpPr/>
          <p:nvPr/>
        </p:nvSpPr>
        <p:spPr>
          <a:xfrm>
            <a:off x="594804" y="4921830"/>
            <a:ext cx="11434439" cy="584199"/>
          </a:xfrm>
          <a:prstGeom prst="rect">
            <a:avLst/>
          </a:prstGeom>
        </p:spPr>
        <p:txBody>
          <a:bodyPr wrap="square" lIns="0" tIns="0" rIns="0" bIns="144000" anchor="ctr" anchorCtr="0">
            <a:noAutofit/>
          </a:bodyPr>
          <a:lstStyle/>
          <a:p>
            <a:pPr algn="ctr">
              <a:lnSpc>
                <a:spcPct val="125000"/>
              </a:lnSpc>
            </a:pP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[02].[</a:t>
            </a:r>
            <a:r>
              <a:rPr lang="en-US" altLang="zh-CN" sz="2800" b="1" i="0" dirty="0">
                <a:solidFill>
                  <a:srgbClr val="000000"/>
                </a:solidFill>
                <a:effectLst/>
                <a:latin typeface="Helvetica" panose="020B0604020202020204" pitchFamily="34" charset="0"/>
                <a:cs typeface="Helvetica" panose="020B0604020202020204" pitchFamily="34" charset="0"/>
              </a:rPr>
              <a:t>Emerging lidar techniques, methodologies, and discoveries</a:t>
            </a: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a:t>
            </a:r>
          </a:p>
          <a:p>
            <a:pPr algn="ctr">
              <a:lnSpc>
                <a:spcPct val="125000"/>
              </a:lnSpc>
            </a:pP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[29-JUN], [12:00]</a:t>
            </a:r>
          </a:p>
          <a:p>
            <a:pPr algn="ctr">
              <a:lnSpc>
                <a:spcPct val="125000"/>
              </a:lnSpc>
            </a:pP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[Wednesday_02_P25]</a:t>
            </a:r>
          </a:p>
        </p:txBody>
      </p:sp>
    </p:spTree>
    <p:extLst>
      <p:ext uri="{BB962C8B-B14F-4D97-AF65-F5344CB8AC3E}">
        <p14:creationId xmlns:p14="http://schemas.microsoft.com/office/powerpoint/2010/main" val="322598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B</a:t>
              </a:r>
              <a:r>
                <a:rPr lang="en-US" altLang="zh-CN" sz="2400" b="1" dirty="0"/>
                <a:t>ackground</a:t>
              </a:r>
              <a:endParaRPr lang="en-US" sz="2400" b="1" dirty="0"/>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2</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grpSp>
        <p:nvGrpSpPr>
          <p:cNvPr id="11" name="组合 10">
            <a:extLst>
              <a:ext uri="{FF2B5EF4-FFF2-40B4-BE49-F238E27FC236}">
                <a16:creationId xmlns:a16="http://schemas.microsoft.com/office/drawing/2014/main" id="{522BDA1C-F5CC-046C-64AB-9E8F32D733F1}"/>
              </a:ext>
            </a:extLst>
          </p:cNvPr>
          <p:cNvGrpSpPr/>
          <p:nvPr/>
        </p:nvGrpSpPr>
        <p:grpSpPr>
          <a:xfrm>
            <a:off x="257173" y="1264614"/>
            <a:ext cx="3927263" cy="2339443"/>
            <a:chOff x="1135" y="2127"/>
            <a:chExt cx="5886" cy="3392"/>
          </a:xfrm>
        </p:grpSpPr>
        <p:pic>
          <p:nvPicPr>
            <p:cNvPr id="12" name="内容占位符 3">
              <a:extLst>
                <a:ext uri="{FF2B5EF4-FFF2-40B4-BE49-F238E27FC236}">
                  <a16:creationId xmlns:a16="http://schemas.microsoft.com/office/drawing/2014/main" id="{88B24839-7F65-8C2C-DF6B-1743507E008A}"/>
                </a:ext>
              </a:extLst>
            </p:cNvPr>
            <p:cNvPicPr>
              <a:picLocks noChangeAspect="1"/>
            </p:cNvPicPr>
            <p:nvPr/>
          </p:nvPicPr>
          <p:blipFill>
            <a:blip r:embed="rId3"/>
            <a:stretch>
              <a:fillRect/>
            </a:stretch>
          </p:blipFill>
          <p:spPr>
            <a:xfrm>
              <a:off x="2048" y="2127"/>
              <a:ext cx="4178" cy="2862"/>
            </a:xfrm>
            <a:prstGeom prst="rect">
              <a:avLst/>
            </a:prstGeom>
            <a:noFill/>
            <a:ln w="9525">
              <a:noFill/>
            </a:ln>
          </p:spPr>
        </p:pic>
        <p:sp>
          <p:nvSpPr>
            <p:cNvPr id="16" name="文本框 15">
              <a:extLst>
                <a:ext uri="{FF2B5EF4-FFF2-40B4-BE49-F238E27FC236}">
                  <a16:creationId xmlns:a16="http://schemas.microsoft.com/office/drawing/2014/main" id="{7FEB32EC-13C2-E58E-85B0-66AFFAF86930}"/>
                </a:ext>
              </a:extLst>
            </p:cNvPr>
            <p:cNvSpPr txBox="1"/>
            <p:nvPr/>
          </p:nvSpPr>
          <p:spPr>
            <a:xfrm>
              <a:off x="1135" y="4983"/>
              <a:ext cx="5886" cy="536"/>
            </a:xfrm>
            <a:prstGeom prst="rect">
              <a:avLst/>
            </a:prstGeom>
            <a:noFill/>
            <a:ln w="9525">
              <a:noFill/>
            </a:ln>
          </p:spPr>
          <p:txBody>
            <a:bodyPr wrap="square">
              <a:spAutoFit/>
            </a:bodyPr>
            <a:lstStyle/>
            <a:p>
              <a:pPr indent="266700"/>
              <a:r>
                <a:rPr lang="en-US" altLang="zh-CN" b="1" dirty="0">
                  <a:latin typeface="宋体" panose="02010600030101010101" pitchFamily="2" charset="-122"/>
                  <a:ea typeface="宋体" panose="02010600030101010101" pitchFamily="2" charset="-122"/>
                </a:rPr>
                <a:t>Satellite formation flying</a:t>
              </a:r>
              <a:endParaRPr lang="zh-CN" altLang="en-US" b="1" dirty="0">
                <a:latin typeface="宋体" panose="02010600030101010101" pitchFamily="2" charset="-122"/>
                <a:ea typeface="宋体" panose="02010600030101010101" pitchFamily="2" charset="-122"/>
              </a:endParaRPr>
            </a:p>
          </p:txBody>
        </p:sp>
      </p:grpSp>
      <p:grpSp>
        <p:nvGrpSpPr>
          <p:cNvPr id="17" name="组合 16">
            <a:extLst>
              <a:ext uri="{FF2B5EF4-FFF2-40B4-BE49-F238E27FC236}">
                <a16:creationId xmlns:a16="http://schemas.microsoft.com/office/drawing/2014/main" id="{21284C29-6160-2CD9-618C-F5D9AB424AE2}"/>
              </a:ext>
            </a:extLst>
          </p:cNvPr>
          <p:cNvGrpSpPr/>
          <p:nvPr/>
        </p:nvGrpSpPr>
        <p:grpSpPr>
          <a:xfrm>
            <a:off x="747503" y="3789927"/>
            <a:ext cx="2860040" cy="2459990"/>
            <a:chOff x="5516" y="4419"/>
            <a:chExt cx="4504" cy="3874"/>
          </a:xfrm>
        </p:grpSpPr>
        <p:pic>
          <p:nvPicPr>
            <p:cNvPr id="18" name="图片 17">
              <a:extLst>
                <a:ext uri="{FF2B5EF4-FFF2-40B4-BE49-F238E27FC236}">
                  <a16:creationId xmlns:a16="http://schemas.microsoft.com/office/drawing/2014/main" id="{DD9F5CCA-3413-BCE4-8514-8353D1924423}"/>
                </a:ext>
              </a:extLst>
            </p:cNvPr>
            <p:cNvPicPr>
              <a:picLocks noChangeAspect="1"/>
            </p:cNvPicPr>
            <p:nvPr/>
          </p:nvPicPr>
          <p:blipFill>
            <a:blip r:embed="rId4"/>
            <a:srcRect t="353" r="18954"/>
            <a:stretch>
              <a:fillRect/>
            </a:stretch>
          </p:blipFill>
          <p:spPr>
            <a:xfrm>
              <a:off x="5516" y="4419"/>
              <a:ext cx="4467" cy="3118"/>
            </a:xfrm>
            <a:prstGeom prst="rect">
              <a:avLst/>
            </a:prstGeom>
          </p:spPr>
        </p:pic>
        <p:sp>
          <p:nvSpPr>
            <p:cNvPr id="19" name="文本框 18">
              <a:extLst>
                <a:ext uri="{FF2B5EF4-FFF2-40B4-BE49-F238E27FC236}">
                  <a16:creationId xmlns:a16="http://schemas.microsoft.com/office/drawing/2014/main" id="{A5A3DB2D-FBE1-59E8-04DC-456C8AA147F2}"/>
                </a:ext>
              </a:extLst>
            </p:cNvPr>
            <p:cNvSpPr txBox="1"/>
            <p:nvPr/>
          </p:nvSpPr>
          <p:spPr>
            <a:xfrm>
              <a:off x="5776" y="7711"/>
              <a:ext cx="4244" cy="582"/>
            </a:xfrm>
            <a:prstGeom prst="rect">
              <a:avLst/>
            </a:prstGeom>
            <a:noFill/>
          </p:spPr>
          <p:txBody>
            <a:bodyPr wrap="square" rtlCol="0" anchor="t">
              <a:spAutoFit/>
            </a:bodyPr>
            <a:lstStyle/>
            <a:p>
              <a:pPr indent="266700"/>
              <a:r>
                <a:rPr lang="en-US" altLang="zh-CN" sz="1800" dirty="0">
                  <a:effectLst/>
                  <a:latin typeface="Times New Roman" panose="02020603050405020304" pitchFamily="18" charset="0"/>
                  <a:ea typeface="等线" panose="02010600030101010101" pitchFamily="2" charset="-122"/>
                </a:rPr>
                <a:t>Satellite tracking </a:t>
              </a:r>
              <a:endParaRPr lang="zh-CN" altLang="en-US" b="1" dirty="0">
                <a:latin typeface="宋体" panose="02010600030101010101" pitchFamily="2" charset="-122"/>
                <a:ea typeface="宋体" panose="02010600030101010101" pitchFamily="2" charset="-122"/>
                <a:sym typeface="+mn-ea"/>
              </a:endParaRPr>
            </a:p>
          </p:txBody>
        </p:sp>
      </p:grpSp>
      <p:grpSp>
        <p:nvGrpSpPr>
          <p:cNvPr id="20" name="组合 19">
            <a:extLst>
              <a:ext uri="{FF2B5EF4-FFF2-40B4-BE49-F238E27FC236}">
                <a16:creationId xmlns:a16="http://schemas.microsoft.com/office/drawing/2014/main" id="{942A5811-55ED-C3B0-D477-91E5C6FAE3A7}"/>
              </a:ext>
            </a:extLst>
          </p:cNvPr>
          <p:cNvGrpSpPr/>
          <p:nvPr/>
        </p:nvGrpSpPr>
        <p:grpSpPr>
          <a:xfrm>
            <a:off x="3872159" y="1210296"/>
            <a:ext cx="4225512" cy="2368202"/>
            <a:chOff x="6827" y="3936"/>
            <a:chExt cx="7210" cy="4527"/>
          </a:xfrm>
        </p:grpSpPr>
        <p:pic>
          <p:nvPicPr>
            <p:cNvPr id="21" name="图片 20">
              <a:extLst>
                <a:ext uri="{FF2B5EF4-FFF2-40B4-BE49-F238E27FC236}">
                  <a16:creationId xmlns:a16="http://schemas.microsoft.com/office/drawing/2014/main" id="{9B4D6DBE-EFBB-CEEA-C632-E59953047CFA}"/>
                </a:ext>
              </a:extLst>
            </p:cNvPr>
            <p:cNvPicPr>
              <a:picLocks noChangeAspect="1"/>
            </p:cNvPicPr>
            <p:nvPr/>
          </p:nvPicPr>
          <p:blipFill>
            <a:blip r:embed="rId5"/>
            <a:stretch>
              <a:fillRect/>
            </a:stretch>
          </p:blipFill>
          <p:spPr>
            <a:xfrm>
              <a:off x="7018" y="3936"/>
              <a:ext cx="5359" cy="3877"/>
            </a:xfrm>
            <a:prstGeom prst="rect">
              <a:avLst/>
            </a:prstGeom>
          </p:spPr>
        </p:pic>
        <p:sp>
          <p:nvSpPr>
            <p:cNvPr id="22" name="文本框 21">
              <a:extLst>
                <a:ext uri="{FF2B5EF4-FFF2-40B4-BE49-F238E27FC236}">
                  <a16:creationId xmlns:a16="http://schemas.microsoft.com/office/drawing/2014/main" id="{C52BF36D-6E59-6C2E-5836-B5962B622B47}"/>
                </a:ext>
              </a:extLst>
            </p:cNvPr>
            <p:cNvSpPr txBox="1"/>
            <p:nvPr/>
          </p:nvSpPr>
          <p:spPr>
            <a:xfrm>
              <a:off x="6827" y="7816"/>
              <a:ext cx="7210" cy="647"/>
            </a:xfrm>
            <a:prstGeom prst="rect">
              <a:avLst/>
            </a:prstGeom>
            <a:noFill/>
          </p:spPr>
          <p:txBody>
            <a:bodyPr wrap="square" rtlCol="0" anchor="t">
              <a:spAutoFit/>
            </a:bodyPr>
            <a:lstStyle/>
            <a:p>
              <a:pPr indent="266700"/>
              <a:r>
                <a:rPr lang="en-US" altLang="zh-CN" sz="1600" b="1" dirty="0">
                  <a:latin typeface="宋体" panose="02010600030101010101" pitchFamily="2" charset="-122"/>
                  <a:ea typeface="宋体" panose="02010600030101010101" pitchFamily="2" charset="-122"/>
                  <a:sym typeface="+mn-ea"/>
                </a:rPr>
                <a:t>Large structure measurement</a:t>
              </a:r>
              <a:endParaRPr lang="zh-CN" altLang="en-US" sz="1600" b="1" dirty="0">
                <a:latin typeface="宋体" panose="02010600030101010101" pitchFamily="2" charset="-122"/>
                <a:ea typeface="宋体" panose="02010600030101010101" pitchFamily="2" charset="-122"/>
                <a:sym typeface="+mn-ea"/>
              </a:endParaRPr>
            </a:p>
          </p:txBody>
        </p:sp>
      </p:grpSp>
      <p:grpSp>
        <p:nvGrpSpPr>
          <p:cNvPr id="23" name="组合 22">
            <a:extLst>
              <a:ext uri="{FF2B5EF4-FFF2-40B4-BE49-F238E27FC236}">
                <a16:creationId xmlns:a16="http://schemas.microsoft.com/office/drawing/2014/main" id="{67625806-C84E-04F1-85D4-6BC18BB4E11D}"/>
              </a:ext>
            </a:extLst>
          </p:cNvPr>
          <p:cNvGrpSpPr/>
          <p:nvPr/>
        </p:nvGrpSpPr>
        <p:grpSpPr>
          <a:xfrm>
            <a:off x="3871944" y="3789927"/>
            <a:ext cx="3496807" cy="2531623"/>
            <a:chOff x="7504" y="4985"/>
            <a:chExt cx="5322" cy="4409"/>
          </a:xfrm>
        </p:grpSpPr>
        <p:pic>
          <p:nvPicPr>
            <p:cNvPr id="24" name="图片 23">
              <a:extLst>
                <a:ext uri="{FF2B5EF4-FFF2-40B4-BE49-F238E27FC236}">
                  <a16:creationId xmlns:a16="http://schemas.microsoft.com/office/drawing/2014/main" id="{D7D486C5-0D06-91D1-A82E-A7B0FC24EF35}"/>
                </a:ext>
              </a:extLst>
            </p:cNvPr>
            <p:cNvPicPr>
              <a:picLocks noChangeAspect="1"/>
            </p:cNvPicPr>
            <p:nvPr/>
          </p:nvPicPr>
          <p:blipFill>
            <a:blip r:embed="rId6"/>
            <a:stretch>
              <a:fillRect/>
            </a:stretch>
          </p:blipFill>
          <p:spPr>
            <a:xfrm>
              <a:off x="7637" y="4985"/>
              <a:ext cx="4781" cy="3457"/>
            </a:xfrm>
            <a:prstGeom prst="rect">
              <a:avLst/>
            </a:prstGeom>
          </p:spPr>
        </p:pic>
        <p:sp>
          <p:nvSpPr>
            <p:cNvPr id="25" name="文本框 24">
              <a:extLst>
                <a:ext uri="{FF2B5EF4-FFF2-40B4-BE49-F238E27FC236}">
                  <a16:creationId xmlns:a16="http://schemas.microsoft.com/office/drawing/2014/main" id="{76B7ACFF-8960-18E0-F621-02CDC2374753}"/>
                </a:ext>
              </a:extLst>
            </p:cNvPr>
            <p:cNvSpPr txBox="1"/>
            <p:nvPr/>
          </p:nvSpPr>
          <p:spPr>
            <a:xfrm>
              <a:off x="7504" y="8751"/>
              <a:ext cx="5322" cy="643"/>
            </a:xfrm>
            <a:prstGeom prst="rect">
              <a:avLst/>
            </a:prstGeom>
            <a:noFill/>
            <a:ln w="9525">
              <a:noFill/>
            </a:ln>
          </p:spPr>
          <p:txBody>
            <a:bodyPr wrap="square">
              <a:spAutoFit/>
            </a:bodyPr>
            <a:lstStyle/>
            <a:p>
              <a:pPr lvl="0" indent="266700" algn="l">
                <a:buClrTx/>
                <a:buSzTx/>
                <a:buFontTx/>
              </a:pPr>
              <a:r>
                <a:rPr lang="en-US" altLang="zh-CN" b="1" dirty="0">
                  <a:latin typeface="宋体" panose="02010600030101010101" pitchFamily="2" charset="-122"/>
                  <a:ea typeface="宋体" panose="02010600030101010101" pitchFamily="2" charset="-122"/>
                  <a:cs typeface="+mn-ea"/>
                  <a:sym typeface="+mn-ea"/>
                </a:rPr>
                <a:t>Space exploration imaging</a:t>
              </a:r>
              <a:endParaRPr lang="zh-CN" b="1" dirty="0">
                <a:latin typeface="宋体" panose="02010600030101010101" pitchFamily="2" charset="-122"/>
                <a:ea typeface="宋体" panose="02010600030101010101" pitchFamily="2" charset="-122"/>
                <a:cs typeface="+mn-ea"/>
                <a:sym typeface="+mn-ea"/>
              </a:endParaRPr>
            </a:p>
          </p:txBody>
        </p:sp>
      </p:grpSp>
      <p:grpSp>
        <p:nvGrpSpPr>
          <p:cNvPr id="26" name="组合 25">
            <a:extLst>
              <a:ext uri="{FF2B5EF4-FFF2-40B4-BE49-F238E27FC236}">
                <a16:creationId xmlns:a16="http://schemas.microsoft.com/office/drawing/2014/main" id="{90D78F9C-613A-40BF-8D2C-FEECEA211B00}"/>
              </a:ext>
            </a:extLst>
          </p:cNvPr>
          <p:cNvGrpSpPr/>
          <p:nvPr/>
        </p:nvGrpSpPr>
        <p:grpSpPr>
          <a:xfrm>
            <a:off x="7124958" y="1263749"/>
            <a:ext cx="3927475" cy="2418080"/>
            <a:chOff x="11845" y="813"/>
            <a:chExt cx="6185" cy="3808"/>
          </a:xfrm>
        </p:grpSpPr>
        <p:sp>
          <p:nvSpPr>
            <p:cNvPr id="27" name="文本框 26">
              <a:extLst>
                <a:ext uri="{FF2B5EF4-FFF2-40B4-BE49-F238E27FC236}">
                  <a16:creationId xmlns:a16="http://schemas.microsoft.com/office/drawing/2014/main" id="{AB292151-BF5E-DAA3-4EEF-EFE8C95C0B9F}"/>
                </a:ext>
              </a:extLst>
            </p:cNvPr>
            <p:cNvSpPr txBox="1"/>
            <p:nvPr/>
          </p:nvSpPr>
          <p:spPr>
            <a:xfrm>
              <a:off x="11845" y="4039"/>
              <a:ext cx="6185" cy="582"/>
            </a:xfrm>
            <a:prstGeom prst="rect">
              <a:avLst/>
            </a:prstGeom>
            <a:noFill/>
          </p:spPr>
          <p:txBody>
            <a:bodyPr wrap="square" rtlCol="0" anchor="t">
              <a:spAutoFit/>
            </a:bodyPr>
            <a:lstStyle/>
            <a:p>
              <a:pPr lvl="0" indent="266700" algn="l">
                <a:buClrTx/>
                <a:buSzTx/>
                <a:buFontTx/>
              </a:pPr>
              <a:r>
                <a:rPr lang="en-US" altLang="zh-CN" sz="1800" dirty="0">
                  <a:effectLst/>
                  <a:latin typeface="Times New Roman" panose="02020603050405020304" pitchFamily="18" charset="0"/>
                  <a:ea typeface="等线" panose="02010600030101010101" pitchFamily="2" charset="-122"/>
                </a:rPr>
                <a:t>Precision equipment manufacturing</a:t>
              </a:r>
              <a:endParaRPr lang="zh-CN" altLang="en-US" b="1" dirty="0">
                <a:latin typeface="宋体" panose="02010600030101010101" pitchFamily="2" charset="-122"/>
                <a:ea typeface="宋体" panose="02010600030101010101" pitchFamily="2" charset="-122"/>
                <a:cs typeface="+mn-ea"/>
                <a:sym typeface="+mn-ea"/>
              </a:endParaRPr>
            </a:p>
          </p:txBody>
        </p:sp>
        <p:pic>
          <p:nvPicPr>
            <p:cNvPr id="28" name="图片 27">
              <a:extLst>
                <a:ext uri="{FF2B5EF4-FFF2-40B4-BE49-F238E27FC236}">
                  <a16:creationId xmlns:a16="http://schemas.microsoft.com/office/drawing/2014/main" id="{83A17027-D43B-24C9-EE88-FF592C1325D2}"/>
                </a:ext>
              </a:extLst>
            </p:cNvPr>
            <p:cNvPicPr>
              <a:picLocks noChangeAspect="1"/>
            </p:cNvPicPr>
            <p:nvPr/>
          </p:nvPicPr>
          <p:blipFill>
            <a:blip r:embed="rId7"/>
            <a:stretch>
              <a:fillRect/>
            </a:stretch>
          </p:blipFill>
          <p:spPr>
            <a:xfrm>
              <a:off x="12885" y="813"/>
              <a:ext cx="4705" cy="3226"/>
            </a:xfrm>
            <a:prstGeom prst="rect">
              <a:avLst/>
            </a:prstGeom>
          </p:spPr>
        </p:pic>
      </p:grpSp>
      <p:pic>
        <p:nvPicPr>
          <p:cNvPr id="29" name="图片 28">
            <a:extLst>
              <a:ext uri="{FF2B5EF4-FFF2-40B4-BE49-F238E27FC236}">
                <a16:creationId xmlns:a16="http://schemas.microsoft.com/office/drawing/2014/main" id="{7FDEF82D-C22E-361F-BA98-952328A75277}"/>
              </a:ext>
            </a:extLst>
          </p:cNvPr>
          <p:cNvPicPr>
            <a:picLocks noChangeAspect="1"/>
          </p:cNvPicPr>
          <p:nvPr/>
        </p:nvPicPr>
        <p:blipFill>
          <a:blip r:embed="rId8"/>
          <a:stretch>
            <a:fillRect/>
          </a:stretch>
        </p:blipFill>
        <p:spPr>
          <a:xfrm>
            <a:off x="7656303" y="3795007"/>
            <a:ext cx="3038475" cy="1979930"/>
          </a:xfrm>
          <a:prstGeom prst="rect">
            <a:avLst/>
          </a:prstGeom>
        </p:spPr>
      </p:pic>
      <p:sp>
        <p:nvSpPr>
          <p:cNvPr id="30" name="文本框 29">
            <a:extLst>
              <a:ext uri="{FF2B5EF4-FFF2-40B4-BE49-F238E27FC236}">
                <a16:creationId xmlns:a16="http://schemas.microsoft.com/office/drawing/2014/main" id="{464D9FD0-646F-26E4-5BB1-4785A19624A9}"/>
              </a:ext>
            </a:extLst>
          </p:cNvPr>
          <p:cNvSpPr txBox="1"/>
          <p:nvPr/>
        </p:nvSpPr>
        <p:spPr>
          <a:xfrm>
            <a:off x="7581130" y="5972673"/>
            <a:ext cx="3396130" cy="369332"/>
          </a:xfrm>
          <a:prstGeom prst="rect">
            <a:avLst/>
          </a:prstGeom>
          <a:noFill/>
        </p:spPr>
        <p:txBody>
          <a:bodyPr wrap="square" rtlCol="0" anchor="t">
            <a:spAutoFit/>
          </a:bodyPr>
          <a:lstStyle/>
          <a:p>
            <a:pPr lvl="0" indent="266700" algn="l">
              <a:buClrTx/>
              <a:buSzTx/>
              <a:buFontTx/>
            </a:pPr>
            <a:r>
              <a:rPr lang="en-US" altLang="zh-CN" dirty="0">
                <a:latin typeface="Times New Roman" panose="02020603050405020304" pitchFamily="18" charset="0"/>
                <a:ea typeface="等线" panose="02010600030101010101" pitchFamily="2" charset="-122"/>
              </a:rPr>
              <a:t>G</a:t>
            </a:r>
            <a:r>
              <a:rPr lang="en-US" altLang="zh-CN" sz="1800" dirty="0">
                <a:effectLst/>
                <a:latin typeface="Times New Roman" panose="02020603050405020304" pitchFamily="18" charset="0"/>
                <a:ea typeface="等线" panose="02010600030101010101" pitchFamily="2" charset="-122"/>
              </a:rPr>
              <a:t>ravitational wave detection </a:t>
            </a:r>
            <a:endParaRPr lang="zh-CN" sz="2000" b="1" dirty="0">
              <a:latin typeface="宋体" panose="02010600030101010101" pitchFamily="2" charset="-122"/>
              <a:ea typeface="宋体" panose="02010600030101010101" pitchFamily="2" charset="-122"/>
              <a:cs typeface="+mn-ea"/>
              <a:sym typeface="+mn-ea"/>
            </a:endParaRPr>
          </a:p>
        </p:txBody>
      </p:sp>
      <p:pic>
        <p:nvPicPr>
          <p:cNvPr id="31" name="图片 30">
            <a:extLst>
              <a:ext uri="{FF2B5EF4-FFF2-40B4-BE49-F238E27FC236}">
                <a16:creationId xmlns:a16="http://schemas.microsoft.com/office/drawing/2014/main" id="{EFC56059-7EA7-BCC2-2873-47E9BAD91B68}"/>
              </a:ext>
            </a:extLst>
          </p:cNvPr>
          <p:cNvPicPr>
            <a:picLocks noChangeAspect="1"/>
          </p:cNvPicPr>
          <p:nvPr/>
        </p:nvPicPr>
        <p:blipFill>
          <a:blip r:embed="rId9"/>
          <a:stretch>
            <a:fillRect/>
          </a:stretch>
        </p:blipFill>
        <p:spPr>
          <a:xfrm>
            <a:off x="10895840" y="5612275"/>
            <a:ext cx="1274096" cy="1227901"/>
          </a:xfrm>
          <a:prstGeom prst="rect">
            <a:avLst/>
          </a:prstGeom>
        </p:spPr>
      </p:pic>
    </p:spTree>
    <p:extLst>
      <p:ext uri="{BB962C8B-B14F-4D97-AF65-F5344CB8AC3E}">
        <p14:creationId xmlns:p14="http://schemas.microsoft.com/office/powerpoint/2010/main" val="4140225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A</a:t>
              </a:r>
              <a:r>
                <a:rPr lang="en-US" altLang="zh-CN" sz="2400" b="1" dirty="0"/>
                <a:t>dvance Research</a:t>
              </a:r>
              <a:endParaRPr lang="en-US" sz="2400" b="1" dirty="0"/>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2</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grpSp>
        <p:nvGrpSpPr>
          <p:cNvPr id="8" name="组合 7">
            <a:extLst>
              <a:ext uri="{FF2B5EF4-FFF2-40B4-BE49-F238E27FC236}">
                <a16:creationId xmlns:a16="http://schemas.microsoft.com/office/drawing/2014/main" id="{D8C6D719-BCBB-5918-BEF3-33B917F23C26}"/>
              </a:ext>
            </a:extLst>
          </p:cNvPr>
          <p:cNvGrpSpPr/>
          <p:nvPr/>
        </p:nvGrpSpPr>
        <p:grpSpPr>
          <a:xfrm>
            <a:off x="279599" y="620190"/>
            <a:ext cx="12145802" cy="5847431"/>
            <a:chOff x="-44" y="964"/>
            <a:chExt cx="20337" cy="9781"/>
          </a:xfrm>
        </p:grpSpPr>
        <p:cxnSp>
          <p:nvCxnSpPr>
            <p:cNvPr id="10" name="Straight Connector 15">
              <a:extLst>
                <a:ext uri="{FF2B5EF4-FFF2-40B4-BE49-F238E27FC236}">
                  <a16:creationId xmlns:a16="http://schemas.microsoft.com/office/drawing/2014/main" id="{BD8398CC-7B7D-EC0F-C4A2-687C09276284}"/>
                </a:ext>
              </a:extLst>
            </p:cNvPr>
            <p:cNvCxnSpPr/>
            <p:nvPr/>
          </p:nvCxnSpPr>
          <p:spPr>
            <a:xfrm flipH="1" flipV="1">
              <a:off x="13342" y="2111"/>
              <a:ext cx="98" cy="1172"/>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1" name="组合 10">
              <a:extLst>
                <a:ext uri="{FF2B5EF4-FFF2-40B4-BE49-F238E27FC236}">
                  <a16:creationId xmlns:a16="http://schemas.microsoft.com/office/drawing/2014/main" id="{CDEBAAE3-41A8-13DB-3A4E-19F317CDC7E1}"/>
                </a:ext>
              </a:extLst>
            </p:cNvPr>
            <p:cNvGrpSpPr/>
            <p:nvPr/>
          </p:nvGrpSpPr>
          <p:grpSpPr>
            <a:xfrm>
              <a:off x="-44" y="964"/>
              <a:ext cx="20337" cy="9781"/>
              <a:chOff x="-14" y="474"/>
              <a:chExt cx="20337" cy="9781"/>
            </a:xfrm>
          </p:grpSpPr>
          <p:cxnSp>
            <p:nvCxnSpPr>
              <p:cNvPr id="12" name="Straight Connector 15">
                <a:extLst>
                  <a:ext uri="{FF2B5EF4-FFF2-40B4-BE49-F238E27FC236}">
                    <a16:creationId xmlns:a16="http://schemas.microsoft.com/office/drawing/2014/main" id="{E559EC7A-782D-17BB-4E4F-AEB924C9C021}"/>
                  </a:ext>
                </a:extLst>
              </p:cNvPr>
              <p:cNvCxnSpPr>
                <a:cxnSpLocks/>
                <a:endCxn id="52" idx="0"/>
              </p:cNvCxnSpPr>
              <p:nvPr/>
            </p:nvCxnSpPr>
            <p:spPr>
              <a:xfrm>
                <a:off x="13914" y="7325"/>
                <a:ext cx="49" cy="1286"/>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E5B5B6D-490B-53E3-2D35-4386ACDDD88A}"/>
                  </a:ext>
                </a:extLst>
              </p:cNvPr>
              <p:cNvCxnSpPr>
                <a:cxnSpLocks/>
              </p:cNvCxnSpPr>
              <p:nvPr/>
            </p:nvCxnSpPr>
            <p:spPr>
              <a:xfrm>
                <a:off x="14775" y="6886"/>
                <a:ext cx="1229" cy="987"/>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15">
                <a:extLst>
                  <a:ext uri="{FF2B5EF4-FFF2-40B4-BE49-F238E27FC236}">
                    <a16:creationId xmlns:a16="http://schemas.microsoft.com/office/drawing/2014/main" id="{C310DD0D-D6BF-6680-F00E-44916246DE43}"/>
                  </a:ext>
                </a:extLst>
              </p:cNvPr>
              <p:cNvCxnSpPr>
                <a:cxnSpLocks/>
                <a:endCxn id="38" idx="1"/>
              </p:cNvCxnSpPr>
              <p:nvPr/>
            </p:nvCxnSpPr>
            <p:spPr>
              <a:xfrm flipV="1">
                <a:off x="14446" y="2142"/>
                <a:ext cx="1452" cy="731"/>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Straight Connector 15">
                <a:extLst>
                  <a:ext uri="{FF2B5EF4-FFF2-40B4-BE49-F238E27FC236}">
                    <a16:creationId xmlns:a16="http://schemas.microsoft.com/office/drawing/2014/main" id="{8308C98C-AC47-957C-80E4-64AB59689284}"/>
                  </a:ext>
                </a:extLst>
              </p:cNvPr>
              <p:cNvCxnSpPr/>
              <p:nvPr/>
            </p:nvCxnSpPr>
            <p:spPr>
              <a:xfrm>
                <a:off x="14446" y="5072"/>
                <a:ext cx="1505" cy="328"/>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Straight Connector 15">
                <a:extLst>
                  <a:ext uri="{FF2B5EF4-FFF2-40B4-BE49-F238E27FC236}">
                    <a16:creationId xmlns:a16="http://schemas.microsoft.com/office/drawing/2014/main" id="{E91BCAB1-8E9B-B734-79F0-DBE70720C487}"/>
                  </a:ext>
                </a:extLst>
              </p:cNvPr>
              <p:cNvCxnSpPr/>
              <p:nvPr/>
            </p:nvCxnSpPr>
            <p:spPr>
              <a:xfrm flipV="1">
                <a:off x="14474" y="4141"/>
                <a:ext cx="1449" cy="411"/>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0" name="组合 19">
                <a:extLst>
                  <a:ext uri="{FF2B5EF4-FFF2-40B4-BE49-F238E27FC236}">
                    <a16:creationId xmlns:a16="http://schemas.microsoft.com/office/drawing/2014/main" id="{99C6A746-2C46-395B-C4F1-58E47820A58F}"/>
                  </a:ext>
                </a:extLst>
              </p:cNvPr>
              <p:cNvGrpSpPr/>
              <p:nvPr/>
            </p:nvGrpSpPr>
            <p:grpSpPr>
              <a:xfrm>
                <a:off x="-14" y="474"/>
                <a:ext cx="20337" cy="9781"/>
                <a:chOff x="-14" y="474"/>
                <a:chExt cx="20337" cy="9781"/>
              </a:xfrm>
            </p:grpSpPr>
            <p:cxnSp>
              <p:nvCxnSpPr>
                <p:cNvPr id="21" name="Straight Connector 15">
                  <a:extLst>
                    <a:ext uri="{FF2B5EF4-FFF2-40B4-BE49-F238E27FC236}">
                      <a16:creationId xmlns:a16="http://schemas.microsoft.com/office/drawing/2014/main" id="{A7F6244A-84A1-AC24-F271-B4DEB5ED77A7}"/>
                    </a:ext>
                  </a:extLst>
                </p:cNvPr>
                <p:cNvCxnSpPr/>
                <p:nvPr/>
              </p:nvCxnSpPr>
              <p:spPr>
                <a:xfrm flipH="1">
                  <a:off x="2787" y="5917"/>
                  <a:ext cx="1239" cy="900"/>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Straight Connector 15">
                  <a:extLst>
                    <a:ext uri="{FF2B5EF4-FFF2-40B4-BE49-F238E27FC236}">
                      <a16:creationId xmlns:a16="http://schemas.microsoft.com/office/drawing/2014/main" id="{7FA4A960-529B-6955-EF1F-7582B8E02998}"/>
                    </a:ext>
                  </a:extLst>
                </p:cNvPr>
                <p:cNvCxnSpPr/>
                <p:nvPr/>
              </p:nvCxnSpPr>
              <p:spPr>
                <a:xfrm>
                  <a:off x="5367" y="5790"/>
                  <a:ext cx="604" cy="1651"/>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3" name="组合 22">
                  <a:extLst>
                    <a:ext uri="{FF2B5EF4-FFF2-40B4-BE49-F238E27FC236}">
                      <a16:creationId xmlns:a16="http://schemas.microsoft.com/office/drawing/2014/main" id="{E8B1852D-2AD6-36B1-F80E-FF3358DCB1EC}"/>
                    </a:ext>
                  </a:extLst>
                </p:cNvPr>
                <p:cNvGrpSpPr/>
                <p:nvPr/>
              </p:nvGrpSpPr>
              <p:grpSpPr>
                <a:xfrm>
                  <a:off x="-14" y="474"/>
                  <a:ext cx="20337" cy="9781"/>
                  <a:chOff x="-14" y="474"/>
                  <a:chExt cx="20337" cy="9781"/>
                </a:xfrm>
              </p:grpSpPr>
              <p:grpSp>
                <p:nvGrpSpPr>
                  <p:cNvPr id="24" name="组合 23">
                    <a:extLst>
                      <a:ext uri="{FF2B5EF4-FFF2-40B4-BE49-F238E27FC236}">
                        <a16:creationId xmlns:a16="http://schemas.microsoft.com/office/drawing/2014/main" id="{DB1D37F3-9F0D-983E-3E49-CB5418DDA6A0}"/>
                      </a:ext>
                    </a:extLst>
                  </p:cNvPr>
                  <p:cNvGrpSpPr/>
                  <p:nvPr/>
                </p:nvGrpSpPr>
                <p:grpSpPr>
                  <a:xfrm>
                    <a:off x="-14" y="474"/>
                    <a:ext cx="20337" cy="9781"/>
                    <a:chOff x="-21" y="476"/>
                    <a:chExt cx="20337" cy="9781"/>
                  </a:xfrm>
                </p:grpSpPr>
                <p:grpSp>
                  <p:nvGrpSpPr>
                    <p:cNvPr id="27" name="组合 26">
                      <a:extLst>
                        <a:ext uri="{FF2B5EF4-FFF2-40B4-BE49-F238E27FC236}">
                          <a16:creationId xmlns:a16="http://schemas.microsoft.com/office/drawing/2014/main" id="{79D9FF56-4272-EE44-A365-75DBF3D8B75C}"/>
                        </a:ext>
                      </a:extLst>
                    </p:cNvPr>
                    <p:cNvGrpSpPr/>
                    <p:nvPr/>
                  </p:nvGrpSpPr>
                  <p:grpSpPr>
                    <a:xfrm>
                      <a:off x="3195" y="1998"/>
                      <a:ext cx="2378" cy="1003"/>
                      <a:chOff x="3195" y="1998"/>
                      <a:chExt cx="2378" cy="1003"/>
                    </a:xfrm>
                  </p:grpSpPr>
                  <p:cxnSp>
                    <p:nvCxnSpPr>
                      <p:cNvPr id="86" name="Straight Connector 15">
                        <a:extLst>
                          <a:ext uri="{FF2B5EF4-FFF2-40B4-BE49-F238E27FC236}">
                            <a16:creationId xmlns:a16="http://schemas.microsoft.com/office/drawing/2014/main" id="{FA66391D-CE17-1613-5D73-8FC6A483C279}"/>
                          </a:ext>
                        </a:extLst>
                      </p:cNvPr>
                      <p:cNvCxnSpPr/>
                      <p:nvPr/>
                    </p:nvCxnSpPr>
                    <p:spPr>
                      <a:xfrm flipH="1" flipV="1">
                        <a:off x="3195" y="2998"/>
                        <a:ext cx="1416" cy="3"/>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7" name="Straight Connector 15">
                        <a:extLst>
                          <a:ext uri="{FF2B5EF4-FFF2-40B4-BE49-F238E27FC236}">
                            <a16:creationId xmlns:a16="http://schemas.microsoft.com/office/drawing/2014/main" id="{455B5EF5-86B3-DBA5-C34A-D83735CF8A37}"/>
                          </a:ext>
                        </a:extLst>
                      </p:cNvPr>
                      <p:cNvCxnSpPr/>
                      <p:nvPr/>
                    </p:nvCxnSpPr>
                    <p:spPr>
                      <a:xfrm flipV="1">
                        <a:off x="5566" y="1998"/>
                        <a:ext cx="7" cy="797"/>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8" name="组合 27">
                      <a:extLst>
                        <a:ext uri="{FF2B5EF4-FFF2-40B4-BE49-F238E27FC236}">
                          <a16:creationId xmlns:a16="http://schemas.microsoft.com/office/drawing/2014/main" id="{F322DD17-D04D-CB6F-1FA7-7900391EB788}"/>
                        </a:ext>
                      </a:extLst>
                    </p:cNvPr>
                    <p:cNvGrpSpPr/>
                    <p:nvPr/>
                  </p:nvGrpSpPr>
                  <p:grpSpPr>
                    <a:xfrm>
                      <a:off x="-21" y="476"/>
                      <a:ext cx="20337" cy="9781"/>
                      <a:chOff x="-21" y="476"/>
                      <a:chExt cx="20337" cy="9781"/>
                    </a:xfrm>
                  </p:grpSpPr>
                  <p:sp>
                    <p:nvSpPr>
                      <p:cNvPr id="29" name="圆角矩形 72">
                        <a:extLst>
                          <a:ext uri="{FF2B5EF4-FFF2-40B4-BE49-F238E27FC236}">
                            <a16:creationId xmlns:a16="http://schemas.microsoft.com/office/drawing/2014/main" id="{A395A5A1-F00B-5850-EFA9-C6A98D71F89F}"/>
                          </a:ext>
                        </a:extLst>
                      </p:cNvPr>
                      <p:cNvSpPr/>
                      <p:nvPr/>
                    </p:nvSpPr>
                    <p:spPr>
                      <a:xfrm>
                        <a:off x="3570" y="476"/>
                        <a:ext cx="3998" cy="144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grpSp>
                    <p:nvGrpSpPr>
                      <p:cNvPr id="30" name="组合 29">
                        <a:extLst>
                          <a:ext uri="{FF2B5EF4-FFF2-40B4-BE49-F238E27FC236}">
                            <a16:creationId xmlns:a16="http://schemas.microsoft.com/office/drawing/2014/main" id="{849A7139-1E2A-FE4B-3EBC-980608791224}"/>
                          </a:ext>
                        </a:extLst>
                      </p:cNvPr>
                      <p:cNvGrpSpPr/>
                      <p:nvPr/>
                    </p:nvGrpSpPr>
                    <p:grpSpPr>
                      <a:xfrm>
                        <a:off x="-21" y="564"/>
                        <a:ext cx="20337" cy="9693"/>
                        <a:chOff x="-21" y="564"/>
                        <a:chExt cx="20337" cy="9693"/>
                      </a:xfrm>
                    </p:grpSpPr>
                    <p:grpSp>
                      <p:nvGrpSpPr>
                        <p:cNvPr id="31" name="组合 30">
                          <a:extLst>
                            <a:ext uri="{FF2B5EF4-FFF2-40B4-BE49-F238E27FC236}">
                              <a16:creationId xmlns:a16="http://schemas.microsoft.com/office/drawing/2014/main" id="{78E8356D-972E-91A1-8562-EFD9FE72FE8B}"/>
                            </a:ext>
                          </a:extLst>
                        </p:cNvPr>
                        <p:cNvGrpSpPr/>
                        <p:nvPr/>
                      </p:nvGrpSpPr>
                      <p:grpSpPr>
                        <a:xfrm>
                          <a:off x="-21" y="564"/>
                          <a:ext cx="19868" cy="9693"/>
                          <a:chOff x="-59" y="506"/>
                          <a:chExt cx="19868" cy="9693"/>
                        </a:xfrm>
                      </p:grpSpPr>
                      <p:sp>
                        <p:nvSpPr>
                          <p:cNvPr id="41" name="圆角矩形 77">
                            <a:extLst>
                              <a:ext uri="{FF2B5EF4-FFF2-40B4-BE49-F238E27FC236}">
                                <a16:creationId xmlns:a16="http://schemas.microsoft.com/office/drawing/2014/main" id="{0F9B72A2-70B8-269E-79FC-8D9F7168D11B}"/>
                              </a:ext>
                            </a:extLst>
                          </p:cNvPr>
                          <p:cNvSpPr/>
                          <p:nvPr/>
                        </p:nvSpPr>
                        <p:spPr>
                          <a:xfrm>
                            <a:off x="3937" y="6263"/>
                            <a:ext cx="3474" cy="139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42" name="圆角矩形 76">
                            <a:extLst>
                              <a:ext uri="{FF2B5EF4-FFF2-40B4-BE49-F238E27FC236}">
                                <a16:creationId xmlns:a16="http://schemas.microsoft.com/office/drawing/2014/main" id="{45F9735D-C5FC-6F7B-2A9F-EDFC30B8AB15}"/>
                              </a:ext>
                            </a:extLst>
                          </p:cNvPr>
                          <p:cNvSpPr/>
                          <p:nvPr/>
                        </p:nvSpPr>
                        <p:spPr>
                          <a:xfrm>
                            <a:off x="44" y="6187"/>
                            <a:ext cx="3716" cy="1424"/>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id="{A4230E99-70E8-BD93-E30C-8647C7D451D0}"/>
                              </a:ext>
                            </a:extLst>
                          </p:cNvPr>
                          <p:cNvGrpSpPr/>
                          <p:nvPr/>
                        </p:nvGrpSpPr>
                        <p:grpSpPr>
                          <a:xfrm>
                            <a:off x="3246" y="506"/>
                            <a:ext cx="16563" cy="9693"/>
                            <a:chOff x="3246" y="506"/>
                            <a:chExt cx="16563" cy="9693"/>
                          </a:xfrm>
                        </p:grpSpPr>
                        <p:sp>
                          <p:nvSpPr>
                            <p:cNvPr id="46" name="圆角矩形 86">
                              <a:extLst>
                                <a:ext uri="{FF2B5EF4-FFF2-40B4-BE49-F238E27FC236}">
                                  <a16:creationId xmlns:a16="http://schemas.microsoft.com/office/drawing/2014/main" id="{8C7AC3D7-C129-1ABF-3EB6-9E8C78927B16}"/>
                                </a:ext>
                              </a:extLst>
                            </p:cNvPr>
                            <p:cNvSpPr/>
                            <p:nvPr/>
                          </p:nvSpPr>
                          <p:spPr>
                            <a:xfrm>
                              <a:off x="16019" y="7269"/>
                              <a:ext cx="3790" cy="1371"/>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47" name="圆角矩形 88">
                              <a:extLst>
                                <a:ext uri="{FF2B5EF4-FFF2-40B4-BE49-F238E27FC236}">
                                  <a16:creationId xmlns:a16="http://schemas.microsoft.com/office/drawing/2014/main" id="{052CF84C-FD32-5126-ED18-B9C4A8A6C388}"/>
                                </a:ext>
                              </a:extLst>
                            </p:cNvPr>
                            <p:cNvSpPr/>
                            <p:nvPr/>
                          </p:nvSpPr>
                          <p:spPr>
                            <a:xfrm>
                              <a:off x="15926" y="4795"/>
                              <a:ext cx="3883" cy="208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48" name="圆角矩形 87">
                              <a:extLst>
                                <a:ext uri="{FF2B5EF4-FFF2-40B4-BE49-F238E27FC236}">
                                  <a16:creationId xmlns:a16="http://schemas.microsoft.com/office/drawing/2014/main" id="{EFBBF2B5-222F-5936-2A00-ED1C1BB21233}"/>
                                </a:ext>
                              </a:extLst>
                            </p:cNvPr>
                            <p:cNvSpPr/>
                            <p:nvPr/>
                          </p:nvSpPr>
                          <p:spPr>
                            <a:xfrm>
                              <a:off x="15959" y="3144"/>
                              <a:ext cx="3598" cy="1391"/>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49" name="圆角矩形 90">
                              <a:extLst>
                                <a:ext uri="{FF2B5EF4-FFF2-40B4-BE49-F238E27FC236}">
                                  <a16:creationId xmlns:a16="http://schemas.microsoft.com/office/drawing/2014/main" id="{AEECEA7B-BB12-E79C-A273-0585EE6412BC}"/>
                                </a:ext>
                              </a:extLst>
                            </p:cNvPr>
                            <p:cNvSpPr/>
                            <p:nvPr/>
                          </p:nvSpPr>
                          <p:spPr>
                            <a:xfrm>
                              <a:off x="15944" y="1457"/>
                              <a:ext cx="3628" cy="131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50" name="圆角矩形 89">
                              <a:extLst>
                                <a:ext uri="{FF2B5EF4-FFF2-40B4-BE49-F238E27FC236}">
                                  <a16:creationId xmlns:a16="http://schemas.microsoft.com/office/drawing/2014/main" id="{4D5EA3A3-391F-9946-F198-7E60DEE56BA3}"/>
                                </a:ext>
                              </a:extLst>
                            </p:cNvPr>
                            <p:cNvSpPr/>
                            <p:nvPr/>
                          </p:nvSpPr>
                          <p:spPr>
                            <a:xfrm>
                              <a:off x="11906" y="506"/>
                              <a:ext cx="3028" cy="136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grpSp>
                          <p:nvGrpSpPr>
                            <p:cNvPr id="53" name="组合 52">
                              <a:extLst>
                                <a:ext uri="{FF2B5EF4-FFF2-40B4-BE49-F238E27FC236}">
                                  <a16:creationId xmlns:a16="http://schemas.microsoft.com/office/drawing/2014/main" id="{3270000F-B519-3036-13D8-4BB8220DF03C}"/>
                                </a:ext>
                              </a:extLst>
                            </p:cNvPr>
                            <p:cNvGrpSpPr/>
                            <p:nvPr/>
                          </p:nvGrpSpPr>
                          <p:grpSpPr>
                            <a:xfrm>
                              <a:off x="3246" y="1658"/>
                              <a:ext cx="12784" cy="6663"/>
                              <a:chOff x="794" y="1936"/>
                              <a:chExt cx="12784" cy="6663"/>
                            </a:xfrm>
                          </p:grpSpPr>
                          <p:sp>
                            <p:nvSpPr>
                              <p:cNvPr id="55" name="Freeform 16">
                                <a:extLst>
                                  <a:ext uri="{FF2B5EF4-FFF2-40B4-BE49-F238E27FC236}">
                                    <a16:creationId xmlns:a16="http://schemas.microsoft.com/office/drawing/2014/main" id="{3664D9C2-2214-4E71-2B75-1411F7BBE776}"/>
                                  </a:ext>
                                </a:extLst>
                              </p:cNvPr>
                              <p:cNvSpPr>
                                <a:spLocks noEditPoints="1"/>
                              </p:cNvSpPr>
                              <p:nvPr/>
                            </p:nvSpPr>
                            <p:spPr bwMode="auto">
                              <a:xfrm rot="8100000">
                                <a:off x="1781" y="2179"/>
                                <a:ext cx="2398" cy="2398"/>
                              </a:xfrm>
                              <a:custGeom>
                                <a:avLst/>
                                <a:gdLst>
                                  <a:gd name="T0" fmla="*/ 107 w 473"/>
                                  <a:gd name="T1" fmla="*/ 7 h 473"/>
                                  <a:gd name="T2" fmla="*/ 7 w 473"/>
                                  <a:gd name="T3" fmla="*/ 107 h 473"/>
                                  <a:gd name="T4" fmla="*/ 7 w 473"/>
                                  <a:gd name="T5" fmla="*/ 135 h 473"/>
                                  <a:gd name="T6" fmla="*/ 338 w 473"/>
                                  <a:gd name="T7" fmla="*/ 465 h 473"/>
                                  <a:gd name="T8" fmla="*/ 366 w 473"/>
                                  <a:gd name="T9" fmla="*/ 465 h 473"/>
                                  <a:gd name="T10" fmla="*/ 466 w 473"/>
                                  <a:gd name="T11" fmla="*/ 366 h 473"/>
                                  <a:gd name="T12" fmla="*/ 466 w 473"/>
                                  <a:gd name="T13" fmla="*/ 338 h 473"/>
                                  <a:gd name="T14" fmla="*/ 135 w 473"/>
                                  <a:gd name="T15" fmla="*/ 7 h 473"/>
                                  <a:gd name="T16" fmla="*/ 107 w 473"/>
                                  <a:gd name="T17" fmla="*/ 7 h 473"/>
                                  <a:gd name="T18" fmla="*/ 117 w 473"/>
                                  <a:gd name="T19" fmla="*/ 117 h 473"/>
                                  <a:gd name="T20" fmla="*/ 75 w 473"/>
                                  <a:gd name="T21" fmla="*/ 117 h 473"/>
                                  <a:gd name="T22" fmla="*/ 75 w 473"/>
                                  <a:gd name="T23" fmla="*/ 75 h 473"/>
                                  <a:gd name="T24" fmla="*/ 117 w 473"/>
                                  <a:gd name="T25" fmla="*/ 75 h 473"/>
                                  <a:gd name="T26" fmla="*/ 117 w 473"/>
                                  <a:gd name="T27" fmla="*/ 11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3" h="473">
                                    <a:moveTo>
                                      <a:pt x="107" y="7"/>
                                    </a:moveTo>
                                    <a:cubicBezTo>
                                      <a:pt x="7" y="107"/>
                                      <a:pt x="7" y="107"/>
                                      <a:pt x="7" y="107"/>
                                    </a:cubicBezTo>
                                    <a:cubicBezTo>
                                      <a:pt x="0" y="115"/>
                                      <a:pt x="0" y="127"/>
                                      <a:pt x="7" y="135"/>
                                    </a:cubicBezTo>
                                    <a:cubicBezTo>
                                      <a:pt x="338" y="465"/>
                                      <a:pt x="338" y="465"/>
                                      <a:pt x="338" y="465"/>
                                    </a:cubicBezTo>
                                    <a:cubicBezTo>
                                      <a:pt x="346" y="473"/>
                                      <a:pt x="358" y="473"/>
                                      <a:pt x="366" y="465"/>
                                    </a:cubicBezTo>
                                    <a:cubicBezTo>
                                      <a:pt x="466" y="366"/>
                                      <a:pt x="466" y="366"/>
                                      <a:pt x="466" y="366"/>
                                    </a:cubicBezTo>
                                    <a:cubicBezTo>
                                      <a:pt x="473" y="358"/>
                                      <a:pt x="473" y="346"/>
                                      <a:pt x="466" y="338"/>
                                    </a:cubicBezTo>
                                    <a:cubicBezTo>
                                      <a:pt x="135" y="7"/>
                                      <a:pt x="135" y="7"/>
                                      <a:pt x="135" y="7"/>
                                    </a:cubicBezTo>
                                    <a:cubicBezTo>
                                      <a:pt x="127" y="0"/>
                                      <a:pt x="115" y="0"/>
                                      <a:pt x="107" y="7"/>
                                    </a:cubicBezTo>
                                    <a:close/>
                                    <a:moveTo>
                                      <a:pt x="117" y="117"/>
                                    </a:moveTo>
                                    <a:cubicBezTo>
                                      <a:pt x="106" y="129"/>
                                      <a:pt x="87" y="129"/>
                                      <a:pt x="75" y="117"/>
                                    </a:cubicBezTo>
                                    <a:cubicBezTo>
                                      <a:pt x="64" y="106"/>
                                      <a:pt x="64" y="87"/>
                                      <a:pt x="75" y="75"/>
                                    </a:cubicBezTo>
                                    <a:cubicBezTo>
                                      <a:pt x="87" y="63"/>
                                      <a:pt x="106" y="63"/>
                                      <a:pt x="117" y="75"/>
                                    </a:cubicBezTo>
                                    <a:cubicBezTo>
                                      <a:pt x="129" y="87"/>
                                      <a:pt x="129" y="106"/>
                                      <a:pt x="117" y="117"/>
                                    </a:cubicBezTo>
                                    <a:close/>
                                  </a:path>
                                </a:pathLst>
                              </a:custGeom>
                              <a:gradFill>
                                <a:gsLst>
                                  <a:gs pos="0">
                                    <a:srgbClr val="14CD68"/>
                                  </a:gs>
                                  <a:gs pos="100000">
                                    <a:srgbClr val="035C7D"/>
                                  </a:gs>
                                </a:gsLst>
                                <a:lin scaled="0"/>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56" name="组合 55">
                                <a:extLst>
                                  <a:ext uri="{FF2B5EF4-FFF2-40B4-BE49-F238E27FC236}">
                                    <a16:creationId xmlns:a16="http://schemas.microsoft.com/office/drawing/2014/main" id="{AFA6ED78-542C-F76E-79E5-83B6D25FEF30}"/>
                                  </a:ext>
                                </a:extLst>
                              </p:cNvPr>
                              <p:cNvGrpSpPr/>
                              <p:nvPr/>
                            </p:nvGrpSpPr>
                            <p:grpSpPr>
                              <a:xfrm>
                                <a:off x="3000" y="2736"/>
                                <a:ext cx="7094" cy="5214"/>
                                <a:chOff x="5544" y="3528"/>
                                <a:chExt cx="7094" cy="5214"/>
                              </a:xfrm>
                            </p:grpSpPr>
                            <p:sp>
                              <p:nvSpPr>
                                <p:cNvPr id="64" name="Freeform 3">
                                  <a:extLst>
                                    <a:ext uri="{FF2B5EF4-FFF2-40B4-BE49-F238E27FC236}">
                                      <a16:creationId xmlns:a16="http://schemas.microsoft.com/office/drawing/2014/main" id="{276B8B0C-CBCE-5D26-BB06-B06B1BA4FF28}"/>
                                    </a:ext>
                                  </a:extLst>
                                </p:cNvPr>
                                <p:cNvSpPr/>
                                <p:nvPr/>
                              </p:nvSpPr>
                              <p:spPr>
                                <a:xfrm>
                                  <a:off x="7128" y="4608"/>
                                  <a:ext cx="834" cy="1305"/>
                                </a:xfrm>
                                <a:custGeom>
                                  <a:avLst/>
                                  <a:gdLst>
                                    <a:gd name="connsiteX0" fmla="*/ 357737 w 548331"/>
                                    <a:gd name="connsiteY0" fmla="*/ 0 h 858265"/>
                                    <a:gd name="connsiteX1" fmla="*/ 548331 w 548331"/>
                                    <a:gd name="connsiteY1" fmla="*/ 190594 h 858265"/>
                                    <a:gd name="connsiteX2" fmla="*/ 499314 w 548331"/>
                                    <a:gd name="connsiteY2" fmla="*/ 248749 h 858265"/>
                                    <a:gd name="connsiteX3" fmla="*/ 276391 w 548331"/>
                                    <a:gd name="connsiteY3" fmla="*/ 772587 h 858265"/>
                                    <a:gd name="connsiteX4" fmla="*/ 264963 w 548331"/>
                                    <a:gd name="connsiteY4" fmla="*/ 858265 h 858265"/>
                                    <a:gd name="connsiteX5" fmla="*/ 0 w 548331"/>
                                    <a:gd name="connsiteY5" fmla="*/ 858265 h 858265"/>
                                    <a:gd name="connsiteX6" fmla="*/ 515 w 548331"/>
                                    <a:gd name="connsiteY6" fmla="*/ 847392 h 858265"/>
                                    <a:gd name="connsiteX7" fmla="*/ 354383 w 548331"/>
                                    <a:gd name="connsiteY7" fmla="*/ 3669 h 85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331" h="858265">
                                      <a:moveTo>
                                        <a:pt x="357737" y="0"/>
                                      </a:moveTo>
                                      <a:lnTo>
                                        <a:pt x="548331" y="190594"/>
                                      </a:lnTo>
                                      <a:lnTo>
                                        <a:pt x="499314" y="248749"/>
                                      </a:lnTo>
                                      <a:cubicBezTo>
                                        <a:pt x="388652" y="401435"/>
                                        <a:pt x="310879" y="579514"/>
                                        <a:pt x="276391" y="772587"/>
                                      </a:cubicBezTo>
                                      <a:lnTo>
                                        <a:pt x="264963" y="858265"/>
                                      </a:lnTo>
                                      <a:lnTo>
                                        <a:pt x="0" y="858265"/>
                                      </a:lnTo>
                                      <a:lnTo>
                                        <a:pt x="515" y="847392"/>
                                      </a:lnTo>
                                      <a:cubicBezTo>
                                        <a:pt x="30947" y="527672"/>
                                        <a:pt x="158938" y="236396"/>
                                        <a:pt x="354383" y="3669"/>
                                      </a:cubicBezTo>
                                      <a:close/>
                                    </a:path>
                                  </a:pathLst>
                                </a:custGeom>
                                <a:gradFill>
                                  <a:gsLst>
                                    <a:gs pos="0">
                                      <a:srgbClr val="9EE256"/>
                                    </a:gs>
                                    <a:gs pos="100000">
                                      <a:srgbClr val="52762D"/>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5" name="Freeform 4">
                                  <a:extLst>
                                    <a:ext uri="{FF2B5EF4-FFF2-40B4-BE49-F238E27FC236}">
                                      <a16:creationId xmlns:a16="http://schemas.microsoft.com/office/drawing/2014/main" id="{ED8602BD-F38C-2D71-BF78-F9C21F7993DF}"/>
                                    </a:ext>
                                  </a:extLst>
                                </p:cNvPr>
                                <p:cNvSpPr/>
                                <p:nvPr/>
                              </p:nvSpPr>
                              <p:spPr>
                                <a:xfrm rot="2700000">
                                  <a:off x="8285" y="3518"/>
                                  <a:ext cx="834" cy="1305"/>
                                </a:xfrm>
                                <a:custGeom>
                                  <a:avLst/>
                                  <a:gdLst>
                                    <a:gd name="connsiteX0" fmla="*/ 357737 w 548331"/>
                                    <a:gd name="connsiteY0" fmla="*/ 0 h 858265"/>
                                    <a:gd name="connsiteX1" fmla="*/ 548331 w 548331"/>
                                    <a:gd name="connsiteY1" fmla="*/ 190594 h 858265"/>
                                    <a:gd name="connsiteX2" fmla="*/ 499314 w 548331"/>
                                    <a:gd name="connsiteY2" fmla="*/ 248749 h 858265"/>
                                    <a:gd name="connsiteX3" fmla="*/ 276391 w 548331"/>
                                    <a:gd name="connsiteY3" fmla="*/ 772587 h 858265"/>
                                    <a:gd name="connsiteX4" fmla="*/ 264963 w 548331"/>
                                    <a:gd name="connsiteY4" fmla="*/ 858265 h 858265"/>
                                    <a:gd name="connsiteX5" fmla="*/ 0 w 548331"/>
                                    <a:gd name="connsiteY5" fmla="*/ 858265 h 858265"/>
                                    <a:gd name="connsiteX6" fmla="*/ 515 w 548331"/>
                                    <a:gd name="connsiteY6" fmla="*/ 847392 h 858265"/>
                                    <a:gd name="connsiteX7" fmla="*/ 354383 w 548331"/>
                                    <a:gd name="connsiteY7" fmla="*/ 3669 h 85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331" h="858265">
                                      <a:moveTo>
                                        <a:pt x="357737" y="0"/>
                                      </a:moveTo>
                                      <a:lnTo>
                                        <a:pt x="548331" y="190594"/>
                                      </a:lnTo>
                                      <a:lnTo>
                                        <a:pt x="499314" y="248749"/>
                                      </a:lnTo>
                                      <a:cubicBezTo>
                                        <a:pt x="388652" y="401435"/>
                                        <a:pt x="310879" y="579514"/>
                                        <a:pt x="276391" y="772587"/>
                                      </a:cubicBezTo>
                                      <a:lnTo>
                                        <a:pt x="264963" y="858265"/>
                                      </a:lnTo>
                                      <a:lnTo>
                                        <a:pt x="0" y="858265"/>
                                      </a:lnTo>
                                      <a:lnTo>
                                        <a:pt x="515" y="847392"/>
                                      </a:lnTo>
                                      <a:cubicBezTo>
                                        <a:pt x="30947" y="527672"/>
                                        <a:pt x="158938" y="236396"/>
                                        <a:pt x="354383" y="3669"/>
                                      </a:cubicBezTo>
                                      <a:close/>
                                    </a:path>
                                  </a:pathLst>
                                </a:custGeom>
                                <a:gradFill>
                                  <a:gsLst>
                                    <a:gs pos="0">
                                      <a:srgbClr val="9EE256"/>
                                    </a:gs>
                                    <a:gs pos="100000">
                                      <a:srgbClr val="52762D"/>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6" name="Freeform 5">
                                  <a:extLst>
                                    <a:ext uri="{FF2B5EF4-FFF2-40B4-BE49-F238E27FC236}">
                                      <a16:creationId xmlns:a16="http://schemas.microsoft.com/office/drawing/2014/main" id="{BDF0839C-F954-004A-D704-FEBDC4678309}"/>
                                    </a:ext>
                                  </a:extLst>
                                </p:cNvPr>
                                <p:cNvSpPr/>
                                <p:nvPr/>
                              </p:nvSpPr>
                              <p:spPr>
                                <a:xfrm flipH="1">
                                  <a:off x="10973" y="4618"/>
                                  <a:ext cx="834" cy="1305"/>
                                </a:xfrm>
                                <a:custGeom>
                                  <a:avLst/>
                                  <a:gdLst>
                                    <a:gd name="connsiteX0" fmla="*/ 357737 w 548331"/>
                                    <a:gd name="connsiteY0" fmla="*/ 0 h 858265"/>
                                    <a:gd name="connsiteX1" fmla="*/ 548331 w 548331"/>
                                    <a:gd name="connsiteY1" fmla="*/ 190594 h 858265"/>
                                    <a:gd name="connsiteX2" fmla="*/ 499314 w 548331"/>
                                    <a:gd name="connsiteY2" fmla="*/ 248749 h 858265"/>
                                    <a:gd name="connsiteX3" fmla="*/ 276391 w 548331"/>
                                    <a:gd name="connsiteY3" fmla="*/ 772587 h 858265"/>
                                    <a:gd name="connsiteX4" fmla="*/ 264963 w 548331"/>
                                    <a:gd name="connsiteY4" fmla="*/ 858265 h 858265"/>
                                    <a:gd name="connsiteX5" fmla="*/ 0 w 548331"/>
                                    <a:gd name="connsiteY5" fmla="*/ 858265 h 858265"/>
                                    <a:gd name="connsiteX6" fmla="*/ 515 w 548331"/>
                                    <a:gd name="connsiteY6" fmla="*/ 847392 h 858265"/>
                                    <a:gd name="connsiteX7" fmla="*/ 354383 w 548331"/>
                                    <a:gd name="connsiteY7" fmla="*/ 3669 h 85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331" h="858265">
                                      <a:moveTo>
                                        <a:pt x="357737" y="0"/>
                                      </a:moveTo>
                                      <a:lnTo>
                                        <a:pt x="548331" y="190594"/>
                                      </a:lnTo>
                                      <a:lnTo>
                                        <a:pt x="499314" y="248749"/>
                                      </a:lnTo>
                                      <a:cubicBezTo>
                                        <a:pt x="388652" y="401435"/>
                                        <a:pt x="310879" y="579514"/>
                                        <a:pt x="276391" y="772587"/>
                                      </a:cubicBezTo>
                                      <a:lnTo>
                                        <a:pt x="264963" y="858265"/>
                                      </a:lnTo>
                                      <a:lnTo>
                                        <a:pt x="0" y="858265"/>
                                      </a:lnTo>
                                      <a:lnTo>
                                        <a:pt x="515" y="847392"/>
                                      </a:lnTo>
                                      <a:cubicBezTo>
                                        <a:pt x="30947" y="527672"/>
                                        <a:pt x="158938" y="236396"/>
                                        <a:pt x="354383" y="3669"/>
                                      </a:cubicBezTo>
                                      <a:close/>
                                    </a:path>
                                  </a:pathLst>
                                </a:custGeom>
                                <a:gradFill>
                                  <a:gsLst>
                                    <a:gs pos="0">
                                      <a:srgbClr val="9EE256"/>
                                    </a:gs>
                                    <a:gs pos="100000">
                                      <a:srgbClr val="52762D"/>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7" name="Freeform 6">
                                  <a:extLst>
                                    <a:ext uri="{FF2B5EF4-FFF2-40B4-BE49-F238E27FC236}">
                                      <a16:creationId xmlns:a16="http://schemas.microsoft.com/office/drawing/2014/main" id="{D54C4B5C-F1C4-8247-0F0D-349A48CF8479}"/>
                                    </a:ext>
                                  </a:extLst>
                                </p:cNvPr>
                                <p:cNvSpPr/>
                                <p:nvPr/>
                              </p:nvSpPr>
                              <p:spPr>
                                <a:xfrm rot="18900000" flipH="1">
                                  <a:off x="9816" y="3528"/>
                                  <a:ext cx="834" cy="1305"/>
                                </a:xfrm>
                                <a:custGeom>
                                  <a:avLst/>
                                  <a:gdLst>
                                    <a:gd name="connsiteX0" fmla="*/ 357737 w 548331"/>
                                    <a:gd name="connsiteY0" fmla="*/ 0 h 858265"/>
                                    <a:gd name="connsiteX1" fmla="*/ 548331 w 548331"/>
                                    <a:gd name="connsiteY1" fmla="*/ 190594 h 858265"/>
                                    <a:gd name="connsiteX2" fmla="*/ 499314 w 548331"/>
                                    <a:gd name="connsiteY2" fmla="*/ 248749 h 858265"/>
                                    <a:gd name="connsiteX3" fmla="*/ 276391 w 548331"/>
                                    <a:gd name="connsiteY3" fmla="*/ 772587 h 858265"/>
                                    <a:gd name="connsiteX4" fmla="*/ 264963 w 548331"/>
                                    <a:gd name="connsiteY4" fmla="*/ 858265 h 858265"/>
                                    <a:gd name="connsiteX5" fmla="*/ 0 w 548331"/>
                                    <a:gd name="connsiteY5" fmla="*/ 858265 h 858265"/>
                                    <a:gd name="connsiteX6" fmla="*/ 515 w 548331"/>
                                    <a:gd name="connsiteY6" fmla="*/ 847392 h 858265"/>
                                    <a:gd name="connsiteX7" fmla="*/ 354383 w 548331"/>
                                    <a:gd name="connsiteY7" fmla="*/ 3669 h 85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331" h="858265">
                                      <a:moveTo>
                                        <a:pt x="357737" y="0"/>
                                      </a:moveTo>
                                      <a:lnTo>
                                        <a:pt x="548331" y="190594"/>
                                      </a:lnTo>
                                      <a:lnTo>
                                        <a:pt x="499314" y="248749"/>
                                      </a:lnTo>
                                      <a:cubicBezTo>
                                        <a:pt x="388652" y="401435"/>
                                        <a:pt x="310879" y="579514"/>
                                        <a:pt x="276391" y="772587"/>
                                      </a:cubicBezTo>
                                      <a:lnTo>
                                        <a:pt x="264963" y="858265"/>
                                      </a:lnTo>
                                      <a:lnTo>
                                        <a:pt x="0" y="858265"/>
                                      </a:lnTo>
                                      <a:lnTo>
                                        <a:pt x="515" y="847392"/>
                                      </a:lnTo>
                                      <a:cubicBezTo>
                                        <a:pt x="30947" y="527672"/>
                                        <a:pt x="158938" y="236396"/>
                                        <a:pt x="354383" y="3669"/>
                                      </a:cubicBezTo>
                                      <a:close/>
                                    </a:path>
                                  </a:pathLst>
                                </a:custGeom>
                                <a:gradFill>
                                  <a:gsLst>
                                    <a:gs pos="0">
                                      <a:srgbClr val="9EE256"/>
                                    </a:gs>
                                    <a:gs pos="100000">
                                      <a:srgbClr val="52762D"/>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8" name="Freeform 7">
                                  <a:extLst>
                                    <a:ext uri="{FF2B5EF4-FFF2-40B4-BE49-F238E27FC236}">
                                      <a16:creationId xmlns:a16="http://schemas.microsoft.com/office/drawing/2014/main" id="{F6067DBE-7F6F-B59C-62EE-A80DF7D8D2AA}"/>
                                    </a:ext>
                                  </a:extLst>
                                </p:cNvPr>
                                <p:cNvSpPr/>
                                <p:nvPr/>
                              </p:nvSpPr>
                              <p:spPr>
                                <a:xfrm flipH="1" flipV="1">
                                  <a:off x="10963" y="6337"/>
                                  <a:ext cx="834" cy="1305"/>
                                </a:xfrm>
                                <a:custGeom>
                                  <a:avLst/>
                                  <a:gdLst>
                                    <a:gd name="connsiteX0" fmla="*/ 357737 w 548331"/>
                                    <a:gd name="connsiteY0" fmla="*/ 0 h 858265"/>
                                    <a:gd name="connsiteX1" fmla="*/ 548331 w 548331"/>
                                    <a:gd name="connsiteY1" fmla="*/ 190594 h 858265"/>
                                    <a:gd name="connsiteX2" fmla="*/ 499314 w 548331"/>
                                    <a:gd name="connsiteY2" fmla="*/ 248749 h 858265"/>
                                    <a:gd name="connsiteX3" fmla="*/ 276391 w 548331"/>
                                    <a:gd name="connsiteY3" fmla="*/ 772587 h 858265"/>
                                    <a:gd name="connsiteX4" fmla="*/ 264963 w 548331"/>
                                    <a:gd name="connsiteY4" fmla="*/ 858265 h 858265"/>
                                    <a:gd name="connsiteX5" fmla="*/ 0 w 548331"/>
                                    <a:gd name="connsiteY5" fmla="*/ 858265 h 858265"/>
                                    <a:gd name="connsiteX6" fmla="*/ 515 w 548331"/>
                                    <a:gd name="connsiteY6" fmla="*/ 847392 h 858265"/>
                                    <a:gd name="connsiteX7" fmla="*/ 354383 w 548331"/>
                                    <a:gd name="connsiteY7" fmla="*/ 3669 h 85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331" h="858265">
                                      <a:moveTo>
                                        <a:pt x="357737" y="0"/>
                                      </a:moveTo>
                                      <a:lnTo>
                                        <a:pt x="548331" y="190594"/>
                                      </a:lnTo>
                                      <a:lnTo>
                                        <a:pt x="499314" y="248749"/>
                                      </a:lnTo>
                                      <a:cubicBezTo>
                                        <a:pt x="388652" y="401435"/>
                                        <a:pt x="310879" y="579514"/>
                                        <a:pt x="276391" y="772587"/>
                                      </a:cubicBezTo>
                                      <a:lnTo>
                                        <a:pt x="264963" y="858265"/>
                                      </a:lnTo>
                                      <a:lnTo>
                                        <a:pt x="0" y="858265"/>
                                      </a:lnTo>
                                      <a:lnTo>
                                        <a:pt x="515" y="847392"/>
                                      </a:lnTo>
                                      <a:cubicBezTo>
                                        <a:pt x="30947" y="527672"/>
                                        <a:pt x="158938" y="236396"/>
                                        <a:pt x="354383" y="3669"/>
                                      </a:cubicBezTo>
                                      <a:close/>
                                    </a:path>
                                  </a:pathLst>
                                </a:custGeom>
                                <a:gradFill>
                                  <a:gsLst>
                                    <a:gs pos="0">
                                      <a:srgbClr val="9EE256"/>
                                    </a:gs>
                                    <a:gs pos="100000">
                                      <a:srgbClr val="52762D"/>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9" name="Freeform 8">
                                  <a:extLst>
                                    <a:ext uri="{FF2B5EF4-FFF2-40B4-BE49-F238E27FC236}">
                                      <a16:creationId xmlns:a16="http://schemas.microsoft.com/office/drawing/2014/main" id="{611EDAA9-46B7-C9B6-4502-031921E641DD}"/>
                                    </a:ext>
                                  </a:extLst>
                                </p:cNvPr>
                                <p:cNvSpPr/>
                                <p:nvPr/>
                              </p:nvSpPr>
                              <p:spPr>
                                <a:xfrm rot="2700000" flipH="1" flipV="1">
                                  <a:off x="9780" y="7447"/>
                                  <a:ext cx="834" cy="1305"/>
                                </a:xfrm>
                                <a:custGeom>
                                  <a:avLst/>
                                  <a:gdLst>
                                    <a:gd name="connsiteX0" fmla="*/ 357737 w 548331"/>
                                    <a:gd name="connsiteY0" fmla="*/ 0 h 858265"/>
                                    <a:gd name="connsiteX1" fmla="*/ 548331 w 548331"/>
                                    <a:gd name="connsiteY1" fmla="*/ 190594 h 858265"/>
                                    <a:gd name="connsiteX2" fmla="*/ 499314 w 548331"/>
                                    <a:gd name="connsiteY2" fmla="*/ 248749 h 858265"/>
                                    <a:gd name="connsiteX3" fmla="*/ 276391 w 548331"/>
                                    <a:gd name="connsiteY3" fmla="*/ 772587 h 858265"/>
                                    <a:gd name="connsiteX4" fmla="*/ 264963 w 548331"/>
                                    <a:gd name="connsiteY4" fmla="*/ 858265 h 858265"/>
                                    <a:gd name="connsiteX5" fmla="*/ 0 w 548331"/>
                                    <a:gd name="connsiteY5" fmla="*/ 858265 h 858265"/>
                                    <a:gd name="connsiteX6" fmla="*/ 515 w 548331"/>
                                    <a:gd name="connsiteY6" fmla="*/ 847392 h 858265"/>
                                    <a:gd name="connsiteX7" fmla="*/ 354383 w 548331"/>
                                    <a:gd name="connsiteY7" fmla="*/ 3669 h 85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331" h="858265">
                                      <a:moveTo>
                                        <a:pt x="357737" y="0"/>
                                      </a:moveTo>
                                      <a:lnTo>
                                        <a:pt x="548331" y="190594"/>
                                      </a:lnTo>
                                      <a:lnTo>
                                        <a:pt x="499314" y="248749"/>
                                      </a:lnTo>
                                      <a:cubicBezTo>
                                        <a:pt x="388652" y="401435"/>
                                        <a:pt x="310879" y="579514"/>
                                        <a:pt x="276391" y="772587"/>
                                      </a:cubicBezTo>
                                      <a:lnTo>
                                        <a:pt x="264963" y="858265"/>
                                      </a:lnTo>
                                      <a:lnTo>
                                        <a:pt x="0" y="858265"/>
                                      </a:lnTo>
                                      <a:lnTo>
                                        <a:pt x="515" y="847392"/>
                                      </a:lnTo>
                                      <a:cubicBezTo>
                                        <a:pt x="30947" y="527672"/>
                                        <a:pt x="158938" y="236396"/>
                                        <a:pt x="354383" y="3669"/>
                                      </a:cubicBezTo>
                                      <a:close/>
                                    </a:path>
                                  </a:pathLst>
                                </a:custGeom>
                                <a:gradFill>
                                  <a:gsLst>
                                    <a:gs pos="0">
                                      <a:srgbClr val="9EE256"/>
                                    </a:gs>
                                    <a:gs pos="100000">
                                      <a:srgbClr val="52762D"/>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0" name="Freeform 9">
                                  <a:extLst>
                                    <a:ext uri="{FF2B5EF4-FFF2-40B4-BE49-F238E27FC236}">
                                      <a16:creationId xmlns:a16="http://schemas.microsoft.com/office/drawing/2014/main" id="{E554B91E-101E-4741-3931-8061124ED466}"/>
                                    </a:ext>
                                  </a:extLst>
                                </p:cNvPr>
                                <p:cNvSpPr/>
                                <p:nvPr/>
                              </p:nvSpPr>
                              <p:spPr>
                                <a:xfrm flipV="1">
                                  <a:off x="7137" y="6347"/>
                                  <a:ext cx="834" cy="1305"/>
                                </a:xfrm>
                                <a:custGeom>
                                  <a:avLst/>
                                  <a:gdLst>
                                    <a:gd name="connsiteX0" fmla="*/ 357737 w 548331"/>
                                    <a:gd name="connsiteY0" fmla="*/ 0 h 858265"/>
                                    <a:gd name="connsiteX1" fmla="*/ 548331 w 548331"/>
                                    <a:gd name="connsiteY1" fmla="*/ 190594 h 858265"/>
                                    <a:gd name="connsiteX2" fmla="*/ 499314 w 548331"/>
                                    <a:gd name="connsiteY2" fmla="*/ 248749 h 858265"/>
                                    <a:gd name="connsiteX3" fmla="*/ 276391 w 548331"/>
                                    <a:gd name="connsiteY3" fmla="*/ 772587 h 858265"/>
                                    <a:gd name="connsiteX4" fmla="*/ 264963 w 548331"/>
                                    <a:gd name="connsiteY4" fmla="*/ 858265 h 858265"/>
                                    <a:gd name="connsiteX5" fmla="*/ 0 w 548331"/>
                                    <a:gd name="connsiteY5" fmla="*/ 858265 h 858265"/>
                                    <a:gd name="connsiteX6" fmla="*/ 515 w 548331"/>
                                    <a:gd name="connsiteY6" fmla="*/ 847392 h 858265"/>
                                    <a:gd name="connsiteX7" fmla="*/ 354383 w 548331"/>
                                    <a:gd name="connsiteY7" fmla="*/ 3669 h 85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331" h="858265">
                                      <a:moveTo>
                                        <a:pt x="357737" y="0"/>
                                      </a:moveTo>
                                      <a:lnTo>
                                        <a:pt x="548331" y="190594"/>
                                      </a:lnTo>
                                      <a:lnTo>
                                        <a:pt x="499314" y="248749"/>
                                      </a:lnTo>
                                      <a:cubicBezTo>
                                        <a:pt x="388652" y="401435"/>
                                        <a:pt x="310879" y="579514"/>
                                        <a:pt x="276391" y="772587"/>
                                      </a:cubicBezTo>
                                      <a:lnTo>
                                        <a:pt x="264963" y="858265"/>
                                      </a:lnTo>
                                      <a:lnTo>
                                        <a:pt x="0" y="858265"/>
                                      </a:lnTo>
                                      <a:lnTo>
                                        <a:pt x="515" y="847392"/>
                                      </a:lnTo>
                                      <a:cubicBezTo>
                                        <a:pt x="30947" y="527672"/>
                                        <a:pt x="158938" y="236396"/>
                                        <a:pt x="354383" y="3669"/>
                                      </a:cubicBezTo>
                                      <a:close/>
                                    </a:path>
                                  </a:pathLst>
                                </a:custGeom>
                                <a:gradFill>
                                  <a:gsLst>
                                    <a:gs pos="0">
                                      <a:srgbClr val="9EE256"/>
                                    </a:gs>
                                    <a:gs pos="100000">
                                      <a:srgbClr val="52762D"/>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1" name="Freeform 10">
                                  <a:extLst>
                                    <a:ext uri="{FF2B5EF4-FFF2-40B4-BE49-F238E27FC236}">
                                      <a16:creationId xmlns:a16="http://schemas.microsoft.com/office/drawing/2014/main" id="{B40A867E-2CA3-A226-BE94-546D75F591B9}"/>
                                    </a:ext>
                                  </a:extLst>
                                </p:cNvPr>
                                <p:cNvSpPr/>
                                <p:nvPr/>
                              </p:nvSpPr>
                              <p:spPr>
                                <a:xfrm rot="18900000" flipV="1">
                                  <a:off x="8294" y="7437"/>
                                  <a:ext cx="834" cy="1305"/>
                                </a:xfrm>
                                <a:custGeom>
                                  <a:avLst/>
                                  <a:gdLst>
                                    <a:gd name="connsiteX0" fmla="*/ 357737 w 548331"/>
                                    <a:gd name="connsiteY0" fmla="*/ 0 h 858265"/>
                                    <a:gd name="connsiteX1" fmla="*/ 548331 w 548331"/>
                                    <a:gd name="connsiteY1" fmla="*/ 190594 h 858265"/>
                                    <a:gd name="connsiteX2" fmla="*/ 499314 w 548331"/>
                                    <a:gd name="connsiteY2" fmla="*/ 248749 h 858265"/>
                                    <a:gd name="connsiteX3" fmla="*/ 276391 w 548331"/>
                                    <a:gd name="connsiteY3" fmla="*/ 772587 h 858265"/>
                                    <a:gd name="connsiteX4" fmla="*/ 264963 w 548331"/>
                                    <a:gd name="connsiteY4" fmla="*/ 858265 h 858265"/>
                                    <a:gd name="connsiteX5" fmla="*/ 0 w 548331"/>
                                    <a:gd name="connsiteY5" fmla="*/ 858265 h 858265"/>
                                    <a:gd name="connsiteX6" fmla="*/ 515 w 548331"/>
                                    <a:gd name="connsiteY6" fmla="*/ 847392 h 858265"/>
                                    <a:gd name="connsiteX7" fmla="*/ 354383 w 548331"/>
                                    <a:gd name="connsiteY7" fmla="*/ 3669 h 85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331" h="858265">
                                      <a:moveTo>
                                        <a:pt x="357737" y="0"/>
                                      </a:moveTo>
                                      <a:lnTo>
                                        <a:pt x="548331" y="190594"/>
                                      </a:lnTo>
                                      <a:lnTo>
                                        <a:pt x="499314" y="248749"/>
                                      </a:lnTo>
                                      <a:cubicBezTo>
                                        <a:pt x="388652" y="401435"/>
                                        <a:pt x="310879" y="579514"/>
                                        <a:pt x="276391" y="772587"/>
                                      </a:cubicBezTo>
                                      <a:lnTo>
                                        <a:pt x="264963" y="858265"/>
                                      </a:lnTo>
                                      <a:lnTo>
                                        <a:pt x="0" y="858265"/>
                                      </a:lnTo>
                                      <a:lnTo>
                                        <a:pt x="515" y="847392"/>
                                      </a:lnTo>
                                      <a:cubicBezTo>
                                        <a:pt x="30947" y="527672"/>
                                        <a:pt x="158938" y="236396"/>
                                        <a:pt x="354383" y="3669"/>
                                      </a:cubicBezTo>
                                      <a:close/>
                                    </a:path>
                                  </a:pathLst>
                                </a:custGeom>
                                <a:gradFill>
                                  <a:gsLst>
                                    <a:gs pos="0">
                                      <a:srgbClr val="9EE256"/>
                                    </a:gs>
                                    <a:gs pos="100000">
                                      <a:srgbClr val="52762D"/>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72" name="Group 13">
                                  <a:extLst>
                                    <a:ext uri="{FF2B5EF4-FFF2-40B4-BE49-F238E27FC236}">
                                      <a16:creationId xmlns:a16="http://schemas.microsoft.com/office/drawing/2014/main" id="{630AB980-F591-037C-FB1E-AD5911274694}"/>
                                    </a:ext>
                                  </a:extLst>
                                </p:cNvPr>
                                <p:cNvGrpSpPr/>
                                <p:nvPr/>
                              </p:nvGrpSpPr>
                              <p:grpSpPr>
                                <a:xfrm>
                                  <a:off x="6562" y="4052"/>
                                  <a:ext cx="1054" cy="973"/>
                                  <a:chOff x="4228147" y="2074893"/>
                                  <a:chExt cx="692928" cy="640080"/>
                                </a:xfrm>
                              </p:grpSpPr>
                              <p:cxnSp>
                                <p:nvCxnSpPr>
                                  <p:cNvPr id="84" name="Straight Connector 14">
                                    <a:extLst>
                                      <a:ext uri="{FF2B5EF4-FFF2-40B4-BE49-F238E27FC236}">
                                        <a16:creationId xmlns:a16="http://schemas.microsoft.com/office/drawing/2014/main" id="{98332CBD-7B56-643F-B6E4-9E156B107BB6}"/>
                                      </a:ext>
                                    </a:extLst>
                                  </p:cNvPr>
                                  <p:cNvCxnSpPr/>
                                  <p:nvPr/>
                                </p:nvCxnSpPr>
                                <p:spPr>
                                  <a:xfrm rot="2700000" flipH="1">
                                    <a:off x="4601035" y="2394933"/>
                                    <a:ext cx="640080" cy="0"/>
                                  </a:xfrm>
                                  <a:prstGeom prst="line">
                                    <a:avLst/>
                                  </a:prstGeom>
                                  <a:ln w="19050" cap="sq">
                                    <a:solidFill>
                                      <a:srgbClr val="3D735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15">
                                    <a:extLst>
                                      <a:ext uri="{FF2B5EF4-FFF2-40B4-BE49-F238E27FC236}">
                                        <a16:creationId xmlns:a16="http://schemas.microsoft.com/office/drawing/2014/main" id="{3F947A72-3D9B-D9CB-6152-AADFB186B891}"/>
                                      </a:ext>
                                    </a:extLst>
                                  </p:cNvPr>
                                  <p:cNvCxnSpPr/>
                                  <p:nvPr/>
                                </p:nvCxnSpPr>
                                <p:spPr>
                                  <a:xfrm flipH="1">
                                    <a:off x="4228147" y="2166249"/>
                                    <a:ext cx="466625" cy="0"/>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73" name="Group 16">
                                  <a:extLst>
                                    <a:ext uri="{FF2B5EF4-FFF2-40B4-BE49-F238E27FC236}">
                                      <a16:creationId xmlns:a16="http://schemas.microsoft.com/office/drawing/2014/main" id="{5EC56272-7249-9240-8446-81A862104086}"/>
                                    </a:ext>
                                  </a:extLst>
                                </p:cNvPr>
                                <p:cNvGrpSpPr/>
                                <p:nvPr/>
                              </p:nvGrpSpPr>
                              <p:grpSpPr>
                                <a:xfrm flipV="1">
                                  <a:off x="5544" y="6337"/>
                                  <a:ext cx="1980" cy="160"/>
                                  <a:chOff x="3384275" y="3375189"/>
                                  <a:chExt cx="1302649" cy="105290"/>
                                </a:xfrm>
                              </p:grpSpPr>
                              <p:cxnSp>
                                <p:nvCxnSpPr>
                                  <p:cNvPr id="82" name="Straight Connector 17">
                                    <a:extLst>
                                      <a:ext uri="{FF2B5EF4-FFF2-40B4-BE49-F238E27FC236}">
                                        <a16:creationId xmlns:a16="http://schemas.microsoft.com/office/drawing/2014/main" id="{7DF8F351-CE99-9828-5E55-712572DFA725}"/>
                                      </a:ext>
                                    </a:extLst>
                                  </p:cNvPr>
                                  <p:cNvCxnSpPr/>
                                  <p:nvPr/>
                                </p:nvCxnSpPr>
                                <p:spPr>
                                  <a:xfrm flipH="1">
                                    <a:off x="3999479" y="3465928"/>
                                    <a:ext cx="687445" cy="13001"/>
                                  </a:xfrm>
                                  <a:prstGeom prst="line">
                                    <a:avLst/>
                                  </a:prstGeom>
                                  <a:ln w="19050" cap="sq">
                                    <a:solidFill>
                                      <a:srgbClr val="3D735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18">
                                    <a:extLst>
                                      <a:ext uri="{FF2B5EF4-FFF2-40B4-BE49-F238E27FC236}">
                                        <a16:creationId xmlns:a16="http://schemas.microsoft.com/office/drawing/2014/main" id="{691B2E2F-B6BD-A885-0887-19C4E3F4C085}"/>
                                      </a:ext>
                                    </a:extLst>
                                  </p:cNvPr>
                                  <p:cNvCxnSpPr/>
                                  <p:nvPr/>
                                </p:nvCxnSpPr>
                                <p:spPr>
                                  <a:xfrm flipH="1" flipV="1">
                                    <a:off x="3384275" y="3375189"/>
                                    <a:ext cx="615140" cy="105290"/>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74" name="Group 20">
                                  <a:extLst>
                                    <a:ext uri="{FF2B5EF4-FFF2-40B4-BE49-F238E27FC236}">
                                      <a16:creationId xmlns:a16="http://schemas.microsoft.com/office/drawing/2014/main" id="{2BCE627A-1FA6-75E3-67FA-93BC878BD414}"/>
                                    </a:ext>
                                  </a:extLst>
                                </p:cNvPr>
                                <p:cNvGrpSpPr/>
                                <p:nvPr/>
                              </p:nvGrpSpPr>
                              <p:grpSpPr>
                                <a:xfrm flipH="1">
                                  <a:off x="11061" y="3788"/>
                                  <a:ext cx="1306" cy="973"/>
                                  <a:chOff x="4061835" y="2074893"/>
                                  <a:chExt cx="859240" cy="640080"/>
                                </a:xfrm>
                              </p:grpSpPr>
                              <p:cxnSp>
                                <p:nvCxnSpPr>
                                  <p:cNvPr id="80" name="Straight Connector 21">
                                    <a:extLst>
                                      <a:ext uri="{FF2B5EF4-FFF2-40B4-BE49-F238E27FC236}">
                                        <a16:creationId xmlns:a16="http://schemas.microsoft.com/office/drawing/2014/main" id="{FC94AB2B-0D0F-2AB4-91A6-65A534D1366C}"/>
                                      </a:ext>
                                    </a:extLst>
                                  </p:cNvPr>
                                  <p:cNvCxnSpPr/>
                                  <p:nvPr/>
                                </p:nvCxnSpPr>
                                <p:spPr>
                                  <a:xfrm rot="2700000" flipH="1">
                                    <a:off x="4601035" y="2394933"/>
                                    <a:ext cx="640080" cy="0"/>
                                  </a:xfrm>
                                  <a:prstGeom prst="line">
                                    <a:avLst/>
                                  </a:prstGeom>
                                  <a:ln w="19050" cap="sq">
                                    <a:solidFill>
                                      <a:srgbClr val="3D735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Straight Connector 22">
                                    <a:extLst>
                                      <a:ext uri="{FF2B5EF4-FFF2-40B4-BE49-F238E27FC236}">
                                        <a16:creationId xmlns:a16="http://schemas.microsoft.com/office/drawing/2014/main" id="{B2522900-25EF-BDF8-C022-9AD8C2D2EE9E}"/>
                                      </a:ext>
                                    </a:extLst>
                                  </p:cNvPr>
                                  <p:cNvCxnSpPr/>
                                  <p:nvPr/>
                                </p:nvCxnSpPr>
                                <p:spPr>
                                  <a:xfrm flipH="1">
                                    <a:off x="4061835" y="2166249"/>
                                    <a:ext cx="632937" cy="0"/>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cxnSp>
                              <p:nvCxnSpPr>
                                <p:cNvPr id="75" name="Straight Connector 23">
                                  <a:extLst>
                                    <a:ext uri="{FF2B5EF4-FFF2-40B4-BE49-F238E27FC236}">
                                      <a16:creationId xmlns:a16="http://schemas.microsoft.com/office/drawing/2014/main" id="{E1EB8A0E-DC20-B6BD-9BAA-1DA1BEE9114A}"/>
                                    </a:ext>
                                  </a:extLst>
                                </p:cNvPr>
                                <p:cNvCxnSpPr/>
                                <p:nvPr/>
                              </p:nvCxnSpPr>
                              <p:spPr>
                                <a:xfrm rot="5400000" flipV="1">
                                  <a:off x="11903" y="5430"/>
                                  <a:ext cx="0" cy="973"/>
                                </a:xfrm>
                                <a:prstGeom prst="line">
                                  <a:avLst/>
                                </a:prstGeom>
                                <a:ln w="19050">
                                  <a:solidFill>
                                    <a:srgbClr val="3D7351"/>
                                  </a:solidFill>
                                  <a:tailEnd type="oval"/>
                                </a:ln>
                              </p:spPr>
                              <p:style>
                                <a:lnRef idx="1">
                                  <a:schemeClr val="accent1"/>
                                </a:lnRef>
                                <a:fillRef idx="0">
                                  <a:schemeClr val="accent1"/>
                                </a:fillRef>
                                <a:effectRef idx="0">
                                  <a:schemeClr val="accent1"/>
                                </a:effectRef>
                                <a:fontRef idx="minor">
                                  <a:schemeClr val="tx1"/>
                                </a:fontRef>
                              </p:style>
                            </p:cxnSp>
                            <p:grpSp>
                              <p:nvGrpSpPr>
                                <p:cNvPr id="76" name="Group 24">
                                  <a:extLst>
                                    <a:ext uri="{FF2B5EF4-FFF2-40B4-BE49-F238E27FC236}">
                                      <a16:creationId xmlns:a16="http://schemas.microsoft.com/office/drawing/2014/main" id="{1DA1B4DC-B85E-022B-9697-E89292A82DE0}"/>
                                    </a:ext>
                                  </a:extLst>
                                </p:cNvPr>
                                <p:cNvGrpSpPr/>
                                <p:nvPr/>
                              </p:nvGrpSpPr>
                              <p:grpSpPr>
                                <a:xfrm flipH="1" flipV="1">
                                  <a:off x="11324" y="7210"/>
                                  <a:ext cx="1314" cy="973"/>
                                  <a:chOff x="4057073" y="2074893"/>
                                  <a:chExt cx="864002" cy="640080"/>
                                </a:xfrm>
                              </p:grpSpPr>
                              <p:cxnSp>
                                <p:nvCxnSpPr>
                                  <p:cNvPr id="78" name="Straight Connector 25">
                                    <a:extLst>
                                      <a:ext uri="{FF2B5EF4-FFF2-40B4-BE49-F238E27FC236}">
                                        <a16:creationId xmlns:a16="http://schemas.microsoft.com/office/drawing/2014/main" id="{567A4529-DF96-C555-BEE9-FA37E681C171}"/>
                                      </a:ext>
                                    </a:extLst>
                                  </p:cNvPr>
                                  <p:cNvCxnSpPr/>
                                  <p:nvPr/>
                                </p:nvCxnSpPr>
                                <p:spPr>
                                  <a:xfrm rot="2700000" flipH="1">
                                    <a:off x="4601035" y="2394933"/>
                                    <a:ext cx="640080" cy="0"/>
                                  </a:xfrm>
                                  <a:prstGeom prst="line">
                                    <a:avLst/>
                                  </a:prstGeom>
                                  <a:ln w="19050" cap="sq">
                                    <a:solidFill>
                                      <a:srgbClr val="3D735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26">
                                    <a:extLst>
                                      <a:ext uri="{FF2B5EF4-FFF2-40B4-BE49-F238E27FC236}">
                                        <a16:creationId xmlns:a16="http://schemas.microsoft.com/office/drawing/2014/main" id="{D859CB0D-919B-A5FF-3046-0BA753E9A88E}"/>
                                      </a:ext>
                                    </a:extLst>
                                  </p:cNvPr>
                                  <p:cNvCxnSpPr/>
                                  <p:nvPr/>
                                </p:nvCxnSpPr>
                                <p:spPr>
                                  <a:xfrm flipH="1" flipV="1">
                                    <a:off x="4057073" y="2166249"/>
                                    <a:ext cx="637699" cy="0"/>
                                  </a:xfrm>
                                  <a:prstGeom prst="line">
                                    <a:avLst/>
                                  </a:prstGeom>
                                  <a:ln w="19050">
                                    <a:solidFill>
                                      <a:srgbClr val="3D735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7" name="AutoShape 59">
                                  <a:extLst>
                                    <a:ext uri="{FF2B5EF4-FFF2-40B4-BE49-F238E27FC236}">
                                      <a16:creationId xmlns:a16="http://schemas.microsoft.com/office/drawing/2014/main" id="{93EB18A5-2B6A-50CB-BF91-89F159224443}"/>
                                    </a:ext>
                                  </a:extLst>
                                </p:cNvPr>
                                <p:cNvSpPr/>
                                <p:nvPr/>
                              </p:nvSpPr>
                              <p:spPr bwMode="auto">
                                <a:xfrm>
                                  <a:off x="8579" y="5427"/>
                                  <a:ext cx="1532" cy="153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gradFill>
                                  <a:gsLst>
                                    <a:gs pos="0">
                                      <a:srgbClr val="9EE256"/>
                                    </a:gs>
                                    <a:gs pos="100000">
                                      <a:srgbClr val="52762D"/>
                                    </a:gs>
                                  </a:gsLst>
                                  <a:lin scaled="0"/>
                                </a:gra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grpSp>
                          <p:sp>
                            <p:nvSpPr>
                              <p:cNvPr id="57" name="Freeform 16">
                                <a:extLst>
                                  <a:ext uri="{FF2B5EF4-FFF2-40B4-BE49-F238E27FC236}">
                                    <a16:creationId xmlns:a16="http://schemas.microsoft.com/office/drawing/2014/main" id="{BFDD0998-73B3-570B-F313-237C46767470}"/>
                                  </a:ext>
                                </a:extLst>
                              </p:cNvPr>
                              <p:cNvSpPr>
                                <a:spLocks noEditPoints="1"/>
                              </p:cNvSpPr>
                              <p:nvPr/>
                            </p:nvSpPr>
                            <p:spPr bwMode="auto">
                              <a:xfrm rot="18900000">
                                <a:off x="9620" y="1936"/>
                                <a:ext cx="2398" cy="2398"/>
                              </a:xfrm>
                              <a:custGeom>
                                <a:avLst/>
                                <a:gdLst>
                                  <a:gd name="T0" fmla="*/ 107 w 473"/>
                                  <a:gd name="T1" fmla="*/ 7 h 473"/>
                                  <a:gd name="T2" fmla="*/ 7 w 473"/>
                                  <a:gd name="T3" fmla="*/ 107 h 473"/>
                                  <a:gd name="T4" fmla="*/ 7 w 473"/>
                                  <a:gd name="T5" fmla="*/ 135 h 473"/>
                                  <a:gd name="T6" fmla="*/ 338 w 473"/>
                                  <a:gd name="T7" fmla="*/ 465 h 473"/>
                                  <a:gd name="T8" fmla="*/ 366 w 473"/>
                                  <a:gd name="T9" fmla="*/ 465 h 473"/>
                                  <a:gd name="T10" fmla="*/ 466 w 473"/>
                                  <a:gd name="T11" fmla="*/ 366 h 473"/>
                                  <a:gd name="T12" fmla="*/ 466 w 473"/>
                                  <a:gd name="T13" fmla="*/ 338 h 473"/>
                                  <a:gd name="T14" fmla="*/ 135 w 473"/>
                                  <a:gd name="T15" fmla="*/ 7 h 473"/>
                                  <a:gd name="T16" fmla="*/ 107 w 473"/>
                                  <a:gd name="T17" fmla="*/ 7 h 473"/>
                                  <a:gd name="T18" fmla="*/ 117 w 473"/>
                                  <a:gd name="T19" fmla="*/ 117 h 473"/>
                                  <a:gd name="T20" fmla="*/ 75 w 473"/>
                                  <a:gd name="T21" fmla="*/ 117 h 473"/>
                                  <a:gd name="T22" fmla="*/ 75 w 473"/>
                                  <a:gd name="T23" fmla="*/ 75 h 473"/>
                                  <a:gd name="T24" fmla="*/ 117 w 473"/>
                                  <a:gd name="T25" fmla="*/ 75 h 473"/>
                                  <a:gd name="T26" fmla="*/ 117 w 473"/>
                                  <a:gd name="T27" fmla="*/ 11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3" h="473">
                                    <a:moveTo>
                                      <a:pt x="107" y="7"/>
                                    </a:moveTo>
                                    <a:cubicBezTo>
                                      <a:pt x="7" y="107"/>
                                      <a:pt x="7" y="107"/>
                                      <a:pt x="7" y="107"/>
                                    </a:cubicBezTo>
                                    <a:cubicBezTo>
                                      <a:pt x="0" y="115"/>
                                      <a:pt x="0" y="127"/>
                                      <a:pt x="7" y="135"/>
                                    </a:cubicBezTo>
                                    <a:cubicBezTo>
                                      <a:pt x="338" y="465"/>
                                      <a:pt x="338" y="465"/>
                                      <a:pt x="338" y="465"/>
                                    </a:cubicBezTo>
                                    <a:cubicBezTo>
                                      <a:pt x="346" y="473"/>
                                      <a:pt x="358" y="473"/>
                                      <a:pt x="366" y="465"/>
                                    </a:cubicBezTo>
                                    <a:cubicBezTo>
                                      <a:pt x="466" y="366"/>
                                      <a:pt x="466" y="366"/>
                                      <a:pt x="466" y="366"/>
                                    </a:cubicBezTo>
                                    <a:cubicBezTo>
                                      <a:pt x="473" y="358"/>
                                      <a:pt x="473" y="346"/>
                                      <a:pt x="466" y="338"/>
                                    </a:cubicBezTo>
                                    <a:cubicBezTo>
                                      <a:pt x="135" y="7"/>
                                      <a:pt x="135" y="7"/>
                                      <a:pt x="135" y="7"/>
                                    </a:cubicBezTo>
                                    <a:cubicBezTo>
                                      <a:pt x="127" y="0"/>
                                      <a:pt x="115" y="0"/>
                                      <a:pt x="107" y="7"/>
                                    </a:cubicBezTo>
                                    <a:close/>
                                    <a:moveTo>
                                      <a:pt x="117" y="117"/>
                                    </a:moveTo>
                                    <a:cubicBezTo>
                                      <a:pt x="106" y="129"/>
                                      <a:pt x="87" y="129"/>
                                      <a:pt x="75" y="117"/>
                                    </a:cubicBezTo>
                                    <a:cubicBezTo>
                                      <a:pt x="64" y="106"/>
                                      <a:pt x="64" y="87"/>
                                      <a:pt x="75" y="75"/>
                                    </a:cubicBezTo>
                                    <a:cubicBezTo>
                                      <a:pt x="87" y="63"/>
                                      <a:pt x="106" y="63"/>
                                      <a:pt x="117" y="75"/>
                                    </a:cubicBezTo>
                                    <a:cubicBezTo>
                                      <a:pt x="129" y="87"/>
                                      <a:pt x="129" y="106"/>
                                      <a:pt x="117" y="117"/>
                                    </a:cubicBezTo>
                                    <a:close/>
                                  </a:path>
                                </a:pathLst>
                              </a:custGeom>
                              <a:gradFill>
                                <a:gsLst>
                                  <a:gs pos="0">
                                    <a:srgbClr val="14CD68"/>
                                  </a:gs>
                                  <a:gs pos="100000">
                                    <a:srgbClr val="035C7D"/>
                                  </a:gs>
                                </a:gsLst>
                                <a:lin scaled="0"/>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6">
                                <a:extLst>
                                  <a:ext uri="{FF2B5EF4-FFF2-40B4-BE49-F238E27FC236}">
                                    <a16:creationId xmlns:a16="http://schemas.microsoft.com/office/drawing/2014/main" id="{02A4152C-BC52-6488-8122-439989DFC6F8}"/>
                                  </a:ext>
                                </a:extLst>
                              </p:cNvPr>
                              <p:cNvSpPr>
                                <a:spLocks noEditPoints="1"/>
                              </p:cNvSpPr>
                              <p:nvPr/>
                            </p:nvSpPr>
                            <p:spPr bwMode="auto">
                              <a:xfrm rot="18900000">
                                <a:off x="9452" y="3291"/>
                                <a:ext cx="3695" cy="3666"/>
                              </a:xfrm>
                              <a:custGeom>
                                <a:avLst/>
                                <a:gdLst>
                                  <a:gd name="T0" fmla="*/ 107 w 473"/>
                                  <a:gd name="T1" fmla="*/ 7 h 473"/>
                                  <a:gd name="T2" fmla="*/ 7 w 473"/>
                                  <a:gd name="T3" fmla="*/ 107 h 473"/>
                                  <a:gd name="T4" fmla="*/ 7 w 473"/>
                                  <a:gd name="T5" fmla="*/ 135 h 473"/>
                                  <a:gd name="T6" fmla="*/ 338 w 473"/>
                                  <a:gd name="T7" fmla="*/ 465 h 473"/>
                                  <a:gd name="T8" fmla="*/ 366 w 473"/>
                                  <a:gd name="T9" fmla="*/ 465 h 473"/>
                                  <a:gd name="T10" fmla="*/ 466 w 473"/>
                                  <a:gd name="T11" fmla="*/ 366 h 473"/>
                                  <a:gd name="T12" fmla="*/ 466 w 473"/>
                                  <a:gd name="T13" fmla="*/ 338 h 473"/>
                                  <a:gd name="T14" fmla="*/ 135 w 473"/>
                                  <a:gd name="T15" fmla="*/ 7 h 473"/>
                                  <a:gd name="T16" fmla="*/ 107 w 473"/>
                                  <a:gd name="T17" fmla="*/ 7 h 473"/>
                                  <a:gd name="T18" fmla="*/ 117 w 473"/>
                                  <a:gd name="T19" fmla="*/ 117 h 473"/>
                                  <a:gd name="T20" fmla="*/ 75 w 473"/>
                                  <a:gd name="T21" fmla="*/ 117 h 473"/>
                                  <a:gd name="T22" fmla="*/ 75 w 473"/>
                                  <a:gd name="T23" fmla="*/ 75 h 473"/>
                                  <a:gd name="T24" fmla="*/ 117 w 473"/>
                                  <a:gd name="T25" fmla="*/ 75 h 473"/>
                                  <a:gd name="T26" fmla="*/ 117 w 473"/>
                                  <a:gd name="T27" fmla="*/ 11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3" h="473">
                                    <a:moveTo>
                                      <a:pt x="107" y="7"/>
                                    </a:moveTo>
                                    <a:cubicBezTo>
                                      <a:pt x="7" y="107"/>
                                      <a:pt x="7" y="107"/>
                                      <a:pt x="7" y="107"/>
                                    </a:cubicBezTo>
                                    <a:cubicBezTo>
                                      <a:pt x="0" y="115"/>
                                      <a:pt x="0" y="127"/>
                                      <a:pt x="7" y="135"/>
                                    </a:cubicBezTo>
                                    <a:cubicBezTo>
                                      <a:pt x="338" y="465"/>
                                      <a:pt x="338" y="465"/>
                                      <a:pt x="338" y="465"/>
                                    </a:cubicBezTo>
                                    <a:cubicBezTo>
                                      <a:pt x="346" y="473"/>
                                      <a:pt x="358" y="473"/>
                                      <a:pt x="366" y="465"/>
                                    </a:cubicBezTo>
                                    <a:cubicBezTo>
                                      <a:pt x="466" y="366"/>
                                      <a:pt x="466" y="366"/>
                                      <a:pt x="466" y="366"/>
                                    </a:cubicBezTo>
                                    <a:cubicBezTo>
                                      <a:pt x="473" y="358"/>
                                      <a:pt x="473" y="346"/>
                                      <a:pt x="466" y="338"/>
                                    </a:cubicBezTo>
                                    <a:cubicBezTo>
                                      <a:pt x="135" y="7"/>
                                      <a:pt x="135" y="7"/>
                                      <a:pt x="135" y="7"/>
                                    </a:cubicBezTo>
                                    <a:cubicBezTo>
                                      <a:pt x="127" y="0"/>
                                      <a:pt x="115" y="0"/>
                                      <a:pt x="107" y="7"/>
                                    </a:cubicBezTo>
                                    <a:close/>
                                    <a:moveTo>
                                      <a:pt x="117" y="117"/>
                                    </a:moveTo>
                                    <a:cubicBezTo>
                                      <a:pt x="106" y="129"/>
                                      <a:pt x="87" y="129"/>
                                      <a:pt x="75" y="117"/>
                                    </a:cubicBezTo>
                                    <a:cubicBezTo>
                                      <a:pt x="64" y="106"/>
                                      <a:pt x="64" y="87"/>
                                      <a:pt x="75" y="75"/>
                                    </a:cubicBezTo>
                                    <a:cubicBezTo>
                                      <a:pt x="87" y="63"/>
                                      <a:pt x="106" y="63"/>
                                      <a:pt x="117" y="75"/>
                                    </a:cubicBezTo>
                                    <a:cubicBezTo>
                                      <a:pt x="129" y="87"/>
                                      <a:pt x="129" y="106"/>
                                      <a:pt x="117" y="117"/>
                                    </a:cubicBezTo>
                                    <a:close/>
                                  </a:path>
                                </a:pathLst>
                              </a:custGeom>
                              <a:gradFill>
                                <a:gsLst>
                                  <a:gs pos="0">
                                    <a:srgbClr val="14CD68"/>
                                  </a:gs>
                                  <a:gs pos="100000">
                                    <a:srgbClr val="035C7D"/>
                                  </a:gs>
                                </a:gsLst>
                                <a:lin scaled="0"/>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6">
                                <a:extLst>
                                  <a:ext uri="{FF2B5EF4-FFF2-40B4-BE49-F238E27FC236}">
                                    <a16:creationId xmlns:a16="http://schemas.microsoft.com/office/drawing/2014/main" id="{F652035A-21F1-5FD7-BCBF-3CEB99A2A606}"/>
                                  </a:ext>
                                </a:extLst>
                              </p:cNvPr>
                              <p:cNvSpPr>
                                <a:spLocks noEditPoints="1"/>
                              </p:cNvSpPr>
                              <p:nvPr/>
                            </p:nvSpPr>
                            <p:spPr bwMode="auto">
                              <a:xfrm rot="18900000">
                                <a:off x="9824" y="5872"/>
                                <a:ext cx="2854" cy="2727"/>
                              </a:xfrm>
                              <a:custGeom>
                                <a:avLst/>
                                <a:gdLst>
                                  <a:gd name="T0" fmla="*/ 107 w 473"/>
                                  <a:gd name="T1" fmla="*/ 7 h 473"/>
                                  <a:gd name="T2" fmla="*/ 7 w 473"/>
                                  <a:gd name="T3" fmla="*/ 107 h 473"/>
                                  <a:gd name="T4" fmla="*/ 7 w 473"/>
                                  <a:gd name="T5" fmla="*/ 135 h 473"/>
                                  <a:gd name="T6" fmla="*/ 338 w 473"/>
                                  <a:gd name="T7" fmla="*/ 465 h 473"/>
                                  <a:gd name="T8" fmla="*/ 366 w 473"/>
                                  <a:gd name="T9" fmla="*/ 465 h 473"/>
                                  <a:gd name="T10" fmla="*/ 466 w 473"/>
                                  <a:gd name="T11" fmla="*/ 366 h 473"/>
                                  <a:gd name="T12" fmla="*/ 466 w 473"/>
                                  <a:gd name="T13" fmla="*/ 338 h 473"/>
                                  <a:gd name="T14" fmla="*/ 135 w 473"/>
                                  <a:gd name="T15" fmla="*/ 7 h 473"/>
                                  <a:gd name="T16" fmla="*/ 107 w 473"/>
                                  <a:gd name="T17" fmla="*/ 7 h 473"/>
                                  <a:gd name="T18" fmla="*/ 117 w 473"/>
                                  <a:gd name="T19" fmla="*/ 117 h 473"/>
                                  <a:gd name="T20" fmla="*/ 75 w 473"/>
                                  <a:gd name="T21" fmla="*/ 117 h 473"/>
                                  <a:gd name="T22" fmla="*/ 75 w 473"/>
                                  <a:gd name="T23" fmla="*/ 75 h 473"/>
                                  <a:gd name="T24" fmla="*/ 117 w 473"/>
                                  <a:gd name="T25" fmla="*/ 75 h 473"/>
                                  <a:gd name="T26" fmla="*/ 117 w 473"/>
                                  <a:gd name="T27" fmla="*/ 11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3" h="473">
                                    <a:moveTo>
                                      <a:pt x="107" y="7"/>
                                    </a:moveTo>
                                    <a:cubicBezTo>
                                      <a:pt x="7" y="107"/>
                                      <a:pt x="7" y="107"/>
                                      <a:pt x="7" y="107"/>
                                    </a:cubicBezTo>
                                    <a:cubicBezTo>
                                      <a:pt x="0" y="115"/>
                                      <a:pt x="0" y="127"/>
                                      <a:pt x="7" y="135"/>
                                    </a:cubicBezTo>
                                    <a:cubicBezTo>
                                      <a:pt x="338" y="465"/>
                                      <a:pt x="338" y="465"/>
                                      <a:pt x="338" y="465"/>
                                    </a:cubicBezTo>
                                    <a:cubicBezTo>
                                      <a:pt x="346" y="473"/>
                                      <a:pt x="358" y="473"/>
                                      <a:pt x="366" y="465"/>
                                    </a:cubicBezTo>
                                    <a:cubicBezTo>
                                      <a:pt x="466" y="366"/>
                                      <a:pt x="466" y="366"/>
                                      <a:pt x="466" y="366"/>
                                    </a:cubicBezTo>
                                    <a:cubicBezTo>
                                      <a:pt x="473" y="358"/>
                                      <a:pt x="473" y="346"/>
                                      <a:pt x="466" y="338"/>
                                    </a:cubicBezTo>
                                    <a:cubicBezTo>
                                      <a:pt x="135" y="7"/>
                                      <a:pt x="135" y="7"/>
                                      <a:pt x="135" y="7"/>
                                    </a:cubicBezTo>
                                    <a:cubicBezTo>
                                      <a:pt x="127" y="0"/>
                                      <a:pt x="115" y="0"/>
                                      <a:pt x="107" y="7"/>
                                    </a:cubicBezTo>
                                    <a:close/>
                                    <a:moveTo>
                                      <a:pt x="117" y="117"/>
                                    </a:moveTo>
                                    <a:cubicBezTo>
                                      <a:pt x="106" y="129"/>
                                      <a:pt x="87" y="129"/>
                                      <a:pt x="75" y="117"/>
                                    </a:cubicBezTo>
                                    <a:cubicBezTo>
                                      <a:pt x="64" y="106"/>
                                      <a:pt x="64" y="87"/>
                                      <a:pt x="75" y="75"/>
                                    </a:cubicBezTo>
                                    <a:cubicBezTo>
                                      <a:pt x="87" y="63"/>
                                      <a:pt x="106" y="63"/>
                                      <a:pt x="117" y="75"/>
                                    </a:cubicBezTo>
                                    <a:cubicBezTo>
                                      <a:pt x="129" y="87"/>
                                      <a:pt x="129" y="106"/>
                                      <a:pt x="117" y="117"/>
                                    </a:cubicBezTo>
                                    <a:close/>
                                  </a:path>
                                </a:pathLst>
                              </a:custGeom>
                              <a:gradFill>
                                <a:gsLst>
                                  <a:gs pos="0">
                                    <a:srgbClr val="14CD68"/>
                                  </a:gs>
                                  <a:gs pos="100000">
                                    <a:srgbClr val="035C7D"/>
                                  </a:gs>
                                </a:gsLst>
                                <a:lin scaled="0"/>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6">
                                <a:extLst>
                                  <a:ext uri="{FF2B5EF4-FFF2-40B4-BE49-F238E27FC236}">
                                    <a16:creationId xmlns:a16="http://schemas.microsoft.com/office/drawing/2014/main" id="{C53ECA6D-5FBD-C2E2-8D3D-0AC44345D03E}"/>
                                  </a:ext>
                                </a:extLst>
                              </p:cNvPr>
                              <p:cNvSpPr>
                                <a:spLocks noEditPoints="1"/>
                              </p:cNvSpPr>
                              <p:nvPr/>
                            </p:nvSpPr>
                            <p:spPr bwMode="auto">
                              <a:xfrm rot="8100000">
                                <a:off x="794" y="4541"/>
                                <a:ext cx="2398" cy="2398"/>
                              </a:xfrm>
                              <a:custGeom>
                                <a:avLst/>
                                <a:gdLst>
                                  <a:gd name="T0" fmla="*/ 107 w 473"/>
                                  <a:gd name="T1" fmla="*/ 7 h 473"/>
                                  <a:gd name="T2" fmla="*/ 7 w 473"/>
                                  <a:gd name="T3" fmla="*/ 107 h 473"/>
                                  <a:gd name="T4" fmla="*/ 7 w 473"/>
                                  <a:gd name="T5" fmla="*/ 135 h 473"/>
                                  <a:gd name="T6" fmla="*/ 338 w 473"/>
                                  <a:gd name="T7" fmla="*/ 465 h 473"/>
                                  <a:gd name="T8" fmla="*/ 366 w 473"/>
                                  <a:gd name="T9" fmla="*/ 465 h 473"/>
                                  <a:gd name="T10" fmla="*/ 466 w 473"/>
                                  <a:gd name="T11" fmla="*/ 366 h 473"/>
                                  <a:gd name="T12" fmla="*/ 466 w 473"/>
                                  <a:gd name="T13" fmla="*/ 338 h 473"/>
                                  <a:gd name="T14" fmla="*/ 135 w 473"/>
                                  <a:gd name="T15" fmla="*/ 7 h 473"/>
                                  <a:gd name="T16" fmla="*/ 107 w 473"/>
                                  <a:gd name="T17" fmla="*/ 7 h 473"/>
                                  <a:gd name="T18" fmla="*/ 117 w 473"/>
                                  <a:gd name="T19" fmla="*/ 117 h 473"/>
                                  <a:gd name="T20" fmla="*/ 75 w 473"/>
                                  <a:gd name="T21" fmla="*/ 117 h 473"/>
                                  <a:gd name="T22" fmla="*/ 75 w 473"/>
                                  <a:gd name="T23" fmla="*/ 75 h 473"/>
                                  <a:gd name="T24" fmla="*/ 117 w 473"/>
                                  <a:gd name="T25" fmla="*/ 75 h 473"/>
                                  <a:gd name="T26" fmla="*/ 117 w 473"/>
                                  <a:gd name="T27" fmla="*/ 11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3" h="473">
                                    <a:moveTo>
                                      <a:pt x="107" y="7"/>
                                    </a:moveTo>
                                    <a:cubicBezTo>
                                      <a:pt x="7" y="107"/>
                                      <a:pt x="7" y="107"/>
                                      <a:pt x="7" y="107"/>
                                    </a:cubicBezTo>
                                    <a:cubicBezTo>
                                      <a:pt x="0" y="115"/>
                                      <a:pt x="0" y="127"/>
                                      <a:pt x="7" y="135"/>
                                    </a:cubicBezTo>
                                    <a:cubicBezTo>
                                      <a:pt x="338" y="465"/>
                                      <a:pt x="338" y="465"/>
                                      <a:pt x="338" y="465"/>
                                    </a:cubicBezTo>
                                    <a:cubicBezTo>
                                      <a:pt x="346" y="473"/>
                                      <a:pt x="358" y="473"/>
                                      <a:pt x="366" y="465"/>
                                    </a:cubicBezTo>
                                    <a:cubicBezTo>
                                      <a:pt x="466" y="366"/>
                                      <a:pt x="466" y="366"/>
                                      <a:pt x="466" y="366"/>
                                    </a:cubicBezTo>
                                    <a:cubicBezTo>
                                      <a:pt x="473" y="358"/>
                                      <a:pt x="473" y="346"/>
                                      <a:pt x="466" y="338"/>
                                    </a:cubicBezTo>
                                    <a:cubicBezTo>
                                      <a:pt x="135" y="7"/>
                                      <a:pt x="135" y="7"/>
                                      <a:pt x="135" y="7"/>
                                    </a:cubicBezTo>
                                    <a:cubicBezTo>
                                      <a:pt x="127" y="0"/>
                                      <a:pt x="115" y="0"/>
                                      <a:pt x="107" y="7"/>
                                    </a:cubicBezTo>
                                    <a:close/>
                                    <a:moveTo>
                                      <a:pt x="117" y="117"/>
                                    </a:moveTo>
                                    <a:cubicBezTo>
                                      <a:pt x="106" y="129"/>
                                      <a:pt x="87" y="129"/>
                                      <a:pt x="75" y="117"/>
                                    </a:cubicBezTo>
                                    <a:cubicBezTo>
                                      <a:pt x="64" y="106"/>
                                      <a:pt x="64" y="87"/>
                                      <a:pt x="75" y="75"/>
                                    </a:cubicBezTo>
                                    <a:cubicBezTo>
                                      <a:pt x="87" y="63"/>
                                      <a:pt x="106" y="63"/>
                                      <a:pt x="117" y="75"/>
                                    </a:cubicBezTo>
                                    <a:cubicBezTo>
                                      <a:pt x="129" y="87"/>
                                      <a:pt x="129" y="106"/>
                                      <a:pt x="117" y="117"/>
                                    </a:cubicBezTo>
                                    <a:close/>
                                  </a:path>
                                </a:pathLst>
                              </a:custGeom>
                              <a:gradFill>
                                <a:gsLst>
                                  <a:gs pos="0">
                                    <a:srgbClr val="14CD68"/>
                                  </a:gs>
                                  <a:gs pos="100000">
                                    <a:srgbClr val="035C7D"/>
                                  </a:gs>
                                </a:gsLst>
                                <a:lin scaled="0"/>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12">
                                <a:extLst>
                                  <a:ext uri="{FF2B5EF4-FFF2-40B4-BE49-F238E27FC236}">
                                    <a16:creationId xmlns:a16="http://schemas.microsoft.com/office/drawing/2014/main" id="{F547DF68-E9B1-5485-4AB5-C3D361CE1701}"/>
                                  </a:ext>
                                </a:extLst>
                              </p:cNvPr>
                              <p:cNvSpPr txBox="1"/>
                              <p:nvPr/>
                            </p:nvSpPr>
                            <p:spPr>
                              <a:xfrm>
                                <a:off x="9554" y="2600"/>
                                <a:ext cx="2642" cy="978"/>
                              </a:xfrm>
                              <a:prstGeom prst="rect">
                                <a:avLst/>
                              </a:prstGeom>
                              <a:noFill/>
                            </p:spPr>
                            <p:txBody>
                              <a:bodyPr wrap="none" rtlCol="0">
                                <a:spAutoFit/>
                              </a:bodyPr>
                              <a:lstStyle/>
                              <a:p>
                                <a:pPr algn="l"/>
                                <a:r>
                                  <a:rPr lang="en-US" altLang="zh-CN"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Dispersion </a:t>
                                </a:r>
                              </a:p>
                              <a:p>
                                <a:pPr algn="l"/>
                                <a:r>
                                  <a:rPr lang="en-US" altLang="zh-CN"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interferometry</a:t>
                                </a:r>
                                <a:endParaRPr lang="zh-CN" altLang="id-ID"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Box 12">
                                <a:extLst>
                                  <a:ext uri="{FF2B5EF4-FFF2-40B4-BE49-F238E27FC236}">
                                    <a16:creationId xmlns:a16="http://schemas.microsoft.com/office/drawing/2014/main" id="{55BA4272-8D06-ED88-26EC-CADA3FCD97D1}"/>
                                  </a:ext>
                                </a:extLst>
                              </p:cNvPr>
                              <p:cNvSpPr txBox="1"/>
                              <p:nvPr/>
                            </p:nvSpPr>
                            <p:spPr>
                              <a:xfrm>
                                <a:off x="10177" y="6712"/>
                                <a:ext cx="2641" cy="978"/>
                              </a:xfrm>
                              <a:prstGeom prst="rect">
                                <a:avLst/>
                              </a:prstGeom>
                              <a:noFill/>
                            </p:spPr>
                            <p:txBody>
                              <a:bodyPr wrap="square" rtlCol="0">
                                <a:spAutoFit/>
                              </a:bodyPr>
                              <a:lstStyle/>
                              <a:p>
                                <a:pPr algn="l"/>
                                <a:r>
                                  <a:rPr lang="en-US" altLang="zh-CN"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Optical cross-correlation</a:t>
                                </a:r>
                                <a:endParaRPr lang="zh-CN" altLang="id-ID"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12">
                                <a:extLst>
                                  <a:ext uri="{FF2B5EF4-FFF2-40B4-BE49-F238E27FC236}">
                                    <a16:creationId xmlns:a16="http://schemas.microsoft.com/office/drawing/2014/main" id="{16F8744B-08F5-B8B0-DF7E-D866132B5F21}"/>
                                  </a:ext>
                                </a:extLst>
                              </p:cNvPr>
                              <p:cNvSpPr txBox="1"/>
                              <p:nvPr/>
                            </p:nvSpPr>
                            <p:spPr>
                              <a:xfrm>
                                <a:off x="10115" y="4381"/>
                                <a:ext cx="3463" cy="1544"/>
                              </a:xfrm>
                              <a:prstGeom prst="rect">
                                <a:avLst/>
                              </a:prstGeom>
                              <a:noFill/>
                            </p:spPr>
                            <p:txBody>
                              <a:bodyPr wrap="square" rtlCol="0">
                                <a:spAutoFit/>
                              </a:bodyPr>
                              <a:lstStyle/>
                              <a:p>
                                <a:r>
                                  <a:rPr lang="en-US" altLang="zh-CN" b="1" dirty="0">
                                    <a:solidFill>
                                      <a:prstClr val="white"/>
                                    </a:solidFill>
                                    <a:latin typeface="Arial" panose="020B0604020202020204" pitchFamily="34" charset="0"/>
                                    <a:ea typeface="微软雅黑" panose="020B0503020204020204" pitchFamily="34" charset="-122"/>
                                    <a:sym typeface="Arial" panose="020B0604020202020204" pitchFamily="34" charset="0"/>
                                  </a:rPr>
                                  <a:t>Synthetic wavelength interferometry</a:t>
                                </a:r>
                                <a:endParaRPr lang="zh-CN" altLang="id-ID"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圆角矩形 79">
                              <a:extLst>
                                <a:ext uri="{FF2B5EF4-FFF2-40B4-BE49-F238E27FC236}">
                                  <a16:creationId xmlns:a16="http://schemas.microsoft.com/office/drawing/2014/main" id="{BF7DC3DA-7863-76F0-2D9E-1F044F8B109E}"/>
                                </a:ext>
                              </a:extLst>
                            </p:cNvPr>
                            <p:cNvSpPr/>
                            <p:nvPr/>
                          </p:nvSpPr>
                          <p:spPr>
                            <a:xfrm>
                              <a:off x="12006" y="8555"/>
                              <a:ext cx="3824" cy="1644"/>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grpSp>
                      <p:sp>
                        <p:nvSpPr>
                          <p:cNvPr id="44" name="圆角矩形 73">
                            <a:extLst>
                              <a:ext uri="{FF2B5EF4-FFF2-40B4-BE49-F238E27FC236}">
                                <a16:creationId xmlns:a16="http://schemas.microsoft.com/office/drawing/2014/main" id="{0C9848F0-838B-CB8B-C0C6-626DF14B9E22}"/>
                              </a:ext>
                            </a:extLst>
                          </p:cNvPr>
                          <p:cNvSpPr/>
                          <p:nvPr/>
                        </p:nvSpPr>
                        <p:spPr>
                          <a:xfrm>
                            <a:off x="-59" y="2545"/>
                            <a:ext cx="3393" cy="1204"/>
                          </a:xfrm>
                          <a:prstGeom prst="roundRect">
                            <a:avLst/>
                          </a:prstGeom>
                          <a:noFill/>
                          <a:extLst>
                            <a:ext uri="{909E8E84-426E-40DD-AFC4-6F175D3DCCD1}">
                              <a14:hiddenFill xmlns:a14="http://schemas.microsoft.com/office/drawing/2010/main">
                                <a:gradFill>
                                  <a:gsLst>
                                    <a:gs pos="0">
                                      <a:srgbClr val="14CD68"/>
                                    </a:gs>
                                    <a:gs pos="100000">
                                      <a:srgbClr val="035C7D"/>
                                    </a:gs>
                                  </a:gsLst>
                                  <a:lin scaled="0"/>
                                </a:gradFill>
                              </a14:hiddenFill>
                            </a:ext>
                          </a:extLst>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45" name="文本框 44">
                            <a:extLst>
                              <a:ext uri="{FF2B5EF4-FFF2-40B4-BE49-F238E27FC236}">
                                <a16:creationId xmlns:a16="http://schemas.microsoft.com/office/drawing/2014/main" id="{CDB24B68-4C16-1F9E-FFD3-868E9DE529AD}"/>
                              </a:ext>
                            </a:extLst>
                          </p:cNvPr>
                          <p:cNvSpPr txBox="1"/>
                          <p:nvPr/>
                        </p:nvSpPr>
                        <p:spPr>
                          <a:xfrm>
                            <a:off x="3653" y="550"/>
                            <a:ext cx="4054" cy="1390"/>
                          </a:xfrm>
                          <a:prstGeom prst="rect">
                            <a:avLst/>
                          </a:prstGeom>
                          <a:noFill/>
                        </p:spPr>
                        <p:txBody>
                          <a:bodyPr wrap="square" rtlCol="0">
                            <a:spAutoFit/>
                          </a:bodyPr>
                          <a:lstStyle/>
                          <a:p>
                            <a:pPr algn="l"/>
                            <a:r>
                              <a:rPr lang="zh-CN" altLang="en-US"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M. Cui </a:t>
                            </a:r>
                            <a:r>
                              <a:rPr lang="en-US" altLang="zh-CN"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Specifications</a:t>
                            </a:r>
                            <a:r>
                              <a:rPr lang="zh-CN" altLang="en-US"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a:t>
                            </a:r>
                            <a:endParaRPr lang="zh-CN" altLang="en-US" sz="1600" dirty="0"/>
                          </a:p>
                          <a:p>
                            <a:pPr algn="l"/>
                            <a:r>
                              <a:rPr lang="en-US" altLang="zh-CN" sz="1600" b="1" dirty="0">
                                <a:cs typeface="+mn-ea"/>
                                <a:sym typeface="+mn-ea"/>
                              </a:rPr>
                              <a:t>Ambiguity range</a:t>
                            </a:r>
                            <a:r>
                              <a:rPr lang="zh-CN" altLang="zh-CN" sz="1600" b="1" dirty="0">
                                <a:cs typeface="+mn-ea"/>
                                <a:sym typeface="+mn-ea"/>
                              </a:rPr>
                              <a:t>：50m</a:t>
                            </a:r>
                            <a:endParaRPr lang="zh-CN" altLang="zh-CN" sz="1600" b="1" dirty="0">
                              <a:cs typeface="+mn-ea"/>
                            </a:endParaRPr>
                          </a:p>
                          <a:p>
                            <a:pPr algn="l"/>
                            <a:r>
                              <a:rPr lang="en-US" altLang="zh-CN" sz="1600" b="1" dirty="0">
                                <a:cs typeface="+mn-ea"/>
                                <a:sym typeface="+mn-ea"/>
                              </a:rPr>
                              <a:t>Resolution</a:t>
                            </a:r>
                            <a:r>
                              <a:rPr lang="zh-CN" altLang="zh-CN" sz="1600" b="1" dirty="0">
                                <a:cs typeface="+mn-ea"/>
                                <a:sym typeface="+mn-ea"/>
                              </a:rPr>
                              <a:t>：</a:t>
                            </a:r>
                            <a:r>
                              <a:rPr lang="en-US" altLang="zh-CN" sz="1600" b="1" dirty="0">
                                <a:cs typeface="+mn-ea"/>
                                <a:sym typeface="+mn-ea"/>
                              </a:rPr>
                              <a:t>2</a:t>
                            </a:r>
                            <a:r>
                              <a:rPr lang="zh-CN" altLang="zh-CN" sz="1600" b="1" dirty="0">
                                <a:cs typeface="+mn-ea"/>
                                <a:sym typeface="+mn-ea"/>
                              </a:rPr>
                              <a:t>μm</a:t>
                            </a:r>
                            <a:endParaRPr lang="zh-CN" altLang="en-US" sz="1600" b="1" dirty="0"/>
                          </a:p>
                        </p:txBody>
                      </p:sp>
                    </p:grpSp>
                    <p:sp>
                      <p:nvSpPr>
                        <p:cNvPr id="32" name="文本框 31">
                          <a:extLst>
                            <a:ext uri="{FF2B5EF4-FFF2-40B4-BE49-F238E27FC236}">
                              <a16:creationId xmlns:a16="http://schemas.microsoft.com/office/drawing/2014/main" id="{28ED2CB5-421E-C446-17E4-C338362B498B}"/>
                            </a:ext>
                          </a:extLst>
                        </p:cNvPr>
                        <p:cNvSpPr txBox="1"/>
                        <p:nvPr/>
                      </p:nvSpPr>
                      <p:spPr>
                        <a:xfrm>
                          <a:off x="15916" y="4986"/>
                          <a:ext cx="4006" cy="1699"/>
                        </a:xfrm>
                        <a:prstGeom prst="rect">
                          <a:avLst/>
                        </a:prstGeom>
                        <a:noFill/>
                      </p:spPr>
                      <p:txBody>
                        <a:bodyPr wrap="square" rtlCol="0">
                          <a:spAutoFit/>
                        </a:bodyPr>
                        <a:lstStyle/>
                        <a:p>
                          <a:pPr algn="l"/>
                          <a:r>
                            <a:rPr lang="en-US" altLang="zh-CN"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a:t>
                          </a:r>
                          <a:r>
                            <a:rPr lang="zh-CN" altLang="en-US"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Minoshima</a:t>
                          </a:r>
                          <a:r>
                            <a:rPr lang="en-US" altLang="zh-CN"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 Specifications </a:t>
                          </a:r>
                          <a:r>
                            <a:rPr lang="zh-CN" altLang="en-US" sz="1600" b="1" dirty="0">
                              <a:gradFill>
                                <a:gsLst>
                                  <a:gs pos="0">
                                    <a:srgbClr val="7B32B2"/>
                                  </a:gs>
                                  <a:gs pos="100000">
                                    <a:srgbClr val="401A5D"/>
                                  </a:gs>
                                </a:gsLst>
                                <a:lin scaled="0"/>
                              </a:gradFill>
                              <a:latin typeface="黑体" panose="02010609060101010101" charset="-122"/>
                              <a:ea typeface="黑体" panose="02010609060101010101" charset="-122"/>
                              <a:cs typeface="+mn-ea"/>
                            </a:rPr>
                            <a:t>：</a:t>
                          </a:r>
                          <a:endParaRPr lang="zh-CN" altLang="en-US" dirty="0"/>
                        </a:p>
                        <a:p>
                          <a:pPr algn="l"/>
                          <a:r>
                            <a:rPr lang="en-US" altLang="zh-CN" sz="1400" b="1" dirty="0">
                              <a:cs typeface="+mn-ea"/>
                              <a:sym typeface="+mn-ea"/>
                            </a:rPr>
                            <a:t>Ambiguity range </a:t>
                          </a:r>
                          <a:r>
                            <a:rPr lang="zh-CN" altLang="zh-CN" sz="1400" b="1" dirty="0">
                              <a:cs typeface="+mn-ea"/>
                              <a:sym typeface="+mn-ea"/>
                            </a:rPr>
                            <a:t>：</a:t>
                          </a:r>
                          <a:r>
                            <a:rPr lang="zh-CN" altLang="zh-CN" sz="1400" b="1" dirty="0">
                              <a:cs typeface="+mn-ea"/>
                            </a:rPr>
                            <a:t>：</a:t>
                          </a:r>
                          <a:r>
                            <a:rPr lang="en-US" altLang="zh-CN" sz="1400" b="1" dirty="0">
                              <a:cs typeface="+mn-ea"/>
                            </a:rPr>
                            <a:t>240</a:t>
                          </a:r>
                          <a:r>
                            <a:rPr lang="zh-CN" altLang="zh-CN" sz="1400" b="1" dirty="0">
                              <a:cs typeface="+mn-ea"/>
                            </a:rPr>
                            <a:t>m</a:t>
                          </a:r>
                        </a:p>
                        <a:p>
                          <a:pPr algn="l"/>
                          <a:r>
                            <a:rPr lang="en-US" altLang="zh-CN" sz="1400" b="1" dirty="0">
                              <a:cs typeface="+mn-ea"/>
                              <a:sym typeface="+mn-ea"/>
                            </a:rPr>
                            <a:t>Resolution </a:t>
                          </a:r>
                          <a:r>
                            <a:rPr lang="zh-CN" altLang="zh-CN" sz="1400" b="1" dirty="0">
                              <a:cs typeface="+mn-ea"/>
                            </a:rPr>
                            <a:t>：</a:t>
                          </a:r>
                          <a:r>
                            <a:rPr lang="en-US" altLang="zh-CN" sz="1400" b="1" dirty="0">
                              <a:cs typeface="+mn-ea"/>
                            </a:rPr>
                            <a:t>50</a:t>
                          </a:r>
                          <a:r>
                            <a:rPr lang="zh-CN" altLang="zh-CN" sz="1400" b="1" dirty="0">
                              <a:cs typeface="+mn-ea"/>
                            </a:rPr>
                            <a:t>μm</a:t>
                          </a:r>
                        </a:p>
                      </p:txBody>
                    </p:sp>
                    <p:sp>
                      <p:nvSpPr>
                        <p:cNvPr id="33" name="文本框 32">
                          <a:extLst>
                            <a:ext uri="{FF2B5EF4-FFF2-40B4-BE49-F238E27FC236}">
                              <a16:creationId xmlns:a16="http://schemas.microsoft.com/office/drawing/2014/main" id="{AD48D8C6-3CAB-74B1-19CD-70C9BB7B4601}"/>
                            </a:ext>
                          </a:extLst>
                        </p:cNvPr>
                        <p:cNvSpPr txBox="1"/>
                        <p:nvPr/>
                      </p:nvSpPr>
                      <p:spPr>
                        <a:xfrm>
                          <a:off x="15943" y="3228"/>
                          <a:ext cx="4006" cy="1339"/>
                        </a:xfrm>
                        <a:prstGeom prst="rect">
                          <a:avLst/>
                        </a:prstGeom>
                        <a:noFill/>
                      </p:spPr>
                      <p:txBody>
                        <a:bodyPr wrap="none" rtlCol="0">
                          <a:spAutoFit/>
                        </a:bodyPr>
                        <a:lstStyle/>
                        <a:p>
                          <a:pPr algn="l"/>
                          <a:r>
                            <a:rPr lang="zh-CN" altLang="en-US" sz="1600" b="1" dirty="0">
                              <a:solidFill>
                                <a:srgbClr val="FF0000"/>
                              </a:solidFill>
                              <a:cs typeface="+mn-ea"/>
                            </a:rPr>
                            <a:t>NUDT </a:t>
                          </a:r>
                          <a:r>
                            <a:rPr lang="en-US" altLang="zh-CN" sz="1600" b="1" dirty="0">
                              <a:solidFill>
                                <a:srgbClr val="FF0000"/>
                              </a:solidFill>
                              <a:latin typeface="黑体" panose="02010609060101010101" charset="-122"/>
                              <a:ea typeface="黑体" panose="02010609060101010101" charset="-122"/>
                              <a:cs typeface="+mn-ea"/>
                              <a:sym typeface="+mn-ea"/>
                            </a:rPr>
                            <a:t>Specifications</a:t>
                          </a:r>
                          <a:r>
                            <a:rPr lang="zh-CN" altLang="en-US" sz="1600" b="1" dirty="0">
                              <a:solidFill>
                                <a:srgbClr val="FF0000"/>
                              </a:solidFill>
                              <a:cs typeface="+mn-ea"/>
                            </a:rPr>
                            <a:t>：</a:t>
                          </a:r>
                        </a:p>
                        <a:p>
                          <a:pPr algn="l"/>
                          <a:r>
                            <a:rPr lang="en-US" altLang="zh-CN" sz="1600" b="1" dirty="0">
                              <a:cs typeface="+mn-ea"/>
                              <a:sym typeface="+mn-ea"/>
                            </a:rPr>
                            <a:t>Ambiguity range </a:t>
                          </a:r>
                          <a:r>
                            <a:rPr lang="zh-CN" altLang="zh-CN" sz="1600" b="1" dirty="0">
                              <a:cs typeface="+mn-ea"/>
                              <a:sym typeface="+mn-ea"/>
                            </a:rPr>
                            <a:t>：</a:t>
                          </a:r>
                          <a:r>
                            <a:rPr lang="en-US" altLang="zh-CN" sz="1600" b="1" dirty="0">
                              <a:cs typeface="+mn-ea"/>
                              <a:sym typeface="+mn-ea"/>
                            </a:rPr>
                            <a:t>1</a:t>
                          </a:r>
                          <a:r>
                            <a:rPr lang="zh-CN" altLang="zh-CN" sz="1600" b="1" dirty="0">
                              <a:cs typeface="+mn-ea"/>
                              <a:sym typeface="+mn-ea"/>
                            </a:rPr>
                            <a:t>m</a:t>
                          </a:r>
                          <a:endParaRPr lang="zh-CN" altLang="en-US" sz="1600" b="1" dirty="0">
                            <a:solidFill>
                              <a:srgbClr val="FF0000"/>
                            </a:solidFill>
                            <a:cs typeface="+mn-ea"/>
                          </a:endParaRPr>
                        </a:p>
                        <a:p>
                          <a:pPr algn="l"/>
                          <a:r>
                            <a:rPr lang="en-US" altLang="zh-CN" sz="1400" b="1" dirty="0">
                              <a:cs typeface="+mn-ea"/>
                              <a:sym typeface="+mn-ea"/>
                            </a:rPr>
                            <a:t>Resolution </a:t>
                          </a:r>
                          <a:r>
                            <a:rPr lang="zh-CN" altLang="zh-CN" sz="1400" b="1" dirty="0">
                              <a:cs typeface="+mn-ea"/>
                            </a:rPr>
                            <a:t>：61.9nm</a:t>
                          </a:r>
                        </a:p>
                      </p:txBody>
                    </p:sp>
                    <p:sp>
                      <p:nvSpPr>
                        <p:cNvPr id="34" name="文本框 33">
                          <a:extLst>
                            <a:ext uri="{FF2B5EF4-FFF2-40B4-BE49-F238E27FC236}">
                              <a16:creationId xmlns:a16="http://schemas.microsoft.com/office/drawing/2014/main" id="{4299B7F1-9972-C56D-773A-5EFAEDCBDB4E}"/>
                            </a:ext>
                          </a:extLst>
                        </p:cNvPr>
                        <p:cNvSpPr txBox="1"/>
                        <p:nvPr/>
                      </p:nvSpPr>
                      <p:spPr>
                        <a:xfrm>
                          <a:off x="11973" y="585"/>
                          <a:ext cx="4254" cy="1390"/>
                        </a:xfrm>
                        <a:prstGeom prst="rect">
                          <a:avLst/>
                        </a:prstGeom>
                        <a:noFill/>
                      </p:spPr>
                      <p:txBody>
                        <a:bodyPr wrap="none" rtlCol="0">
                          <a:spAutoFit/>
                        </a:bodyPr>
                        <a:lstStyle/>
                        <a:p>
                          <a:pPr algn="l"/>
                          <a:r>
                            <a:rPr lang="zh-CN" altLang="en-US"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Ki-Nam技术指标：</a:t>
                          </a:r>
                          <a:endParaRPr lang="zh-CN" altLang="en-US" sz="1600" dirty="0"/>
                        </a:p>
                        <a:p>
                          <a:pPr algn="l"/>
                          <a:r>
                            <a:rPr lang="en-US" altLang="zh-CN" sz="1600" b="1" dirty="0">
                              <a:cs typeface="+mn-ea"/>
                              <a:sym typeface="+mn-ea"/>
                            </a:rPr>
                            <a:t>Ambiguity range </a:t>
                          </a:r>
                          <a:r>
                            <a:rPr lang="zh-CN" altLang="zh-CN" sz="1600" b="1" dirty="0">
                              <a:cs typeface="+mn-ea"/>
                              <a:sym typeface="+mn-ea"/>
                            </a:rPr>
                            <a:t>：</a:t>
                          </a:r>
                          <a:r>
                            <a:rPr lang="en-US" altLang="zh-CN" sz="1600" b="1" dirty="0">
                              <a:cs typeface="+mn-ea"/>
                              <a:sym typeface="+mn-ea"/>
                            </a:rPr>
                            <a:t>1.46mm</a:t>
                          </a:r>
                          <a:endParaRPr lang="zh-CN" altLang="zh-CN" sz="1600" b="1" dirty="0">
                            <a:cs typeface="+mn-ea"/>
                          </a:endParaRPr>
                        </a:p>
                        <a:p>
                          <a:pPr algn="l"/>
                          <a:r>
                            <a:rPr lang="en-US" altLang="zh-CN" sz="1600" b="1" dirty="0">
                              <a:cs typeface="+mn-ea"/>
                              <a:sym typeface="+mn-ea"/>
                            </a:rPr>
                            <a:t>Resolution </a:t>
                          </a:r>
                          <a:r>
                            <a:rPr lang="zh-CN" altLang="zh-CN" sz="1600" b="1" dirty="0">
                              <a:cs typeface="+mn-ea"/>
                              <a:sym typeface="+mn-ea"/>
                            </a:rPr>
                            <a:t>：</a:t>
                          </a:r>
                          <a:r>
                            <a:rPr lang="en-US" altLang="zh-CN" sz="1600" b="1" dirty="0">
                              <a:cs typeface="+mn-ea"/>
                              <a:sym typeface="+mn-ea"/>
                            </a:rPr>
                            <a:t>7n</a:t>
                          </a:r>
                          <a:r>
                            <a:rPr lang="zh-CN" altLang="zh-CN" sz="1600" b="1" dirty="0">
                              <a:cs typeface="+mn-ea"/>
                              <a:sym typeface="+mn-ea"/>
                            </a:rPr>
                            <a:t>m</a:t>
                          </a:r>
                          <a:endParaRPr lang="zh-CN" altLang="en-US" sz="1600" b="1" dirty="0"/>
                        </a:p>
                      </p:txBody>
                    </p:sp>
                    <p:sp>
                      <p:nvSpPr>
                        <p:cNvPr id="35" name="文本框 34">
                          <a:extLst>
                            <a:ext uri="{FF2B5EF4-FFF2-40B4-BE49-F238E27FC236}">
                              <a16:creationId xmlns:a16="http://schemas.microsoft.com/office/drawing/2014/main" id="{D3E8C8CD-5ADA-DF2A-75DD-87A5DEFB0B4E}"/>
                            </a:ext>
                          </a:extLst>
                        </p:cNvPr>
                        <p:cNvSpPr txBox="1"/>
                        <p:nvPr/>
                      </p:nvSpPr>
                      <p:spPr>
                        <a:xfrm>
                          <a:off x="7" y="6304"/>
                          <a:ext cx="4124" cy="1390"/>
                        </a:xfrm>
                        <a:prstGeom prst="rect">
                          <a:avLst/>
                        </a:prstGeom>
                        <a:noFill/>
                      </p:spPr>
                      <p:txBody>
                        <a:bodyPr wrap="square" rtlCol="0">
                          <a:spAutoFit/>
                        </a:bodyPr>
                        <a:lstStyle/>
                        <a:p>
                          <a:pPr algn="l"/>
                          <a:r>
                            <a:rPr lang="en-US" altLang="zh-CN"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NIST</a:t>
                          </a:r>
                          <a:r>
                            <a:rPr lang="zh-CN" altLang="en-US"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 </a:t>
                          </a:r>
                          <a:r>
                            <a:rPr lang="en-US" altLang="zh-CN"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Specifications </a:t>
                          </a:r>
                          <a:r>
                            <a:rPr lang="zh-CN" altLang="en-US"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a:t>
                          </a:r>
                          <a:endParaRPr lang="zh-CN" altLang="en-US" sz="1600" dirty="0"/>
                        </a:p>
                        <a:p>
                          <a:pPr algn="l"/>
                          <a:r>
                            <a:rPr lang="en-US" altLang="zh-CN" sz="1600" b="1" dirty="0">
                              <a:cs typeface="+mn-ea"/>
                              <a:sym typeface="+mn-ea"/>
                            </a:rPr>
                            <a:t>Ambiguity range </a:t>
                          </a:r>
                          <a:r>
                            <a:rPr lang="zh-CN" altLang="zh-CN" sz="1600" b="1" dirty="0">
                              <a:cs typeface="+mn-ea"/>
                              <a:sym typeface="+mn-ea"/>
                            </a:rPr>
                            <a:t>：</a:t>
                          </a:r>
                          <a:r>
                            <a:rPr lang="en-US" altLang="zh-CN" sz="1600" b="1" dirty="0">
                              <a:cs typeface="+mn-ea"/>
                              <a:sym typeface="+mn-ea"/>
                            </a:rPr>
                            <a:t>1.5</a:t>
                          </a:r>
                          <a:r>
                            <a:rPr lang="zh-CN" altLang="zh-CN" sz="1600" b="1" dirty="0">
                              <a:cs typeface="+mn-ea"/>
                              <a:sym typeface="+mn-ea"/>
                            </a:rPr>
                            <a:t>m</a:t>
                          </a:r>
                          <a:endParaRPr lang="zh-CN" altLang="zh-CN" sz="1600" b="1" dirty="0">
                            <a:cs typeface="+mn-ea"/>
                          </a:endParaRPr>
                        </a:p>
                        <a:p>
                          <a:pPr algn="l"/>
                          <a:r>
                            <a:rPr lang="en-US" altLang="zh-CN" sz="1600" b="1" dirty="0">
                              <a:cs typeface="+mn-ea"/>
                              <a:sym typeface="+mn-ea"/>
                            </a:rPr>
                            <a:t>Resolution </a:t>
                          </a:r>
                          <a:r>
                            <a:rPr lang="zh-CN" altLang="zh-CN" sz="1600" b="1" dirty="0">
                              <a:cs typeface="+mn-ea"/>
                              <a:sym typeface="+mn-ea"/>
                            </a:rPr>
                            <a:t>：</a:t>
                          </a:r>
                          <a:r>
                            <a:rPr lang="en-US" altLang="zh-CN" sz="1600" b="1" dirty="0">
                              <a:cs typeface="+mn-ea"/>
                              <a:sym typeface="+mn-ea"/>
                            </a:rPr>
                            <a:t>5n</a:t>
                          </a:r>
                          <a:r>
                            <a:rPr lang="zh-CN" altLang="zh-CN" sz="1600" b="1" dirty="0">
                              <a:cs typeface="+mn-ea"/>
                              <a:sym typeface="+mn-ea"/>
                            </a:rPr>
                            <a:t>m</a:t>
                          </a:r>
                          <a:endParaRPr lang="zh-CN" altLang="en-US" sz="1600" b="1" dirty="0"/>
                        </a:p>
                      </p:txBody>
                    </p:sp>
                    <p:sp>
                      <p:nvSpPr>
                        <p:cNvPr id="36" name="文本框 35">
                          <a:extLst>
                            <a:ext uri="{FF2B5EF4-FFF2-40B4-BE49-F238E27FC236}">
                              <a16:creationId xmlns:a16="http://schemas.microsoft.com/office/drawing/2014/main" id="{4BBD957F-7F08-D247-2EBE-3F2D23C5985A}"/>
                            </a:ext>
                          </a:extLst>
                        </p:cNvPr>
                        <p:cNvSpPr txBox="1"/>
                        <p:nvPr/>
                      </p:nvSpPr>
                      <p:spPr>
                        <a:xfrm>
                          <a:off x="3948" y="6372"/>
                          <a:ext cx="3882" cy="1339"/>
                        </a:xfrm>
                        <a:prstGeom prst="rect">
                          <a:avLst/>
                        </a:prstGeom>
                        <a:noFill/>
                      </p:spPr>
                      <p:txBody>
                        <a:bodyPr wrap="square" rtlCol="0">
                          <a:spAutoFit/>
                        </a:bodyPr>
                        <a:lstStyle/>
                        <a:p>
                          <a:pPr algn="l"/>
                          <a:r>
                            <a:rPr lang="en-US" altLang="zh-CN" sz="1600" b="1" dirty="0">
                              <a:solidFill>
                                <a:srgbClr val="FF0000"/>
                              </a:solidFill>
                              <a:cs typeface="+mn-ea"/>
                            </a:rPr>
                            <a:t>THU</a:t>
                          </a:r>
                          <a:r>
                            <a:rPr lang="en-US" altLang="zh-CN"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 </a:t>
                          </a:r>
                          <a:r>
                            <a:rPr lang="en-US" altLang="zh-CN" sz="1600" b="1" dirty="0">
                              <a:solidFill>
                                <a:srgbClr val="FF0000"/>
                              </a:solidFill>
                              <a:latin typeface="黑体" panose="02010609060101010101" charset="-122"/>
                              <a:ea typeface="黑体" panose="02010609060101010101" charset="-122"/>
                              <a:cs typeface="+mn-ea"/>
                              <a:sym typeface="+mn-ea"/>
                            </a:rPr>
                            <a:t>Specifications</a:t>
                          </a:r>
                          <a:r>
                            <a:rPr lang="zh-CN" altLang="en-US" sz="1600" b="1" dirty="0">
                              <a:solidFill>
                                <a:srgbClr val="FF0000"/>
                              </a:solidFill>
                              <a:cs typeface="+mn-ea"/>
                            </a:rPr>
                            <a:t>：</a:t>
                          </a:r>
                        </a:p>
                        <a:p>
                          <a:pPr algn="l"/>
                          <a:r>
                            <a:rPr lang="en-US" altLang="zh-CN" sz="1600" b="1" dirty="0">
                              <a:cs typeface="+mn-ea"/>
                              <a:sym typeface="+mn-ea"/>
                            </a:rPr>
                            <a:t>Ambiguity range </a:t>
                          </a:r>
                          <a:r>
                            <a:rPr lang="zh-CN" altLang="zh-CN" sz="1600" b="1" dirty="0">
                              <a:cs typeface="+mn-ea"/>
                              <a:sym typeface="+mn-ea"/>
                            </a:rPr>
                            <a:t>：</a:t>
                          </a:r>
                          <a:r>
                            <a:rPr lang="en-US" altLang="zh-CN" sz="1600" b="1" dirty="0">
                              <a:cs typeface="+mn-ea"/>
                              <a:sym typeface="+mn-ea"/>
                            </a:rPr>
                            <a:t>20</a:t>
                          </a:r>
                          <a:r>
                            <a:rPr lang="zh-CN" altLang="zh-CN" sz="1600" b="1" dirty="0">
                              <a:cs typeface="+mn-ea"/>
                              <a:sym typeface="+mn-ea"/>
                            </a:rPr>
                            <a:t>m</a:t>
                          </a:r>
                          <a:endParaRPr lang="zh-CN" altLang="en-US" sz="1600" b="1" dirty="0">
                            <a:solidFill>
                              <a:srgbClr val="FF0000"/>
                            </a:solidFill>
                            <a:cs typeface="+mn-ea"/>
                          </a:endParaRPr>
                        </a:p>
                        <a:p>
                          <a:pPr algn="l"/>
                          <a:r>
                            <a:rPr lang="en-US" altLang="zh-CN" sz="1400" b="1" dirty="0">
                              <a:cs typeface="+mn-ea"/>
                              <a:sym typeface="+mn-ea"/>
                            </a:rPr>
                            <a:t>Resolution </a:t>
                          </a:r>
                          <a:r>
                            <a:rPr lang="zh-CN" altLang="zh-CN" sz="1400" b="1" dirty="0">
                              <a:cs typeface="+mn-ea"/>
                            </a:rPr>
                            <a:t>：</a:t>
                          </a:r>
                          <a:r>
                            <a:rPr lang="en-US" altLang="zh-CN" sz="1400" b="1" dirty="0">
                              <a:cs typeface="+mn-ea"/>
                            </a:rPr>
                            <a:t>10.4</a:t>
                          </a:r>
                          <a:r>
                            <a:rPr lang="zh-CN" altLang="zh-CN" sz="1400" b="1" dirty="0">
                              <a:cs typeface="+mn-ea"/>
                              <a:sym typeface="+mn-ea"/>
                            </a:rPr>
                            <a:t>μ</a:t>
                          </a:r>
                          <a:r>
                            <a:rPr lang="zh-CN" altLang="zh-CN" sz="1400" b="1" dirty="0">
                              <a:cs typeface="+mn-ea"/>
                            </a:rPr>
                            <a:t>m</a:t>
                          </a:r>
                        </a:p>
                      </p:txBody>
                    </p:sp>
                    <p:sp>
                      <p:nvSpPr>
                        <p:cNvPr id="37" name="文本框 36">
                          <a:extLst>
                            <a:ext uri="{FF2B5EF4-FFF2-40B4-BE49-F238E27FC236}">
                              <a16:creationId xmlns:a16="http://schemas.microsoft.com/office/drawing/2014/main" id="{B6871F7F-6E91-CF2E-C8C0-A4AF4F107F31}"/>
                            </a:ext>
                          </a:extLst>
                        </p:cNvPr>
                        <p:cNvSpPr txBox="1"/>
                        <p:nvPr/>
                      </p:nvSpPr>
                      <p:spPr>
                        <a:xfrm>
                          <a:off x="15997" y="7346"/>
                          <a:ext cx="4319" cy="1287"/>
                        </a:xfrm>
                        <a:prstGeom prst="rect">
                          <a:avLst/>
                        </a:prstGeom>
                        <a:noFill/>
                      </p:spPr>
                      <p:txBody>
                        <a:bodyPr wrap="none" rtlCol="0">
                          <a:spAutoFit/>
                        </a:bodyPr>
                        <a:lstStyle/>
                        <a:p>
                          <a:pPr algn="l"/>
                          <a:r>
                            <a:rPr lang="zh-CN" altLang="en-US" sz="1600" b="1" dirty="0">
                              <a:gradFill>
                                <a:gsLst>
                                  <a:gs pos="0">
                                    <a:srgbClr val="7B32B2"/>
                                  </a:gs>
                                  <a:gs pos="100000">
                                    <a:srgbClr val="401A5D"/>
                                  </a:gs>
                                </a:gsLst>
                                <a:lin scaled="0"/>
                              </a:gradFill>
                              <a:latin typeface="黑体" panose="02010609060101010101" charset="-122"/>
                              <a:ea typeface="黑体" panose="02010609060101010101" charset="-122"/>
                              <a:cs typeface="+mn-ea"/>
                            </a:rPr>
                            <a:t>J. Lee</a:t>
                          </a:r>
                          <a:r>
                            <a:rPr lang="en-US" altLang="zh-CN"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 Specifications</a:t>
                          </a:r>
                          <a:r>
                            <a:rPr lang="zh-CN" altLang="en-US" sz="1600" b="1" dirty="0">
                              <a:gradFill>
                                <a:gsLst>
                                  <a:gs pos="0">
                                    <a:srgbClr val="7B32B2"/>
                                  </a:gs>
                                  <a:gs pos="100000">
                                    <a:srgbClr val="401A5D"/>
                                  </a:gs>
                                </a:gsLst>
                                <a:lin scaled="0"/>
                              </a:gradFill>
                              <a:latin typeface="黑体" panose="02010609060101010101" charset="-122"/>
                              <a:ea typeface="黑体" panose="02010609060101010101" charset="-122"/>
                              <a:cs typeface="+mn-ea"/>
                            </a:rPr>
                            <a:t>：</a:t>
                          </a:r>
                          <a:endParaRPr lang="zh-CN" altLang="en-US" sz="1600" b="1" dirty="0">
                            <a:solidFill>
                              <a:srgbClr val="FF0000"/>
                            </a:solidFill>
                            <a:cs typeface="+mn-ea"/>
                          </a:endParaRPr>
                        </a:p>
                        <a:p>
                          <a:pPr algn="l"/>
                          <a:r>
                            <a:rPr lang="en-US" altLang="zh-CN" sz="1400" b="1" dirty="0">
                              <a:cs typeface="+mn-ea"/>
                              <a:sym typeface="+mn-ea"/>
                            </a:rPr>
                            <a:t>Ambiguity range </a:t>
                          </a:r>
                          <a:r>
                            <a:rPr lang="zh-CN" altLang="zh-CN" sz="1400" b="1" dirty="0">
                              <a:cs typeface="+mn-ea"/>
                              <a:sym typeface="+mn-ea"/>
                            </a:rPr>
                            <a:t>：</a:t>
                          </a:r>
                          <a:r>
                            <a:rPr lang="en-US" sz="1400" b="1" dirty="0">
                              <a:cs typeface="+mn-ea"/>
                              <a:sym typeface="+mn-ea"/>
                            </a:rPr>
                            <a:t>0.7km</a:t>
                          </a:r>
                        </a:p>
                        <a:p>
                          <a:pPr algn="l"/>
                          <a:r>
                            <a:rPr lang="en-US" altLang="zh-CN" sz="1400" b="1" dirty="0">
                              <a:cs typeface="+mn-ea"/>
                              <a:sym typeface="+mn-ea"/>
                            </a:rPr>
                            <a:t>Resolution </a:t>
                          </a:r>
                          <a:r>
                            <a:rPr lang="zh-CN" altLang="zh-CN" sz="1400" b="1" dirty="0">
                              <a:cs typeface="+mn-ea"/>
                              <a:sym typeface="+mn-ea"/>
                            </a:rPr>
                            <a:t>：</a:t>
                          </a:r>
                          <a:r>
                            <a:rPr lang="en-US" altLang="zh-CN" sz="1400" b="1" dirty="0">
                              <a:cs typeface="+mn-ea"/>
                              <a:sym typeface="+mn-ea"/>
                            </a:rPr>
                            <a:t>117n</a:t>
                          </a:r>
                          <a:r>
                            <a:rPr lang="zh-CN" altLang="zh-CN" sz="1400" b="1" dirty="0">
                              <a:cs typeface="+mn-ea"/>
                              <a:sym typeface="+mn-ea"/>
                            </a:rPr>
                            <a:t>m</a:t>
                          </a:r>
                          <a:endParaRPr lang="zh-CN" altLang="zh-CN" sz="1400" b="1" dirty="0">
                            <a:cs typeface="+mn-ea"/>
                          </a:endParaRPr>
                        </a:p>
                      </p:txBody>
                    </p:sp>
                    <p:sp>
                      <p:nvSpPr>
                        <p:cNvPr id="38" name="文本框 37">
                          <a:extLst>
                            <a:ext uri="{FF2B5EF4-FFF2-40B4-BE49-F238E27FC236}">
                              <a16:creationId xmlns:a16="http://schemas.microsoft.com/office/drawing/2014/main" id="{185BFA00-B9BF-21CA-AAC5-6F2E12F8AC76}"/>
                            </a:ext>
                          </a:extLst>
                        </p:cNvPr>
                        <p:cNvSpPr txBox="1"/>
                        <p:nvPr/>
                      </p:nvSpPr>
                      <p:spPr>
                        <a:xfrm>
                          <a:off x="15891" y="1500"/>
                          <a:ext cx="3719" cy="1287"/>
                        </a:xfrm>
                        <a:prstGeom prst="rect">
                          <a:avLst/>
                        </a:prstGeom>
                        <a:noFill/>
                      </p:spPr>
                      <p:txBody>
                        <a:bodyPr wrap="square" rtlCol="0">
                          <a:spAutoFit/>
                        </a:bodyPr>
                        <a:lstStyle/>
                        <a:p>
                          <a:r>
                            <a:rPr lang="en-US" altLang="zh-CN" sz="1600" b="1" dirty="0">
                              <a:solidFill>
                                <a:srgbClr val="FF0000"/>
                              </a:solidFill>
                              <a:cs typeface="+mn-ea"/>
                            </a:rPr>
                            <a:t>THU </a:t>
                          </a:r>
                          <a:r>
                            <a:rPr lang="en-US" altLang="zh-CN" sz="1600" b="1" dirty="0">
                              <a:solidFill>
                                <a:srgbClr val="FF0000"/>
                              </a:solidFill>
                              <a:latin typeface="黑体" panose="02010609060101010101" charset="-122"/>
                              <a:ea typeface="黑体" panose="02010609060101010101" charset="-122"/>
                              <a:cs typeface="+mn-ea"/>
                              <a:sym typeface="+mn-ea"/>
                            </a:rPr>
                            <a:t>Specifications</a:t>
                          </a:r>
                          <a:r>
                            <a:rPr lang="zh-CN" altLang="en-US" sz="1600" b="1" dirty="0">
                              <a:solidFill>
                                <a:srgbClr val="FF0000"/>
                              </a:solidFill>
                              <a:cs typeface="+mn-ea"/>
                            </a:rPr>
                            <a:t>：</a:t>
                          </a:r>
                        </a:p>
                        <a:p>
                          <a:pPr algn="l">
                            <a:buClrTx/>
                            <a:buSzTx/>
                            <a:buFontTx/>
                          </a:pPr>
                          <a:r>
                            <a:rPr lang="en-US" altLang="zh-CN" sz="1400" b="1" dirty="0">
                              <a:cs typeface="+mn-ea"/>
                              <a:sym typeface="+mn-ea"/>
                            </a:rPr>
                            <a:t>Ambiguity range </a:t>
                          </a:r>
                          <a:r>
                            <a:rPr lang="zh-CN" altLang="zh-CN" sz="1400" b="1" dirty="0">
                              <a:cs typeface="+mn-ea"/>
                            </a:rPr>
                            <a:t>：3.1mm</a:t>
                          </a:r>
                        </a:p>
                        <a:p>
                          <a:pPr algn="l">
                            <a:buClrTx/>
                            <a:buSzTx/>
                            <a:buFontTx/>
                          </a:pPr>
                          <a:r>
                            <a:rPr lang="en-US" altLang="zh-CN" sz="1400" b="1" dirty="0">
                              <a:cs typeface="+mn-ea"/>
                              <a:sym typeface="+mn-ea"/>
                            </a:rPr>
                            <a:t>Resolution </a:t>
                          </a:r>
                          <a:r>
                            <a:rPr lang="zh-CN" altLang="zh-CN" sz="1400" b="1" dirty="0">
                              <a:cs typeface="+mn-ea"/>
                            </a:rPr>
                            <a:t>：5</a:t>
                          </a:r>
                          <a:r>
                            <a:rPr lang="zh-CN" altLang="zh-CN" sz="1400" b="1" dirty="0">
                              <a:cs typeface="+mn-ea"/>
                              <a:sym typeface="+mn-ea"/>
                            </a:rPr>
                            <a:t>μ</a:t>
                          </a:r>
                          <a:r>
                            <a:rPr lang="zh-CN" altLang="zh-CN" sz="1400" b="1" dirty="0">
                              <a:cs typeface="+mn-ea"/>
                            </a:rPr>
                            <a:t>m</a:t>
                          </a:r>
                        </a:p>
                      </p:txBody>
                    </p:sp>
                    <p:sp>
                      <p:nvSpPr>
                        <p:cNvPr id="39" name="文本框 38">
                          <a:extLst>
                            <a:ext uri="{FF2B5EF4-FFF2-40B4-BE49-F238E27FC236}">
                              <a16:creationId xmlns:a16="http://schemas.microsoft.com/office/drawing/2014/main" id="{61B92A4C-A3C5-6192-C9F5-3B27FDD2B6DE}"/>
                            </a:ext>
                          </a:extLst>
                        </p:cNvPr>
                        <p:cNvSpPr txBox="1"/>
                        <p:nvPr/>
                      </p:nvSpPr>
                      <p:spPr>
                        <a:xfrm>
                          <a:off x="12225" y="8763"/>
                          <a:ext cx="3668" cy="1287"/>
                        </a:xfrm>
                        <a:prstGeom prst="rect">
                          <a:avLst/>
                        </a:prstGeom>
                        <a:noFill/>
                      </p:spPr>
                      <p:txBody>
                        <a:bodyPr wrap="none" rtlCol="0">
                          <a:spAutoFit/>
                        </a:bodyPr>
                        <a:lstStyle/>
                        <a:p>
                          <a:pPr algn="l"/>
                          <a:r>
                            <a:rPr lang="en-US" altLang="zh-CN" sz="1600" b="1" dirty="0">
                              <a:solidFill>
                                <a:srgbClr val="FF0000"/>
                              </a:solidFill>
                              <a:cs typeface="+mn-ea"/>
                            </a:rPr>
                            <a:t>TJU </a:t>
                          </a:r>
                          <a:r>
                            <a:rPr lang="en-US" altLang="zh-CN" sz="1600" b="1" dirty="0">
                              <a:solidFill>
                                <a:srgbClr val="FF0000"/>
                              </a:solidFill>
                              <a:latin typeface="黑体" panose="02010609060101010101" charset="-122"/>
                              <a:ea typeface="黑体" panose="02010609060101010101" charset="-122"/>
                              <a:cs typeface="+mn-ea"/>
                              <a:sym typeface="+mn-ea"/>
                            </a:rPr>
                            <a:t>Specifications</a:t>
                          </a:r>
                          <a:r>
                            <a:rPr lang="zh-CN" altLang="en-US" sz="1600" b="1" dirty="0">
                              <a:solidFill>
                                <a:srgbClr val="FF0000"/>
                              </a:solidFill>
                              <a:cs typeface="+mn-ea"/>
                            </a:rPr>
                            <a:t>：</a:t>
                          </a:r>
                        </a:p>
                        <a:p>
                          <a:pPr algn="l"/>
                          <a:r>
                            <a:rPr lang="en-US" altLang="zh-CN" sz="1400" b="1" dirty="0">
                              <a:cs typeface="+mn-ea"/>
                              <a:sym typeface="+mn-ea"/>
                            </a:rPr>
                            <a:t>Ambiguity range </a:t>
                          </a:r>
                          <a:r>
                            <a:rPr lang="zh-CN" altLang="zh-CN" sz="1400" b="1" dirty="0">
                              <a:cs typeface="+mn-ea"/>
                              <a:sym typeface="+mn-ea"/>
                            </a:rPr>
                            <a:t>：</a:t>
                          </a:r>
                          <a:r>
                            <a:rPr lang="en-US" sz="1400" b="1" dirty="0">
                              <a:cs typeface="+mn-ea"/>
                              <a:sym typeface="+mn-ea"/>
                            </a:rPr>
                            <a:t>52m</a:t>
                          </a:r>
                        </a:p>
                        <a:p>
                          <a:pPr algn="l"/>
                          <a:r>
                            <a:rPr lang="en-US" altLang="zh-CN" sz="1400" b="1" dirty="0">
                              <a:cs typeface="+mn-ea"/>
                              <a:sym typeface="+mn-ea"/>
                            </a:rPr>
                            <a:t>Resolution </a:t>
                          </a:r>
                          <a:r>
                            <a:rPr lang="zh-CN" altLang="zh-CN" sz="1400" b="1" dirty="0">
                              <a:cs typeface="+mn-ea"/>
                              <a:sym typeface="+mn-ea"/>
                            </a:rPr>
                            <a:t>：</a:t>
                          </a:r>
                          <a:r>
                            <a:rPr lang="en-US" altLang="zh-CN" sz="1400" b="1" dirty="0">
                              <a:cs typeface="+mn-ea"/>
                              <a:sym typeface="+mn-ea"/>
                            </a:rPr>
                            <a:t>12n</a:t>
                          </a:r>
                          <a:r>
                            <a:rPr lang="zh-CN" altLang="zh-CN" sz="1400" b="1" dirty="0">
                              <a:cs typeface="+mn-ea"/>
                              <a:sym typeface="+mn-ea"/>
                            </a:rPr>
                            <a:t>m</a:t>
                          </a:r>
                          <a:endParaRPr lang="zh-CN" altLang="zh-CN" sz="1400" b="1" dirty="0">
                            <a:cs typeface="+mn-ea"/>
                          </a:endParaRPr>
                        </a:p>
                      </p:txBody>
                    </p:sp>
                    <p:sp>
                      <p:nvSpPr>
                        <p:cNvPr id="40" name="文本框 39">
                          <a:extLst>
                            <a:ext uri="{FF2B5EF4-FFF2-40B4-BE49-F238E27FC236}">
                              <a16:creationId xmlns:a16="http://schemas.microsoft.com/office/drawing/2014/main" id="{753C18D8-354A-431D-F61A-7B19D445B500}"/>
                            </a:ext>
                          </a:extLst>
                        </p:cNvPr>
                        <p:cNvSpPr txBox="1"/>
                        <p:nvPr/>
                      </p:nvSpPr>
                      <p:spPr>
                        <a:xfrm>
                          <a:off x="60" y="2545"/>
                          <a:ext cx="3939" cy="1287"/>
                        </a:xfrm>
                        <a:prstGeom prst="rect">
                          <a:avLst/>
                        </a:prstGeom>
                        <a:noFill/>
                      </p:spPr>
                      <p:txBody>
                        <a:bodyPr wrap="none" rtlCol="0">
                          <a:spAutoFit/>
                        </a:bodyPr>
                        <a:lstStyle/>
                        <a:p>
                          <a:pPr algn="l"/>
                          <a:r>
                            <a:rPr lang="en-US" altLang="zh-CN" sz="1600" b="1" dirty="0">
                              <a:solidFill>
                                <a:srgbClr val="FF0000"/>
                              </a:solidFill>
                              <a:cs typeface="+mn-ea"/>
                            </a:rPr>
                            <a:t>TJU</a:t>
                          </a:r>
                          <a:r>
                            <a:rPr lang="en-US" altLang="zh-CN"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 </a:t>
                          </a:r>
                          <a:r>
                            <a:rPr lang="en-US" altLang="zh-CN" sz="1600" b="1" dirty="0">
                              <a:solidFill>
                                <a:srgbClr val="FF0000"/>
                              </a:solidFill>
                              <a:latin typeface="黑体" panose="02010609060101010101" charset="-122"/>
                              <a:ea typeface="黑体" panose="02010609060101010101" charset="-122"/>
                              <a:cs typeface="+mn-ea"/>
                              <a:sym typeface="+mn-ea"/>
                            </a:rPr>
                            <a:t>Specifications</a:t>
                          </a:r>
                          <a:r>
                            <a:rPr lang="en-US" altLang="zh-CN" sz="1600" b="1" dirty="0">
                              <a:gradFill>
                                <a:gsLst>
                                  <a:gs pos="0">
                                    <a:srgbClr val="7B32B2"/>
                                  </a:gs>
                                  <a:gs pos="100000">
                                    <a:srgbClr val="401A5D"/>
                                  </a:gs>
                                </a:gsLst>
                                <a:lin scaled="0"/>
                              </a:gradFill>
                              <a:latin typeface="黑体" panose="02010609060101010101" charset="-122"/>
                              <a:ea typeface="黑体" panose="02010609060101010101" charset="-122"/>
                              <a:cs typeface="+mn-ea"/>
                              <a:sym typeface="+mn-ea"/>
                            </a:rPr>
                            <a:t> </a:t>
                          </a:r>
                          <a:r>
                            <a:rPr lang="zh-CN" altLang="en-US" sz="1600" b="1" dirty="0">
                              <a:solidFill>
                                <a:srgbClr val="FF0000"/>
                              </a:solidFill>
                              <a:cs typeface="+mn-ea"/>
                            </a:rPr>
                            <a:t>：</a:t>
                          </a:r>
                        </a:p>
                        <a:p>
                          <a:pPr algn="l"/>
                          <a:r>
                            <a:rPr lang="en-US" altLang="zh-CN" sz="1400" b="1" dirty="0">
                              <a:cs typeface="+mn-ea"/>
                              <a:sym typeface="+mn-ea"/>
                            </a:rPr>
                            <a:t>Ambiguity range </a:t>
                          </a:r>
                          <a:r>
                            <a:rPr lang="zh-CN" altLang="zh-CN" sz="1400" b="1" dirty="0">
                              <a:cs typeface="+mn-ea"/>
                              <a:sym typeface="+mn-ea"/>
                            </a:rPr>
                            <a:t>：</a:t>
                          </a:r>
                          <a:r>
                            <a:rPr lang="en-US" sz="1400" b="1" dirty="0">
                              <a:cs typeface="+mn-ea"/>
                              <a:sym typeface="+mn-ea"/>
                            </a:rPr>
                            <a:t>0.6m</a:t>
                          </a:r>
                        </a:p>
                        <a:p>
                          <a:pPr algn="l"/>
                          <a:r>
                            <a:rPr lang="en-US" altLang="zh-CN" sz="1400" b="1" dirty="0">
                              <a:cs typeface="+mn-ea"/>
                              <a:sym typeface="+mn-ea"/>
                            </a:rPr>
                            <a:t>Resolution </a:t>
                          </a:r>
                          <a:r>
                            <a:rPr lang="zh-CN" altLang="zh-CN" sz="1400" b="1" dirty="0">
                              <a:cs typeface="+mn-ea"/>
                              <a:sym typeface="+mn-ea"/>
                            </a:rPr>
                            <a:t>：</a:t>
                          </a:r>
                          <a:r>
                            <a:rPr lang="en-US" altLang="zh-CN" sz="1400" b="1" dirty="0">
                              <a:cs typeface="+mn-ea"/>
                              <a:sym typeface="+mn-ea"/>
                            </a:rPr>
                            <a:t>0.5</a:t>
                          </a:r>
                          <a:r>
                            <a:rPr lang="zh-CN" altLang="zh-CN" sz="1400" b="1" dirty="0">
                              <a:cs typeface="+mn-ea"/>
                              <a:sym typeface="+mn-ea"/>
                            </a:rPr>
                            <a:t>μm</a:t>
                          </a:r>
                          <a:endParaRPr lang="zh-CN" altLang="zh-CN" sz="1400" b="1" dirty="0">
                            <a:cs typeface="+mn-ea"/>
                          </a:endParaRPr>
                        </a:p>
                      </p:txBody>
                    </p:sp>
                  </p:grpSp>
                </p:grpSp>
              </p:grpSp>
              <p:sp>
                <p:nvSpPr>
                  <p:cNvPr id="25" name="TextBox 12">
                    <a:extLst>
                      <a:ext uri="{FF2B5EF4-FFF2-40B4-BE49-F238E27FC236}">
                        <a16:creationId xmlns:a16="http://schemas.microsoft.com/office/drawing/2014/main" id="{AB2C86AA-BC1E-AD3D-FC80-4BCAAEED204F}"/>
                      </a:ext>
                    </a:extLst>
                  </p:cNvPr>
                  <p:cNvSpPr txBox="1"/>
                  <p:nvPr/>
                </p:nvSpPr>
                <p:spPr>
                  <a:xfrm>
                    <a:off x="4165" y="2667"/>
                    <a:ext cx="2738" cy="978"/>
                  </a:xfrm>
                  <a:prstGeom prst="rect">
                    <a:avLst/>
                  </a:prstGeom>
                  <a:noFill/>
                </p:spPr>
                <p:txBody>
                  <a:bodyPr wrap="none" rtlCol="0">
                    <a:spAutoFit/>
                  </a:bodyPr>
                  <a:lstStyle/>
                  <a:p>
                    <a:r>
                      <a:rPr lang="en-US" altLang="zh-CN"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Michelson</a:t>
                    </a:r>
                  </a:p>
                  <a:p>
                    <a:r>
                      <a:rPr lang="en-US" altLang="zh-CN"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interferometer</a:t>
                    </a:r>
                    <a:endParaRPr lang="zh-CN" altLang="id-ID"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2">
                    <a:extLst>
                      <a:ext uri="{FF2B5EF4-FFF2-40B4-BE49-F238E27FC236}">
                        <a16:creationId xmlns:a16="http://schemas.microsoft.com/office/drawing/2014/main" id="{C4A496F0-1549-6A5E-8958-EAEF55CA749D}"/>
                      </a:ext>
                    </a:extLst>
                  </p:cNvPr>
                  <p:cNvSpPr txBox="1"/>
                  <p:nvPr/>
                </p:nvSpPr>
                <p:spPr>
                  <a:xfrm>
                    <a:off x="3222" y="5183"/>
                    <a:ext cx="2306" cy="618"/>
                  </a:xfrm>
                  <a:prstGeom prst="rect">
                    <a:avLst/>
                  </a:prstGeom>
                  <a:noFill/>
                </p:spPr>
                <p:txBody>
                  <a:bodyPr wrap="none" rtlCol="0">
                    <a:spAutoFit/>
                  </a:bodyPr>
                  <a:lstStyle/>
                  <a:p>
                    <a:r>
                      <a:rPr lang="en-US" altLang="zh-CN" b="1" dirty="0">
                        <a:solidFill>
                          <a:prstClr val="white"/>
                        </a:solidFill>
                        <a:latin typeface="Arial" panose="020B0604020202020204" pitchFamily="34" charset="0"/>
                        <a:ea typeface="微软雅黑" panose="020B0503020204020204" pitchFamily="34" charset="-122"/>
                        <a:sym typeface="Arial" panose="020B0604020202020204" pitchFamily="34" charset="0"/>
                      </a:rPr>
                      <a:t>Dual-comb</a:t>
                    </a:r>
                    <a:endParaRPr lang="zh-CN" altLang="id-ID"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graphicFrame>
        <p:nvGraphicFramePr>
          <p:cNvPr id="92" name="表格 91">
            <a:extLst>
              <a:ext uri="{FF2B5EF4-FFF2-40B4-BE49-F238E27FC236}">
                <a16:creationId xmlns:a16="http://schemas.microsoft.com/office/drawing/2014/main" id="{27C5F3F7-4BE3-309F-71AD-0ADCCD5AEFE1}"/>
              </a:ext>
            </a:extLst>
          </p:cNvPr>
          <p:cNvGraphicFramePr/>
          <p:nvPr>
            <p:custDataLst>
              <p:tags r:id="rId1"/>
            </p:custDataLst>
            <p:extLst>
              <p:ext uri="{D42A27DB-BD31-4B8C-83A1-F6EECF244321}">
                <p14:modId xmlns:p14="http://schemas.microsoft.com/office/powerpoint/2010/main" val="197873073"/>
              </p:ext>
            </p:extLst>
          </p:nvPr>
        </p:nvGraphicFramePr>
        <p:xfrm>
          <a:off x="262496" y="5099321"/>
          <a:ext cx="6172023" cy="1401315"/>
        </p:xfrm>
        <a:graphic>
          <a:graphicData uri="http://schemas.openxmlformats.org/drawingml/2006/table">
            <a:tbl>
              <a:tblPr firstRow="1" bandRow="1">
                <a:tableStyleId>{5C22544A-7EE6-4342-B048-85BDC9FD1C3A}</a:tableStyleId>
              </a:tblPr>
              <a:tblGrid>
                <a:gridCol w="2950456">
                  <a:extLst>
                    <a:ext uri="{9D8B030D-6E8A-4147-A177-3AD203B41FA5}">
                      <a16:colId xmlns:a16="http://schemas.microsoft.com/office/drawing/2014/main" val="20000"/>
                    </a:ext>
                  </a:extLst>
                </a:gridCol>
                <a:gridCol w="3221567">
                  <a:extLst>
                    <a:ext uri="{9D8B030D-6E8A-4147-A177-3AD203B41FA5}">
                      <a16:colId xmlns:a16="http://schemas.microsoft.com/office/drawing/2014/main" val="20001"/>
                    </a:ext>
                  </a:extLst>
                </a:gridCol>
              </a:tblGrid>
              <a:tr h="449572">
                <a:tc>
                  <a:txBody>
                    <a:bodyPr/>
                    <a:lstStyle/>
                    <a:p>
                      <a:pPr algn="ctr">
                        <a:lnSpc>
                          <a:spcPct val="140000"/>
                        </a:lnSpc>
                        <a:buNone/>
                      </a:pPr>
                      <a:r>
                        <a:rPr lang="en-US" altLang="zh-CN" sz="2000" dirty="0">
                          <a:solidFill>
                            <a:schemeClr val="dk1"/>
                          </a:solidFill>
                          <a:latin typeface="宋体" panose="02010600030101010101" pitchFamily="2" charset="-122"/>
                          <a:ea typeface="宋体" panose="02010600030101010101" pitchFamily="2" charset="-122"/>
                          <a:cs typeface="+mn-ea"/>
                          <a:sym typeface="+mn-ea"/>
                        </a:rPr>
                        <a:t>DCR system</a:t>
                      </a:r>
                      <a:endParaRPr lang="zh-CN" altLang="en-US" sz="2000" dirty="0">
                        <a:solidFill>
                          <a:schemeClr val="dk1"/>
                        </a:solidFill>
                        <a:latin typeface="宋体" panose="02010600030101010101" pitchFamily="2" charset="-122"/>
                        <a:ea typeface="宋体" panose="02010600030101010101" pitchFamily="2" charset="-122"/>
                        <a:cs typeface="+mn-ea"/>
                        <a:sym typeface="+mn-ea"/>
                      </a:endParaRPr>
                    </a:p>
                  </a:txBody>
                  <a:tcP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solidFill>
                      <a:srgbClr val="FFFFFF"/>
                    </a:solidFill>
                  </a:tcPr>
                </a:tc>
                <a:tc>
                  <a:txBody>
                    <a:bodyPr/>
                    <a:lstStyle/>
                    <a:p>
                      <a:pPr algn="ctr">
                        <a:lnSpc>
                          <a:spcPct val="140000"/>
                        </a:lnSpc>
                        <a:buNone/>
                      </a:pPr>
                      <a:r>
                        <a:rPr lang="en-US" altLang="zh-CN" sz="2000" dirty="0">
                          <a:solidFill>
                            <a:schemeClr val="dk1"/>
                          </a:solidFill>
                          <a:latin typeface="宋体" panose="02010600030101010101" pitchFamily="2" charset="-122"/>
                          <a:ea typeface="宋体" panose="02010600030101010101" pitchFamily="2" charset="-122"/>
                          <a:cs typeface="+mn-ea"/>
                        </a:rPr>
                        <a:t>Advantages</a:t>
                      </a:r>
                      <a:endParaRPr lang="zh-CN" altLang="en-US" sz="2000" dirty="0">
                        <a:solidFill>
                          <a:schemeClr val="dk1"/>
                        </a:solidFill>
                        <a:latin typeface="宋体" panose="02010600030101010101" pitchFamily="2" charset="-122"/>
                        <a:ea typeface="宋体" panose="02010600030101010101" pitchFamily="2" charset="-122"/>
                        <a:cs typeface="+mn-ea"/>
                      </a:endParaRPr>
                    </a:p>
                  </a:txBody>
                  <a:tcP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solidFill>
                      <a:srgbClr val="FFFFFF"/>
                    </a:solidFill>
                  </a:tcPr>
                </a:tc>
                <a:extLst>
                  <a:ext uri="{0D108BD9-81ED-4DB2-BD59-A6C34878D82A}">
                    <a16:rowId xmlns:a16="http://schemas.microsoft.com/office/drawing/2014/main" val="10000"/>
                  </a:ext>
                </a:extLst>
              </a:tr>
              <a:tr h="473486">
                <a:tc>
                  <a:txBody>
                    <a:bodyPr/>
                    <a:lstStyle/>
                    <a:p>
                      <a:pPr algn="ctr">
                        <a:lnSpc>
                          <a:spcPct val="140000"/>
                        </a:lnSpc>
                        <a:buNone/>
                      </a:pPr>
                      <a:r>
                        <a:rPr lang="zh-CN" altLang="en-US" sz="1800" b="1" dirty="0">
                          <a:latin typeface="宋体" panose="02010600030101010101" pitchFamily="2" charset="-122"/>
                          <a:ea typeface="宋体" panose="02010600030101010101" pitchFamily="2" charset="-122"/>
                          <a:cs typeface="宋体" panose="02010600030101010101" pitchFamily="2" charset="-122"/>
                        </a:rPr>
                        <a:t>1.</a:t>
                      </a:r>
                      <a:r>
                        <a:rPr lang="en-US" altLang="zh-CN" sz="1800" b="1" dirty="0">
                          <a:latin typeface="宋体" panose="02010600030101010101" pitchFamily="2" charset="-122"/>
                          <a:ea typeface="宋体" panose="02010600030101010101" pitchFamily="2" charset="-122"/>
                          <a:cs typeface="宋体" panose="02010600030101010101" pitchFamily="2" charset="-122"/>
                        </a:rPr>
                        <a:t>Simplified system</a:t>
                      </a:r>
                      <a:endParaRPr lang="zh-CN" altLang="en-US" sz="1800" b="1" dirty="0">
                        <a:latin typeface="宋体" panose="02010600030101010101" pitchFamily="2" charset="-122"/>
                        <a:ea typeface="宋体" panose="02010600030101010101" pitchFamily="2" charset="-122"/>
                        <a:cs typeface="宋体" panose="02010600030101010101" pitchFamily="2" charset="-122"/>
                      </a:endParaRPr>
                    </a:p>
                  </a:txBody>
                  <a:tcP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solidFill>
                      <a:srgbClr val="FFFFFF"/>
                    </a:solidFill>
                  </a:tcPr>
                </a:tc>
                <a:tc>
                  <a:txBody>
                    <a:bodyPr/>
                    <a:lstStyle/>
                    <a:p>
                      <a:pPr algn="ctr">
                        <a:lnSpc>
                          <a:spcPct val="150000"/>
                        </a:lnSpc>
                        <a:buNone/>
                      </a:pPr>
                      <a:r>
                        <a:rPr lang="en-US" altLang="zh-CN" sz="1800" kern="1200" dirty="0">
                          <a:solidFill>
                            <a:srgbClr val="FF0000"/>
                          </a:solidFill>
                          <a:effectLst/>
                          <a:latin typeface="+mn-lt"/>
                          <a:ea typeface="+mn-ea"/>
                          <a:cs typeface="+mn-cs"/>
                        </a:rPr>
                        <a:t>Simple structure</a:t>
                      </a:r>
                      <a:endParaRPr lang="zh-CN" altLang="en-US" sz="1800" b="0"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a:txBody>
                  <a:tcP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solidFill>
                      <a:srgbClr val="FFFFFF"/>
                    </a:solidFill>
                  </a:tcPr>
                </a:tc>
                <a:extLst>
                  <a:ext uri="{0D108BD9-81ED-4DB2-BD59-A6C34878D82A}">
                    <a16:rowId xmlns:a16="http://schemas.microsoft.com/office/drawing/2014/main" val="10001"/>
                  </a:ext>
                </a:extLst>
              </a:tr>
              <a:tr h="473486">
                <a:tc>
                  <a:txBody>
                    <a:bodyPr/>
                    <a:lstStyle/>
                    <a:p>
                      <a:pPr algn="ctr">
                        <a:lnSpc>
                          <a:spcPct val="140000"/>
                        </a:lnSpc>
                        <a:buNone/>
                      </a:pPr>
                      <a:r>
                        <a:rPr lang="zh-CN" altLang="en-US" sz="1800" b="1" dirty="0">
                          <a:latin typeface="宋体" panose="02010600030101010101" pitchFamily="2" charset="-122"/>
                          <a:ea typeface="宋体" panose="02010600030101010101" pitchFamily="2" charset="-122"/>
                          <a:cs typeface="宋体" panose="02010600030101010101" pitchFamily="2" charset="-122"/>
                        </a:rPr>
                        <a:t>2.</a:t>
                      </a:r>
                      <a:r>
                        <a:rPr lang="en-US" altLang="zh-CN" sz="1800" b="1" dirty="0">
                          <a:latin typeface="宋体" panose="02010600030101010101" pitchFamily="2" charset="-122"/>
                          <a:ea typeface="宋体" panose="02010600030101010101" pitchFamily="2" charset="-122"/>
                          <a:cs typeface="宋体" panose="02010600030101010101" pitchFamily="2" charset="-122"/>
                        </a:rPr>
                        <a:t>Simpler principle</a:t>
                      </a:r>
                      <a:endParaRPr lang="zh-CN" altLang="en-US" sz="1800" b="1" dirty="0">
                        <a:latin typeface="宋体" panose="02010600030101010101" pitchFamily="2" charset="-122"/>
                        <a:ea typeface="宋体" panose="02010600030101010101" pitchFamily="2" charset="-122"/>
                        <a:cs typeface="宋体" panose="02010600030101010101" pitchFamily="2" charset="-122"/>
                      </a:endParaRPr>
                    </a:p>
                  </a:txBody>
                  <a:tcP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2F2F2"/>
                    </a:solidFill>
                  </a:tcPr>
                </a:tc>
                <a:tc>
                  <a:txBody>
                    <a:bodyPr/>
                    <a:lstStyle/>
                    <a:p>
                      <a:pPr algn="ctr">
                        <a:lnSpc>
                          <a:spcPct val="150000"/>
                        </a:lnSpc>
                        <a:buNone/>
                      </a:pPr>
                      <a:r>
                        <a:rPr lang="en-US" altLang="zh-CN" sz="1800" kern="1200" dirty="0">
                          <a:solidFill>
                            <a:srgbClr val="FF0000"/>
                          </a:solidFill>
                          <a:effectLst/>
                          <a:latin typeface="+mn-lt"/>
                          <a:ea typeface="+mn-ea"/>
                          <a:cs typeface="+mn-cs"/>
                        </a:rPr>
                        <a:t>Asynchronous optical sampling</a:t>
                      </a:r>
                      <a:r>
                        <a:rPr lang="zh-CN" altLang="en-US" sz="1600" b="0"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 </a:t>
                      </a:r>
                    </a:p>
                  </a:txBody>
                  <a:tcP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solidFill>
                      <a:srgbClr val="F2F2F2"/>
                    </a:solidFill>
                  </a:tcPr>
                </a:tc>
                <a:extLst>
                  <a:ext uri="{0D108BD9-81ED-4DB2-BD59-A6C34878D82A}">
                    <a16:rowId xmlns:a16="http://schemas.microsoft.com/office/drawing/2014/main" val="10002"/>
                  </a:ext>
                </a:extLst>
              </a:tr>
            </a:tbl>
          </a:graphicData>
        </a:graphic>
      </p:graphicFrame>
      <p:sp>
        <p:nvSpPr>
          <p:cNvPr id="94" name="Rectangle 3      (向天歌演示原创作品：www.TopPPT.cn)">
            <a:extLst>
              <a:ext uri="{FF2B5EF4-FFF2-40B4-BE49-F238E27FC236}">
                <a16:creationId xmlns:a16="http://schemas.microsoft.com/office/drawing/2014/main" id="{DA4E7247-F6EE-9D82-E96D-43D72739B909}"/>
              </a:ext>
            </a:extLst>
          </p:cNvPr>
          <p:cNvSpPr/>
          <p:nvPr/>
        </p:nvSpPr>
        <p:spPr>
          <a:xfrm>
            <a:off x="0" y="45085"/>
            <a:ext cx="215900" cy="4318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微软雅黑" panose="020B0503020204020204" pitchFamily="34" charset="-122"/>
              <a:cs typeface="+mn-cs"/>
            </a:endParaRPr>
          </a:p>
        </p:txBody>
      </p:sp>
      <p:pic>
        <p:nvPicPr>
          <p:cNvPr id="88" name="图片 87">
            <a:extLst>
              <a:ext uri="{FF2B5EF4-FFF2-40B4-BE49-F238E27FC236}">
                <a16:creationId xmlns:a16="http://schemas.microsoft.com/office/drawing/2014/main" id="{7617A958-2199-26A3-9524-A1B08CC131EF}"/>
              </a:ext>
            </a:extLst>
          </p:cNvPr>
          <p:cNvPicPr>
            <a:picLocks noChangeAspect="1"/>
          </p:cNvPicPr>
          <p:nvPr/>
        </p:nvPicPr>
        <p:blipFill>
          <a:blip r:embed="rId4"/>
          <a:stretch>
            <a:fillRect/>
          </a:stretch>
        </p:blipFill>
        <p:spPr>
          <a:xfrm>
            <a:off x="10915998" y="5630099"/>
            <a:ext cx="1274096" cy="1227901"/>
          </a:xfrm>
          <a:prstGeom prst="rect">
            <a:avLst/>
          </a:prstGeom>
        </p:spPr>
      </p:pic>
    </p:spTree>
    <p:extLst>
      <p:ext uri="{BB962C8B-B14F-4D97-AF65-F5344CB8AC3E}">
        <p14:creationId xmlns:p14="http://schemas.microsoft.com/office/powerpoint/2010/main" val="422307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ppt_x</p:attrName>
                                        </p:attrNameLst>
                                      </p:cBhvr>
                                      <p:tavLst>
                                        <p:tav tm="0">
                                          <p:val>
                                            <p:strVal val="#ppt_x-.2"/>
                                          </p:val>
                                        </p:tav>
                                        <p:tav tm="100000">
                                          <p:val>
                                            <p:strVal val="#ppt_x"/>
                                          </p:val>
                                        </p:tav>
                                      </p:tavLst>
                                    </p:anim>
                                    <p:anim calcmode="lin" valueType="num">
                                      <p:cBhvr>
                                        <p:cTn id="8" dur="1000" fill="hold"/>
                                        <p:tgtEl>
                                          <p:spTgt spid="92"/>
                                        </p:tgtEl>
                                        <p:attrNameLst>
                                          <p:attrName>ppt_y</p:attrName>
                                        </p:attrNameLst>
                                      </p:cBhvr>
                                      <p:tavLst>
                                        <p:tav tm="0">
                                          <p:val>
                                            <p:strVal val="#ppt_y"/>
                                          </p:val>
                                        </p:tav>
                                        <p:tav tm="100000">
                                          <p:val>
                                            <p:strVal val="#ppt_y"/>
                                          </p:val>
                                        </p:tav>
                                      </p:tavLst>
                                    </p:anim>
                                    <p:animEffect transition="in" filter="wipe(right)" prLst="gradientSize: 0.1">
                                      <p:cBhvr>
                                        <p:cTn id="9" dur="10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P</a:t>
              </a:r>
              <a:r>
                <a:rPr lang="en-US" altLang="zh-CN" sz="2400" b="1" dirty="0"/>
                <a:t>rinciple</a:t>
              </a:r>
              <a:endParaRPr lang="en-US" sz="2400" b="1" dirty="0"/>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3</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grpSp>
        <p:nvGrpSpPr>
          <p:cNvPr id="10" name="组合 9">
            <a:extLst>
              <a:ext uri="{FF2B5EF4-FFF2-40B4-BE49-F238E27FC236}">
                <a16:creationId xmlns:a16="http://schemas.microsoft.com/office/drawing/2014/main" id="{66D2C62F-8194-7AB6-D176-F79079DB999D}"/>
              </a:ext>
            </a:extLst>
          </p:cNvPr>
          <p:cNvGrpSpPr/>
          <p:nvPr/>
        </p:nvGrpSpPr>
        <p:grpSpPr>
          <a:xfrm>
            <a:off x="216766" y="933709"/>
            <a:ext cx="5085578" cy="2285630"/>
            <a:chOff x="76" y="1095"/>
            <a:chExt cx="11696" cy="6143"/>
          </a:xfrm>
        </p:grpSpPr>
        <p:sp>
          <p:nvSpPr>
            <p:cNvPr id="11" name="文本框 10">
              <a:extLst>
                <a:ext uri="{FF2B5EF4-FFF2-40B4-BE49-F238E27FC236}">
                  <a16:creationId xmlns:a16="http://schemas.microsoft.com/office/drawing/2014/main" id="{AD24E391-4014-6D46-17F6-EC3AD135EA6C}"/>
                </a:ext>
              </a:extLst>
            </p:cNvPr>
            <p:cNvSpPr txBox="1"/>
            <p:nvPr/>
          </p:nvSpPr>
          <p:spPr>
            <a:xfrm>
              <a:off x="674" y="1095"/>
              <a:ext cx="4871" cy="620"/>
            </a:xfrm>
            <a:prstGeom prst="rect">
              <a:avLst/>
            </a:prstGeom>
            <a:noFill/>
          </p:spPr>
          <p:txBody>
            <a:bodyPr wrap="square" rtlCol="0">
              <a:spAutoFit/>
            </a:bodyPr>
            <a:lstStyle/>
            <a:p>
              <a:r>
                <a:rPr lang="zh-CN" altLang="en-US" sz="900" dirty="0"/>
                <a:t>（</a:t>
              </a:r>
              <a:r>
                <a:rPr lang="en-US" altLang="zh-CN" sz="900" dirty="0"/>
                <a:t>a</a:t>
              </a:r>
              <a:r>
                <a:rPr lang="zh-CN" altLang="en-US" sz="900" dirty="0"/>
                <a:t>）</a:t>
              </a:r>
              <a:r>
                <a:rPr lang="en-US" altLang="zh-CN" sz="900" dirty="0"/>
                <a:t>Optical frequency domain</a:t>
              </a:r>
              <a:endParaRPr lang="zh-CN" altLang="en-US" sz="900" dirty="0"/>
            </a:p>
          </p:txBody>
        </p:sp>
        <p:cxnSp>
          <p:nvCxnSpPr>
            <p:cNvPr id="12" name="直接箭头连接符 11">
              <a:extLst>
                <a:ext uri="{FF2B5EF4-FFF2-40B4-BE49-F238E27FC236}">
                  <a16:creationId xmlns:a16="http://schemas.microsoft.com/office/drawing/2014/main" id="{2A6AD3B6-F7F0-84E5-2F14-014E6F2077B4}"/>
                </a:ext>
              </a:extLst>
            </p:cNvPr>
            <p:cNvCxnSpPr/>
            <p:nvPr/>
          </p:nvCxnSpPr>
          <p:spPr>
            <a:xfrm flipH="1" flipV="1">
              <a:off x="1689" y="1688"/>
              <a:ext cx="20" cy="55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3FB8AD97-7048-5DE2-CAF6-DE2CBFEE7D2D}"/>
                </a:ext>
              </a:extLst>
            </p:cNvPr>
            <p:cNvCxnSpPr/>
            <p:nvPr/>
          </p:nvCxnSpPr>
          <p:spPr>
            <a:xfrm flipV="1">
              <a:off x="2072" y="3673"/>
              <a:ext cx="9310" cy="3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A136FA41-D4EB-01D9-90A3-CB425E9BC6F2}"/>
                </a:ext>
              </a:extLst>
            </p:cNvPr>
            <p:cNvCxnSpPr/>
            <p:nvPr/>
          </p:nvCxnSpPr>
          <p:spPr>
            <a:xfrm flipV="1">
              <a:off x="2072" y="5560"/>
              <a:ext cx="9310" cy="3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8" name="组合 17">
              <a:extLst>
                <a:ext uri="{FF2B5EF4-FFF2-40B4-BE49-F238E27FC236}">
                  <a16:creationId xmlns:a16="http://schemas.microsoft.com/office/drawing/2014/main" id="{B196D829-062F-9CD3-B71F-9BCD5FCDE39C}"/>
                </a:ext>
              </a:extLst>
            </p:cNvPr>
            <p:cNvGrpSpPr/>
            <p:nvPr/>
          </p:nvGrpSpPr>
          <p:grpSpPr>
            <a:xfrm>
              <a:off x="2472" y="2884"/>
              <a:ext cx="3741" cy="1609"/>
              <a:chOff x="4223" y="2699"/>
              <a:chExt cx="4550" cy="2014"/>
            </a:xfrm>
          </p:grpSpPr>
          <p:sp>
            <p:nvSpPr>
              <p:cNvPr id="71" name="任意多边形 50">
                <a:extLst>
                  <a:ext uri="{FF2B5EF4-FFF2-40B4-BE49-F238E27FC236}">
                    <a16:creationId xmlns:a16="http://schemas.microsoft.com/office/drawing/2014/main" id="{F13675BA-98DD-03E1-30BF-7B663ACF5540}"/>
                  </a:ext>
                </a:extLst>
              </p:cNvPr>
              <p:cNvSpPr/>
              <p:nvPr/>
            </p:nvSpPr>
            <p:spPr>
              <a:xfrm>
                <a:off x="4223"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51">
                <a:extLst>
                  <a:ext uri="{FF2B5EF4-FFF2-40B4-BE49-F238E27FC236}">
                    <a16:creationId xmlns:a16="http://schemas.microsoft.com/office/drawing/2014/main" id="{E4EF6893-021E-D7C2-189C-FB5D736F2A9F}"/>
                  </a:ext>
                </a:extLst>
              </p:cNvPr>
              <p:cNvSpPr/>
              <p:nvPr/>
            </p:nvSpPr>
            <p:spPr>
              <a:xfrm>
                <a:off x="5460"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a:ln w="12700"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52">
                <a:extLst>
                  <a:ext uri="{FF2B5EF4-FFF2-40B4-BE49-F238E27FC236}">
                    <a16:creationId xmlns:a16="http://schemas.microsoft.com/office/drawing/2014/main" id="{476DD8A5-04C1-259D-900A-BD882C7B0C96}"/>
                  </a:ext>
                </a:extLst>
              </p:cNvPr>
              <p:cNvSpPr/>
              <p:nvPr/>
            </p:nvSpPr>
            <p:spPr>
              <a:xfrm>
                <a:off x="6773"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53">
                <a:extLst>
                  <a:ext uri="{FF2B5EF4-FFF2-40B4-BE49-F238E27FC236}">
                    <a16:creationId xmlns:a16="http://schemas.microsoft.com/office/drawing/2014/main" id="{61877F75-F4FC-B30F-9093-11ABA4678C48}"/>
                  </a:ext>
                </a:extLst>
              </p:cNvPr>
              <p:cNvSpPr/>
              <p:nvPr/>
            </p:nvSpPr>
            <p:spPr>
              <a:xfrm>
                <a:off x="7961"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a:extLst>
                <a:ext uri="{FF2B5EF4-FFF2-40B4-BE49-F238E27FC236}">
                  <a16:creationId xmlns:a16="http://schemas.microsoft.com/office/drawing/2014/main" id="{7CC8F962-F2D6-77B8-589E-59C0B02C383E}"/>
                </a:ext>
              </a:extLst>
            </p:cNvPr>
            <p:cNvGrpSpPr/>
            <p:nvPr/>
          </p:nvGrpSpPr>
          <p:grpSpPr>
            <a:xfrm>
              <a:off x="6665" y="2884"/>
              <a:ext cx="3741" cy="1609"/>
              <a:chOff x="4223" y="2699"/>
              <a:chExt cx="4550" cy="2014"/>
            </a:xfrm>
          </p:grpSpPr>
          <p:sp>
            <p:nvSpPr>
              <p:cNvPr id="67" name="任意多边形 55">
                <a:extLst>
                  <a:ext uri="{FF2B5EF4-FFF2-40B4-BE49-F238E27FC236}">
                    <a16:creationId xmlns:a16="http://schemas.microsoft.com/office/drawing/2014/main" id="{DAE14566-5D98-A3BC-DC3D-BAA5A03D3EB2}"/>
                  </a:ext>
                </a:extLst>
              </p:cNvPr>
              <p:cNvSpPr/>
              <p:nvPr/>
            </p:nvSpPr>
            <p:spPr>
              <a:xfrm>
                <a:off x="4223"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3">
                <a:extLst>
                  <a:ext uri="{FF2B5EF4-FFF2-40B4-BE49-F238E27FC236}">
                    <a16:creationId xmlns:a16="http://schemas.microsoft.com/office/drawing/2014/main" id="{91E2F28A-6BE8-26DE-1698-89AC585186E0}"/>
                  </a:ext>
                </a:extLst>
              </p:cNvPr>
              <p:cNvSpPr/>
              <p:nvPr/>
            </p:nvSpPr>
            <p:spPr>
              <a:xfrm>
                <a:off x="5460"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4">
                <a:extLst>
                  <a:ext uri="{FF2B5EF4-FFF2-40B4-BE49-F238E27FC236}">
                    <a16:creationId xmlns:a16="http://schemas.microsoft.com/office/drawing/2014/main" id="{0359EE4F-E2A0-4094-7ED7-45A6936A285F}"/>
                  </a:ext>
                </a:extLst>
              </p:cNvPr>
              <p:cNvSpPr/>
              <p:nvPr/>
            </p:nvSpPr>
            <p:spPr>
              <a:xfrm>
                <a:off x="6773"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75">
                <a:extLst>
                  <a:ext uri="{FF2B5EF4-FFF2-40B4-BE49-F238E27FC236}">
                    <a16:creationId xmlns:a16="http://schemas.microsoft.com/office/drawing/2014/main" id="{481C7547-B0B7-4576-84A1-42F1B65D47E1}"/>
                  </a:ext>
                </a:extLst>
              </p:cNvPr>
              <p:cNvSpPr/>
              <p:nvPr/>
            </p:nvSpPr>
            <p:spPr>
              <a:xfrm>
                <a:off x="7961"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a:extLst>
                <a:ext uri="{FF2B5EF4-FFF2-40B4-BE49-F238E27FC236}">
                  <a16:creationId xmlns:a16="http://schemas.microsoft.com/office/drawing/2014/main" id="{598A882E-2F64-C902-62A5-917805E6FEDD}"/>
                </a:ext>
              </a:extLst>
            </p:cNvPr>
            <p:cNvGrpSpPr/>
            <p:nvPr/>
          </p:nvGrpSpPr>
          <p:grpSpPr>
            <a:xfrm>
              <a:off x="2369" y="4693"/>
              <a:ext cx="4010" cy="1599"/>
              <a:chOff x="4223" y="2699"/>
              <a:chExt cx="4550" cy="2014"/>
            </a:xfrm>
          </p:grpSpPr>
          <p:sp>
            <p:nvSpPr>
              <p:cNvPr id="63" name="任意多边形 104">
                <a:extLst>
                  <a:ext uri="{FF2B5EF4-FFF2-40B4-BE49-F238E27FC236}">
                    <a16:creationId xmlns:a16="http://schemas.microsoft.com/office/drawing/2014/main" id="{A04727B5-EA8C-C7E2-469C-2FE98578AF71}"/>
                  </a:ext>
                </a:extLst>
              </p:cNvPr>
              <p:cNvSpPr/>
              <p:nvPr/>
            </p:nvSpPr>
            <p:spPr>
              <a:xfrm>
                <a:off x="4223"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108">
                <a:extLst>
                  <a:ext uri="{FF2B5EF4-FFF2-40B4-BE49-F238E27FC236}">
                    <a16:creationId xmlns:a16="http://schemas.microsoft.com/office/drawing/2014/main" id="{9DF2BCEA-CEFF-522A-A2BD-D1E818A0ED53}"/>
                  </a:ext>
                </a:extLst>
              </p:cNvPr>
              <p:cNvSpPr/>
              <p:nvPr/>
            </p:nvSpPr>
            <p:spPr>
              <a:xfrm>
                <a:off x="5460"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a:ln w="12700" cmpd="sng">
                <a:solidFill>
                  <a:srgbClr val="FF98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109">
                <a:extLst>
                  <a:ext uri="{FF2B5EF4-FFF2-40B4-BE49-F238E27FC236}">
                    <a16:creationId xmlns:a16="http://schemas.microsoft.com/office/drawing/2014/main" id="{6589A04B-A9C1-ABA0-F506-E9D5A43A02F3}"/>
                  </a:ext>
                </a:extLst>
              </p:cNvPr>
              <p:cNvSpPr/>
              <p:nvPr/>
            </p:nvSpPr>
            <p:spPr>
              <a:xfrm>
                <a:off x="6773"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112">
                <a:extLst>
                  <a:ext uri="{FF2B5EF4-FFF2-40B4-BE49-F238E27FC236}">
                    <a16:creationId xmlns:a16="http://schemas.microsoft.com/office/drawing/2014/main" id="{759397E8-A9ED-6149-0C02-67414E2EA6E5}"/>
                  </a:ext>
                </a:extLst>
              </p:cNvPr>
              <p:cNvSpPr/>
              <p:nvPr/>
            </p:nvSpPr>
            <p:spPr>
              <a:xfrm>
                <a:off x="7961"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a:extLst>
                <a:ext uri="{FF2B5EF4-FFF2-40B4-BE49-F238E27FC236}">
                  <a16:creationId xmlns:a16="http://schemas.microsoft.com/office/drawing/2014/main" id="{BE2850E6-8469-9442-2C24-9B6789E50254}"/>
                </a:ext>
              </a:extLst>
            </p:cNvPr>
            <p:cNvGrpSpPr/>
            <p:nvPr/>
          </p:nvGrpSpPr>
          <p:grpSpPr>
            <a:xfrm>
              <a:off x="6848" y="4693"/>
              <a:ext cx="4010" cy="1599"/>
              <a:chOff x="4223" y="2699"/>
              <a:chExt cx="4550" cy="2014"/>
            </a:xfrm>
          </p:grpSpPr>
          <p:sp>
            <p:nvSpPr>
              <p:cNvPr id="59" name="任意多边形 116">
                <a:extLst>
                  <a:ext uri="{FF2B5EF4-FFF2-40B4-BE49-F238E27FC236}">
                    <a16:creationId xmlns:a16="http://schemas.microsoft.com/office/drawing/2014/main" id="{4B625EE8-710A-5A56-27FA-4112BF1B22A8}"/>
                  </a:ext>
                </a:extLst>
              </p:cNvPr>
              <p:cNvSpPr/>
              <p:nvPr/>
            </p:nvSpPr>
            <p:spPr>
              <a:xfrm>
                <a:off x="4223"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117">
                <a:extLst>
                  <a:ext uri="{FF2B5EF4-FFF2-40B4-BE49-F238E27FC236}">
                    <a16:creationId xmlns:a16="http://schemas.microsoft.com/office/drawing/2014/main" id="{6C775BE1-9621-5767-1494-3FA160D16946}"/>
                  </a:ext>
                </a:extLst>
              </p:cNvPr>
              <p:cNvSpPr/>
              <p:nvPr/>
            </p:nvSpPr>
            <p:spPr>
              <a:xfrm>
                <a:off x="5460"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127">
                <a:extLst>
                  <a:ext uri="{FF2B5EF4-FFF2-40B4-BE49-F238E27FC236}">
                    <a16:creationId xmlns:a16="http://schemas.microsoft.com/office/drawing/2014/main" id="{3DCF5BD9-0D6C-2580-636E-ABC5BC35DFF0}"/>
                  </a:ext>
                </a:extLst>
              </p:cNvPr>
              <p:cNvSpPr/>
              <p:nvPr/>
            </p:nvSpPr>
            <p:spPr>
              <a:xfrm>
                <a:off x="6773"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133">
                <a:extLst>
                  <a:ext uri="{FF2B5EF4-FFF2-40B4-BE49-F238E27FC236}">
                    <a16:creationId xmlns:a16="http://schemas.microsoft.com/office/drawing/2014/main" id="{106149AC-6C3F-31E6-8E6E-E09F144EA252}"/>
                  </a:ext>
                </a:extLst>
              </p:cNvPr>
              <p:cNvSpPr/>
              <p:nvPr/>
            </p:nvSpPr>
            <p:spPr>
              <a:xfrm>
                <a:off x="7961" y="2699"/>
                <a:ext cx="813" cy="201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2" name="直接连接符 21">
              <a:extLst>
                <a:ext uri="{FF2B5EF4-FFF2-40B4-BE49-F238E27FC236}">
                  <a16:creationId xmlns:a16="http://schemas.microsoft.com/office/drawing/2014/main" id="{D66C7E26-BBE1-917E-AC59-8D3ADFE8D974}"/>
                </a:ext>
              </a:extLst>
            </p:cNvPr>
            <p:cNvCxnSpPr/>
            <p:nvPr/>
          </p:nvCxnSpPr>
          <p:spPr>
            <a:xfrm>
              <a:off x="1259" y="3704"/>
              <a:ext cx="58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835EB002-52D1-7BA1-BDED-AD4AAD614FDB}"/>
                </a:ext>
              </a:extLst>
            </p:cNvPr>
            <p:cNvCxnSpPr/>
            <p:nvPr/>
          </p:nvCxnSpPr>
          <p:spPr>
            <a:xfrm>
              <a:off x="1259" y="5590"/>
              <a:ext cx="58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4" name="组合 23">
              <a:extLst>
                <a:ext uri="{FF2B5EF4-FFF2-40B4-BE49-F238E27FC236}">
                  <a16:creationId xmlns:a16="http://schemas.microsoft.com/office/drawing/2014/main" id="{AC4C120A-343C-A4F7-790F-7B47516362D6}"/>
                </a:ext>
              </a:extLst>
            </p:cNvPr>
            <p:cNvGrpSpPr/>
            <p:nvPr/>
          </p:nvGrpSpPr>
          <p:grpSpPr>
            <a:xfrm>
              <a:off x="1871" y="3475"/>
              <a:ext cx="261" cy="416"/>
              <a:chOff x="6051" y="1281"/>
              <a:chExt cx="661" cy="284"/>
            </a:xfrm>
          </p:grpSpPr>
          <p:sp>
            <p:nvSpPr>
              <p:cNvPr id="57" name="任意多边形 137">
                <a:extLst>
                  <a:ext uri="{FF2B5EF4-FFF2-40B4-BE49-F238E27FC236}">
                    <a16:creationId xmlns:a16="http://schemas.microsoft.com/office/drawing/2014/main" id="{5E168C14-8BEC-A8CF-41AD-CC6202F5A04D}"/>
                  </a:ext>
                </a:extLst>
              </p:cNvPr>
              <p:cNvSpPr/>
              <p:nvPr/>
            </p:nvSpPr>
            <p:spPr>
              <a:xfrm rot="1200000">
                <a:off x="6051" y="1281"/>
                <a:ext cx="378" cy="277"/>
              </a:xfrm>
              <a:custGeom>
                <a:avLst/>
                <a:gdLst>
                  <a:gd name="connisteX0" fmla="*/ 675680 w 837576"/>
                  <a:gd name="connsiteY0" fmla="*/ 0 h 857250"/>
                  <a:gd name="connisteX1" fmla="*/ 1310 w 837576"/>
                  <a:gd name="connsiteY1" fmla="*/ 301625 h 857250"/>
                  <a:gd name="connisteX2" fmla="*/ 834430 w 837576"/>
                  <a:gd name="connsiteY2" fmla="*/ 539750 h 857250"/>
                  <a:gd name="connisteX3" fmla="*/ 239435 w 837576"/>
                  <a:gd name="connsiteY3" fmla="*/ 857250 h 857250"/>
                </a:gdLst>
                <a:ahLst/>
                <a:cxnLst>
                  <a:cxn ang="0">
                    <a:pos x="connisteX0" y="connsiteY0"/>
                  </a:cxn>
                  <a:cxn ang="0">
                    <a:pos x="connisteX1" y="connsiteY1"/>
                  </a:cxn>
                  <a:cxn ang="0">
                    <a:pos x="connisteX2" y="connsiteY2"/>
                  </a:cxn>
                  <a:cxn ang="0">
                    <a:pos x="connisteX3" y="connsiteY3"/>
                  </a:cxn>
                </a:cxnLst>
                <a:rect l="l" t="t" r="r" b="b"/>
                <a:pathLst>
                  <a:path w="837577" h="857250">
                    <a:moveTo>
                      <a:pt x="675680" y="0"/>
                    </a:moveTo>
                    <a:cubicBezTo>
                      <a:pt x="523915" y="55245"/>
                      <a:pt x="-30440" y="193675"/>
                      <a:pt x="1310" y="301625"/>
                    </a:cubicBezTo>
                    <a:cubicBezTo>
                      <a:pt x="33060" y="409575"/>
                      <a:pt x="786805" y="428625"/>
                      <a:pt x="834430" y="539750"/>
                    </a:cubicBezTo>
                    <a:cubicBezTo>
                      <a:pt x="882055" y="650875"/>
                      <a:pt x="375325" y="798195"/>
                      <a:pt x="239435" y="8572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138">
                <a:extLst>
                  <a:ext uri="{FF2B5EF4-FFF2-40B4-BE49-F238E27FC236}">
                    <a16:creationId xmlns:a16="http://schemas.microsoft.com/office/drawing/2014/main" id="{7F300C80-1F59-C8C3-2599-FC0CBADA30C4}"/>
                  </a:ext>
                </a:extLst>
              </p:cNvPr>
              <p:cNvSpPr/>
              <p:nvPr/>
            </p:nvSpPr>
            <p:spPr>
              <a:xfrm rot="1200000">
                <a:off x="6334" y="1288"/>
                <a:ext cx="378" cy="277"/>
              </a:xfrm>
              <a:custGeom>
                <a:avLst/>
                <a:gdLst>
                  <a:gd name="connisteX0" fmla="*/ 675680 w 837576"/>
                  <a:gd name="connsiteY0" fmla="*/ 0 h 857250"/>
                  <a:gd name="connisteX1" fmla="*/ 1310 w 837576"/>
                  <a:gd name="connsiteY1" fmla="*/ 301625 h 857250"/>
                  <a:gd name="connisteX2" fmla="*/ 834430 w 837576"/>
                  <a:gd name="connsiteY2" fmla="*/ 539750 h 857250"/>
                  <a:gd name="connisteX3" fmla="*/ 239435 w 837576"/>
                  <a:gd name="connsiteY3" fmla="*/ 857250 h 857250"/>
                </a:gdLst>
                <a:ahLst/>
                <a:cxnLst>
                  <a:cxn ang="0">
                    <a:pos x="connisteX0" y="connsiteY0"/>
                  </a:cxn>
                  <a:cxn ang="0">
                    <a:pos x="connisteX1" y="connsiteY1"/>
                  </a:cxn>
                  <a:cxn ang="0">
                    <a:pos x="connisteX2" y="connsiteY2"/>
                  </a:cxn>
                  <a:cxn ang="0">
                    <a:pos x="connisteX3" y="connsiteY3"/>
                  </a:cxn>
                </a:cxnLst>
                <a:rect l="l" t="t" r="r" b="b"/>
                <a:pathLst>
                  <a:path w="837577" h="857250">
                    <a:moveTo>
                      <a:pt x="675680" y="0"/>
                    </a:moveTo>
                    <a:cubicBezTo>
                      <a:pt x="523915" y="55245"/>
                      <a:pt x="-30440" y="193675"/>
                      <a:pt x="1310" y="301625"/>
                    </a:cubicBezTo>
                    <a:cubicBezTo>
                      <a:pt x="33060" y="409575"/>
                      <a:pt x="786805" y="428625"/>
                      <a:pt x="834430" y="539750"/>
                    </a:cubicBezTo>
                    <a:cubicBezTo>
                      <a:pt x="882055" y="650875"/>
                      <a:pt x="375325" y="798195"/>
                      <a:pt x="239435" y="8572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a:extLst>
                <a:ext uri="{FF2B5EF4-FFF2-40B4-BE49-F238E27FC236}">
                  <a16:creationId xmlns:a16="http://schemas.microsoft.com/office/drawing/2014/main" id="{EFF26973-00B8-43CA-4E94-093EF8CF95FE}"/>
                </a:ext>
              </a:extLst>
            </p:cNvPr>
            <p:cNvGrpSpPr/>
            <p:nvPr/>
          </p:nvGrpSpPr>
          <p:grpSpPr>
            <a:xfrm>
              <a:off x="1871" y="5362"/>
              <a:ext cx="261" cy="416"/>
              <a:chOff x="6051" y="1281"/>
              <a:chExt cx="661" cy="284"/>
            </a:xfrm>
          </p:grpSpPr>
          <p:sp>
            <p:nvSpPr>
              <p:cNvPr id="55" name="任意多边形 140">
                <a:extLst>
                  <a:ext uri="{FF2B5EF4-FFF2-40B4-BE49-F238E27FC236}">
                    <a16:creationId xmlns:a16="http://schemas.microsoft.com/office/drawing/2014/main" id="{3C92EB97-C433-161E-B6EE-248C8156B8D6}"/>
                  </a:ext>
                </a:extLst>
              </p:cNvPr>
              <p:cNvSpPr/>
              <p:nvPr/>
            </p:nvSpPr>
            <p:spPr>
              <a:xfrm rot="1200000">
                <a:off x="6051" y="1281"/>
                <a:ext cx="378" cy="277"/>
              </a:xfrm>
              <a:custGeom>
                <a:avLst/>
                <a:gdLst>
                  <a:gd name="connisteX0" fmla="*/ 675680 w 837576"/>
                  <a:gd name="connsiteY0" fmla="*/ 0 h 857250"/>
                  <a:gd name="connisteX1" fmla="*/ 1310 w 837576"/>
                  <a:gd name="connsiteY1" fmla="*/ 301625 h 857250"/>
                  <a:gd name="connisteX2" fmla="*/ 834430 w 837576"/>
                  <a:gd name="connsiteY2" fmla="*/ 539750 h 857250"/>
                  <a:gd name="connisteX3" fmla="*/ 239435 w 837576"/>
                  <a:gd name="connsiteY3" fmla="*/ 857250 h 857250"/>
                </a:gdLst>
                <a:ahLst/>
                <a:cxnLst>
                  <a:cxn ang="0">
                    <a:pos x="connisteX0" y="connsiteY0"/>
                  </a:cxn>
                  <a:cxn ang="0">
                    <a:pos x="connisteX1" y="connsiteY1"/>
                  </a:cxn>
                  <a:cxn ang="0">
                    <a:pos x="connisteX2" y="connsiteY2"/>
                  </a:cxn>
                  <a:cxn ang="0">
                    <a:pos x="connisteX3" y="connsiteY3"/>
                  </a:cxn>
                </a:cxnLst>
                <a:rect l="l" t="t" r="r" b="b"/>
                <a:pathLst>
                  <a:path w="837577" h="857250">
                    <a:moveTo>
                      <a:pt x="675680" y="0"/>
                    </a:moveTo>
                    <a:cubicBezTo>
                      <a:pt x="523915" y="55245"/>
                      <a:pt x="-30440" y="193675"/>
                      <a:pt x="1310" y="301625"/>
                    </a:cubicBezTo>
                    <a:cubicBezTo>
                      <a:pt x="33060" y="409575"/>
                      <a:pt x="786805" y="428625"/>
                      <a:pt x="834430" y="539750"/>
                    </a:cubicBezTo>
                    <a:cubicBezTo>
                      <a:pt x="882055" y="650875"/>
                      <a:pt x="375325" y="798195"/>
                      <a:pt x="239435" y="8572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141">
                <a:extLst>
                  <a:ext uri="{FF2B5EF4-FFF2-40B4-BE49-F238E27FC236}">
                    <a16:creationId xmlns:a16="http://schemas.microsoft.com/office/drawing/2014/main" id="{900D4E8C-9341-C493-E578-DE2A3912F450}"/>
                  </a:ext>
                </a:extLst>
              </p:cNvPr>
              <p:cNvSpPr/>
              <p:nvPr/>
            </p:nvSpPr>
            <p:spPr>
              <a:xfrm rot="1200000">
                <a:off x="6334" y="1288"/>
                <a:ext cx="378" cy="277"/>
              </a:xfrm>
              <a:custGeom>
                <a:avLst/>
                <a:gdLst>
                  <a:gd name="connisteX0" fmla="*/ 675680 w 837576"/>
                  <a:gd name="connsiteY0" fmla="*/ 0 h 857250"/>
                  <a:gd name="connisteX1" fmla="*/ 1310 w 837576"/>
                  <a:gd name="connsiteY1" fmla="*/ 301625 h 857250"/>
                  <a:gd name="connisteX2" fmla="*/ 834430 w 837576"/>
                  <a:gd name="connsiteY2" fmla="*/ 539750 h 857250"/>
                  <a:gd name="connisteX3" fmla="*/ 239435 w 837576"/>
                  <a:gd name="connsiteY3" fmla="*/ 857250 h 857250"/>
                </a:gdLst>
                <a:ahLst/>
                <a:cxnLst>
                  <a:cxn ang="0">
                    <a:pos x="connisteX0" y="connsiteY0"/>
                  </a:cxn>
                  <a:cxn ang="0">
                    <a:pos x="connisteX1" y="connsiteY1"/>
                  </a:cxn>
                  <a:cxn ang="0">
                    <a:pos x="connisteX2" y="connsiteY2"/>
                  </a:cxn>
                  <a:cxn ang="0">
                    <a:pos x="connisteX3" y="connsiteY3"/>
                  </a:cxn>
                </a:cxnLst>
                <a:rect l="l" t="t" r="r" b="b"/>
                <a:pathLst>
                  <a:path w="837577" h="857250">
                    <a:moveTo>
                      <a:pt x="675680" y="0"/>
                    </a:moveTo>
                    <a:cubicBezTo>
                      <a:pt x="523915" y="55245"/>
                      <a:pt x="-30440" y="193675"/>
                      <a:pt x="1310" y="301625"/>
                    </a:cubicBezTo>
                    <a:cubicBezTo>
                      <a:pt x="33060" y="409575"/>
                      <a:pt x="786805" y="428625"/>
                      <a:pt x="834430" y="539750"/>
                    </a:cubicBezTo>
                    <a:cubicBezTo>
                      <a:pt x="882055" y="650875"/>
                      <a:pt x="375325" y="798195"/>
                      <a:pt x="239435" y="8572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a:extLst>
                <a:ext uri="{FF2B5EF4-FFF2-40B4-BE49-F238E27FC236}">
                  <a16:creationId xmlns:a16="http://schemas.microsoft.com/office/drawing/2014/main" id="{38531A0B-6483-8764-B75E-8C9B2FF91E55}"/>
                </a:ext>
              </a:extLst>
            </p:cNvPr>
            <p:cNvSpPr txBox="1"/>
            <p:nvPr/>
          </p:nvSpPr>
          <p:spPr>
            <a:xfrm>
              <a:off x="232" y="3358"/>
              <a:ext cx="1687" cy="543"/>
            </a:xfrm>
            <a:prstGeom prst="rect">
              <a:avLst/>
            </a:prstGeom>
            <a:noFill/>
          </p:spPr>
          <p:txBody>
            <a:bodyPr wrap="square" rtlCol="0">
              <a:spAutoFit/>
            </a:bodyPr>
            <a:lstStyle/>
            <a:p>
              <a:r>
                <a:rPr lang="en-US" sz="900"/>
                <a:t>LO</a:t>
              </a:r>
            </a:p>
          </p:txBody>
        </p:sp>
        <p:sp>
          <p:nvSpPr>
            <p:cNvPr id="27" name="文本框 26">
              <a:extLst>
                <a:ext uri="{FF2B5EF4-FFF2-40B4-BE49-F238E27FC236}">
                  <a16:creationId xmlns:a16="http://schemas.microsoft.com/office/drawing/2014/main" id="{9677F2B5-57A8-1925-EB3B-170E8BF2ED6C}"/>
                </a:ext>
              </a:extLst>
            </p:cNvPr>
            <p:cNvSpPr txBox="1"/>
            <p:nvPr/>
          </p:nvSpPr>
          <p:spPr>
            <a:xfrm>
              <a:off x="76" y="5134"/>
              <a:ext cx="2292" cy="543"/>
            </a:xfrm>
            <a:prstGeom prst="rect">
              <a:avLst/>
            </a:prstGeom>
            <a:noFill/>
          </p:spPr>
          <p:txBody>
            <a:bodyPr wrap="square" rtlCol="0">
              <a:spAutoFit/>
            </a:bodyPr>
            <a:lstStyle/>
            <a:p>
              <a:r>
                <a:rPr lang="en-US" sz="900"/>
                <a:t>SIG</a:t>
              </a:r>
            </a:p>
          </p:txBody>
        </p:sp>
        <p:sp>
          <p:nvSpPr>
            <p:cNvPr id="28" name="文本框 27">
              <a:extLst>
                <a:ext uri="{FF2B5EF4-FFF2-40B4-BE49-F238E27FC236}">
                  <a16:creationId xmlns:a16="http://schemas.microsoft.com/office/drawing/2014/main" id="{CF0E300E-45A7-0245-1FAD-81E2B7C239F0}"/>
                </a:ext>
              </a:extLst>
            </p:cNvPr>
            <p:cNvSpPr txBox="1"/>
            <p:nvPr/>
          </p:nvSpPr>
          <p:spPr>
            <a:xfrm>
              <a:off x="1665" y="1866"/>
              <a:ext cx="2951" cy="433"/>
            </a:xfrm>
            <a:prstGeom prst="rect">
              <a:avLst/>
            </a:prstGeom>
            <a:noFill/>
          </p:spPr>
          <p:txBody>
            <a:bodyPr wrap="square" rtlCol="0">
              <a:spAutoFit/>
            </a:bodyPr>
            <a:lstStyle/>
            <a:p>
              <a:r>
                <a:rPr lang="en-US" altLang="zh-CN" sz="600"/>
                <a:t>Electrcic field</a:t>
              </a:r>
            </a:p>
          </p:txBody>
        </p:sp>
        <p:sp>
          <p:nvSpPr>
            <p:cNvPr id="29" name="文本框 28">
              <a:extLst>
                <a:ext uri="{FF2B5EF4-FFF2-40B4-BE49-F238E27FC236}">
                  <a16:creationId xmlns:a16="http://schemas.microsoft.com/office/drawing/2014/main" id="{74EC1E2A-C0D8-9772-CC04-7393F8967F4C}"/>
                </a:ext>
              </a:extLst>
            </p:cNvPr>
            <p:cNvSpPr txBox="1"/>
            <p:nvPr/>
          </p:nvSpPr>
          <p:spPr>
            <a:xfrm>
              <a:off x="10518" y="3704"/>
              <a:ext cx="1095" cy="433"/>
            </a:xfrm>
            <a:prstGeom prst="rect">
              <a:avLst/>
            </a:prstGeom>
            <a:noFill/>
          </p:spPr>
          <p:txBody>
            <a:bodyPr wrap="square" rtlCol="0">
              <a:spAutoFit/>
            </a:bodyPr>
            <a:lstStyle/>
            <a:p>
              <a:r>
                <a:rPr lang="en-US" altLang="zh-CN" sz="600"/>
                <a:t>time</a:t>
              </a:r>
            </a:p>
          </p:txBody>
        </p:sp>
        <p:sp>
          <p:nvSpPr>
            <p:cNvPr id="30" name="文本框 29">
              <a:extLst>
                <a:ext uri="{FF2B5EF4-FFF2-40B4-BE49-F238E27FC236}">
                  <a16:creationId xmlns:a16="http://schemas.microsoft.com/office/drawing/2014/main" id="{6F0DC40E-5A72-32A1-0F42-1F5E0E8FEC1E}"/>
                </a:ext>
              </a:extLst>
            </p:cNvPr>
            <p:cNvSpPr txBox="1"/>
            <p:nvPr/>
          </p:nvSpPr>
          <p:spPr>
            <a:xfrm>
              <a:off x="10586" y="5791"/>
              <a:ext cx="1186" cy="469"/>
            </a:xfrm>
            <a:prstGeom prst="rect">
              <a:avLst/>
            </a:prstGeom>
            <a:noFill/>
          </p:spPr>
          <p:txBody>
            <a:bodyPr wrap="square" rtlCol="0">
              <a:spAutoFit/>
            </a:bodyPr>
            <a:lstStyle/>
            <a:p>
              <a:r>
                <a:rPr lang="en-US" altLang="zh-CN" sz="700"/>
                <a:t>time</a:t>
              </a:r>
            </a:p>
          </p:txBody>
        </p:sp>
        <p:grpSp>
          <p:nvGrpSpPr>
            <p:cNvPr id="31" name="组合 30">
              <a:extLst>
                <a:ext uri="{FF2B5EF4-FFF2-40B4-BE49-F238E27FC236}">
                  <a16:creationId xmlns:a16="http://schemas.microsoft.com/office/drawing/2014/main" id="{F978AFB5-D0B0-9125-055A-F2B9903C7F21}"/>
                </a:ext>
              </a:extLst>
            </p:cNvPr>
            <p:cNvGrpSpPr/>
            <p:nvPr/>
          </p:nvGrpSpPr>
          <p:grpSpPr>
            <a:xfrm>
              <a:off x="5866" y="2321"/>
              <a:ext cx="1106" cy="439"/>
              <a:chOff x="5910" y="1824"/>
              <a:chExt cx="1345" cy="550"/>
            </a:xfrm>
          </p:grpSpPr>
          <p:cxnSp>
            <p:nvCxnSpPr>
              <p:cNvPr id="52" name="直接连接符 51">
                <a:extLst>
                  <a:ext uri="{FF2B5EF4-FFF2-40B4-BE49-F238E27FC236}">
                    <a16:creationId xmlns:a16="http://schemas.microsoft.com/office/drawing/2014/main" id="{DFF502E6-102B-7AD1-271D-5C5FF34FE5AD}"/>
                  </a:ext>
                </a:extLst>
              </p:cNvPr>
              <p:cNvCxnSpPr/>
              <p:nvPr/>
            </p:nvCxnSpPr>
            <p:spPr>
              <a:xfrm>
                <a:off x="5910" y="1824"/>
                <a:ext cx="0" cy="5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10316363-846C-08AB-A86A-1679D8F18D55}"/>
                  </a:ext>
                </a:extLst>
              </p:cNvPr>
              <p:cNvCxnSpPr/>
              <p:nvPr/>
            </p:nvCxnSpPr>
            <p:spPr>
              <a:xfrm>
                <a:off x="7255" y="1824"/>
                <a:ext cx="0" cy="5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4" name="直接箭头连接符 53">
                <a:extLst>
                  <a:ext uri="{FF2B5EF4-FFF2-40B4-BE49-F238E27FC236}">
                    <a16:creationId xmlns:a16="http://schemas.microsoft.com/office/drawing/2014/main" id="{069B3C2A-3208-5F55-CF75-88FB01781FE4}"/>
                  </a:ext>
                </a:extLst>
              </p:cNvPr>
              <p:cNvCxnSpPr/>
              <p:nvPr/>
            </p:nvCxnSpPr>
            <p:spPr>
              <a:xfrm>
                <a:off x="5935" y="2062"/>
                <a:ext cx="1300" cy="12"/>
              </a:xfrm>
              <a:prstGeom prst="straightConnector1">
                <a:avLst/>
              </a:prstGeom>
              <a:ln>
                <a:solidFill>
                  <a:schemeClr val="tx2"/>
                </a:solidFill>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32" name="组合 31">
              <a:extLst>
                <a:ext uri="{FF2B5EF4-FFF2-40B4-BE49-F238E27FC236}">
                  <a16:creationId xmlns:a16="http://schemas.microsoft.com/office/drawing/2014/main" id="{63EA6FB9-67EB-8C83-9C52-D205D9BF99BB}"/>
                </a:ext>
              </a:extLst>
            </p:cNvPr>
            <p:cNvGrpSpPr/>
            <p:nvPr/>
          </p:nvGrpSpPr>
          <p:grpSpPr>
            <a:xfrm>
              <a:off x="6058" y="6382"/>
              <a:ext cx="1187" cy="439"/>
              <a:chOff x="5910" y="1824"/>
              <a:chExt cx="1345" cy="550"/>
            </a:xfrm>
          </p:grpSpPr>
          <p:cxnSp>
            <p:nvCxnSpPr>
              <p:cNvPr id="49" name="直接连接符 48">
                <a:extLst>
                  <a:ext uri="{FF2B5EF4-FFF2-40B4-BE49-F238E27FC236}">
                    <a16:creationId xmlns:a16="http://schemas.microsoft.com/office/drawing/2014/main" id="{B1C2ADCD-9EA0-AFF8-A92C-A3CD0510512F}"/>
                  </a:ext>
                </a:extLst>
              </p:cNvPr>
              <p:cNvCxnSpPr/>
              <p:nvPr/>
            </p:nvCxnSpPr>
            <p:spPr>
              <a:xfrm>
                <a:off x="5910" y="1824"/>
                <a:ext cx="0" cy="5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3FC29B53-64F8-29F5-FA44-A1337DE0F278}"/>
                  </a:ext>
                </a:extLst>
              </p:cNvPr>
              <p:cNvCxnSpPr/>
              <p:nvPr/>
            </p:nvCxnSpPr>
            <p:spPr>
              <a:xfrm>
                <a:off x="7255" y="1824"/>
                <a:ext cx="0" cy="5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1" name="直接箭头连接符 50">
                <a:extLst>
                  <a:ext uri="{FF2B5EF4-FFF2-40B4-BE49-F238E27FC236}">
                    <a16:creationId xmlns:a16="http://schemas.microsoft.com/office/drawing/2014/main" id="{58EE8E43-36CC-7A61-589F-CA276CD0F0FD}"/>
                  </a:ext>
                </a:extLst>
              </p:cNvPr>
              <p:cNvCxnSpPr/>
              <p:nvPr/>
            </p:nvCxnSpPr>
            <p:spPr>
              <a:xfrm>
                <a:off x="5935" y="2062"/>
                <a:ext cx="1300" cy="12"/>
              </a:xfrm>
              <a:prstGeom prst="straightConnector1">
                <a:avLst/>
              </a:prstGeom>
              <a:ln>
                <a:solidFill>
                  <a:schemeClr val="tx2"/>
                </a:solidFill>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33" name="组合 32">
              <a:extLst>
                <a:ext uri="{FF2B5EF4-FFF2-40B4-BE49-F238E27FC236}">
                  <a16:creationId xmlns:a16="http://schemas.microsoft.com/office/drawing/2014/main" id="{6B065D5C-877F-D8E2-523A-CF40FC2C7B40}"/>
                </a:ext>
              </a:extLst>
            </p:cNvPr>
            <p:cNvGrpSpPr/>
            <p:nvPr/>
          </p:nvGrpSpPr>
          <p:grpSpPr>
            <a:xfrm>
              <a:off x="3546" y="2587"/>
              <a:ext cx="694" cy="233"/>
              <a:chOff x="13735" y="2849"/>
              <a:chExt cx="1207" cy="557"/>
            </a:xfrm>
          </p:grpSpPr>
          <p:cxnSp>
            <p:nvCxnSpPr>
              <p:cNvPr id="44" name="直接连接符 43">
                <a:extLst>
                  <a:ext uri="{FF2B5EF4-FFF2-40B4-BE49-F238E27FC236}">
                    <a16:creationId xmlns:a16="http://schemas.microsoft.com/office/drawing/2014/main" id="{F239D389-6973-E30C-7F39-0E611DDA1436}"/>
                  </a:ext>
                </a:extLst>
              </p:cNvPr>
              <p:cNvCxnSpPr/>
              <p:nvPr/>
            </p:nvCxnSpPr>
            <p:spPr>
              <a:xfrm>
                <a:off x="14118" y="2866"/>
                <a:ext cx="8" cy="540"/>
              </a:xfrm>
              <a:prstGeom prst="line">
                <a:avLst/>
              </a:prstGeom>
            </p:spPr>
            <p:style>
              <a:lnRef idx="1">
                <a:schemeClr val="dk1"/>
              </a:lnRef>
              <a:fillRef idx="0">
                <a:schemeClr val="dk1"/>
              </a:fillRef>
              <a:effectRef idx="0">
                <a:schemeClr val="dk1"/>
              </a:effectRef>
              <a:fontRef idx="minor">
                <a:schemeClr val="tx1"/>
              </a:fontRef>
            </p:style>
          </p:cxnSp>
          <p:cxnSp>
            <p:nvCxnSpPr>
              <p:cNvPr id="45" name="直接连接符 44">
                <a:extLst>
                  <a:ext uri="{FF2B5EF4-FFF2-40B4-BE49-F238E27FC236}">
                    <a16:creationId xmlns:a16="http://schemas.microsoft.com/office/drawing/2014/main" id="{68194F7B-D292-C8CC-02F6-04CB27E250FB}"/>
                  </a:ext>
                </a:extLst>
              </p:cNvPr>
              <p:cNvCxnSpPr/>
              <p:nvPr/>
            </p:nvCxnSpPr>
            <p:spPr>
              <a:xfrm flipH="1">
                <a:off x="14480" y="2849"/>
                <a:ext cx="5" cy="300"/>
              </a:xfrm>
              <a:prstGeom prst="line">
                <a:avLst/>
              </a:prstGeom>
            </p:spPr>
            <p:style>
              <a:lnRef idx="1">
                <a:schemeClr val="dk1"/>
              </a:lnRef>
              <a:fillRef idx="0">
                <a:schemeClr val="dk1"/>
              </a:fillRef>
              <a:effectRef idx="0">
                <a:schemeClr val="dk1"/>
              </a:effectRef>
              <a:fontRef idx="minor">
                <a:schemeClr val="tx1"/>
              </a:fontRef>
            </p:style>
          </p:cxnSp>
          <p:cxnSp>
            <p:nvCxnSpPr>
              <p:cNvPr id="46" name="直接连接符 45">
                <a:extLst>
                  <a:ext uri="{FF2B5EF4-FFF2-40B4-BE49-F238E27FC236}">
                    <a16:creationId xmlns:a16="http://schemas.microsoft.com/office/drawing/2014/main" id="{6F8A62BC-FA93-AD51-4104-518C2F666B35}"/>
                  </a:ext>
                </a:extLst>
              </p:cNvPr>
              <p:cNvCxnSpPr/>
              <p:nvPr/>
            </p:nvCxnSpPr>
            <p:spPr>
              <a:xfrm flipH="1">
                <a:off x="14169" y="3149"/>
                <a:ext cx="322" cy="225"/>
              </a:xfrm>
              <a:prstGeom prst="line">
                <a:avLst/>
              </a:prstGeom>
            </p:spPr>
            <p:style>
              <a:lnRef idx="1">
                <a:schemeClr val="dk1"/>
              </a:lnRef>
              <a:fillRef idx="0">
                <a:schemeClr val="dk1"/>
              </a:fillRef>
              <a:effectRef idx="0">
                <a:schemeClr val="dk1"/>
              </a:effectRef>
              <a:fontRef idx="minor">
                <a:schemeClr val="tx1"/>
              </a:fontRef>
            </p:style>
          </p:cxnSp>
          <p:cxnSp>
            <p:nvCxnSpPr>
              <p:cNvPr id="47" name="直接箭头连接符 46">
                <a:extLst>
                  <a:ext uri="{FF2B5EF4-FFF2-40B4-BE49-F238E27FC236}">
                    <a16:creationId xmlns:a16="http://schemas.microsoft.com/office/drawing/2014/main" id="{2C038678-B6B2-CEFA-E755-E1AFE1A1D464}"/>
                  </a:ext>
                </a:extLst>
              </p:cNvPr>
              <p:cNvCxnSpPr/>
              <p:nvPr/>
            </p:nvCxnSpPr>
            <p:spPr>
              <a:xfrm flipV="1">
                <a:off x="13735" y="3082"/>
                <a:ext cx="333" cy="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直接箭头连接符 47">
                <a:extLst>
                  <a:ext uri="{FF2B5EF4-FFF2-40B4-BE49-F238E27FC236}">
                    <a16:creationId xmlns:a16="http://schemas.microsoft.com/office/drawing/2014/main" id="{1C817034-D074-1BEA-21F3-19B7D2138BE6}"/>
                  </a:ext>
                </a:extLst>
              </p:cNvPr>
              <p:cNvCxnSpPr/>
              <p:nvPr/>
            </p:nvCxnSpPr>
            <p:spPr>
              <a:xfrm flipH="1">
                <a:off x="14560" y="3082"/>
                <a:ext cx="38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4" name="任意多边形 169">
              <a:extLst>
                <a:ext uri="{FF2B5EF4-FFF2-40B4-BE49-F238E27FC236}">
                  <a16:creationId xmlns:a16="http://schemas.microsoft.com/office/drawing/2014/main" id="{6E8D1759-7827-10FB-DCED-DFF3EA238A7E}"/>
                </a:ext>
              </a:extLst>
            </p:cNvPr>
            <p:cNvSpPr/>
            <p:nvPr/>
          </p:nvSpPr>
          <p:spPr>
            <a:xfrm>
              <a:off x="3453" y="2844"/>
              <a:ext cx="704" cy="859"/>
            </a:xfrm>
            <a:custGeom>
              <a:avLst/>
              <a:gdLst>
                <a:gd name="connisteX0" fmla="*/ 0 w 2547620"/>
                <a:gd name="connsiteY0" fmla="*/ 1200195 h 1238295"/>
                <a:gd name="connisteX1" fmla="*/ 1238250 w 2547620"/>
                <a:gd name="connsiteY1" fmla="*/ 45 h 1238295"/>
                <a:gd name="connisteX2" fmla="*/ 2547620 w 2547620"/>
                <a:gd name="connsiteY2" fmla="*/ 1238295 h 1238295"/>
              </a:gdLst>
              <a:ahLst/>
              <a:cxnLst>
                <a:cxn ang="0">
                  <a:pos x="connisteX0" y="connsiteY0"/>
                </a:cxn>
                <a:cxn ang="0">
                  <a:pos x="connisteX1" y="connsiteY1"/>
                </a:cxn>
                <a:cxn ang="0">
                  <a:pos x="connisteX2" y="connsiteY2"/>
                </a:cxn>
              </a:cxnLst>
              <a:rect l="l" t="t" r="r" b="b"/>
              <a:pathLst>
                <a:path w="2547620" h="1238296">
                  <a:moveTo>
                    <a:pt x="0" y="1200196"/>
                  </a:moveTo>
                  <a:cubicBezTo>
                    <a:pt x="221615" y="935401"/>
                    <a:pt x="728980" y="-7574"/>
                    <a:pt x="1238250" y="46"/>
                  </a:cubicBezTo>
                  <a:cubicBezTo>
                    <a:pt x="1747520" y="7666"/>
                    <a:pt x="2310765" y="966516"/>
                    <a:pt x="2547620" y="1238296"/>
                  </a:cubicBezTo>
                </a:path>
              </a:pathLst>
            </a:custGeom>
            <a:noFill/>
            <a:ln w="12700" cmpd="sng">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a:extLst>
                <a:ext uri="{FF2B5EF4-FFF2-40B4-BE49-F238E27FC236}">
                  <a16:creationId xmlns:a16="http://schemas.microsoft.com/office/drawing/2014/main" id="{3C88D13A-D4A8-0C2A-8D16-2713C99C0B60}"/>
                </a:ext>
              </a:extLst>
            </p:cNvPr>
            <p:cNvGrpSpPr/>
            <p:nvPr/>
          </p:nvGrpSpPr>
          <p:grpSpPr>
            <a:xfrm rot="10800000">
              <a:off x="3352" y="6427"/>
              <a:ext cx="694" cy="233"/>
              <a:chOff x="13735" y="2849"/>
              <a:chExt cx="1207" cy="557"/>
            </a:xfrm>
          </p:grpSpPr>
          <p:cxnSp>
            <p:nvCxnSpPr>
              <p:cNvPr id="39" name="直接连接符 38">
                <a:extLst>
                  <a:ext uri="{FF2B5EF4-FFF2-40B4-BE49-F238E27FC236}">
                    <a16:creationId xmlns:a16="http://schemas.microsoft.com/office/drawing/2014/main" id="{6EA8D73B-A866-FEF9-886D-9D6C8CD971F3}"/>
                  </a:ext>
                </a:extLst>
              </p:cNvPr>
              <p:cNvCxnSpPr/>
              <p:nvPr/>
            </p:nvCxnSpPr>
            <p:spPr>
              <a:xfrm>
                <a:off x="14118" y="2866"/>
                <a:ext cx="8" cy="540"/>
              </a:xfrm>
              <a:prstGeom prst="line">
                <a:avLst/>
              </a:prstGeom>
            </p:spPr>
            <p:style>
              <a:lnRef idx="1">
                <a:schemeClr val="dk1"/>
              </a:lnRef>
              <a:fillRef idx="0">
                <a:schemeClr val="dk1"/>
              </a:fillRef>
              <a:effectRef idx="0">
                <a:schemeClr val="dk1"/>
              </a:effectRef>
              <a:fontRef idx="minor">
                <a:schemeClr val="tx1"/>
              </a:fontRef>
            </p:style>
          </p:cxnSp>
          <p:cxnSp>
            <p:nvCxnSpPr>
              <p:cNvPr id="40" name="直接连接符 39">
                <a:extLst>
                  <a:ext uri="{FF2B5EF4-FFF2-40B4-BE49-F238E27FC236}">
                    <a16:creationId xmlns:a16="http://schemas.microsoft.com/office/drawing/2014/main" id="{ED7962F3-2E4B-73C6-1BBB-F31AB41E5C42}"/>
                  </a:ext>
                </a:extLst>
              </p:cNvPr>
              <p:cNvCxnSpPr/>
              <p:nvPr/>
            </p:nvCxnSpPr>
            <p:spPr>
              <a:xfrm flipH="1">
                <a:off x="14480" y="2849"/>
                <a:ext cx="5" cy="300"/>
              </a:xfrm>
              <a:prstGeom prst="line">
                <a:avLst/>
              </a:prstGeom>
            </p:spPr>
            <p:style>
              <a:lnRef idx="1">
                <a:schemeClr val="dk1"/>
              </a:lnRef>
              <a:fillRef idx="0">
                <a:schemeClr val="dk1"/>
              </a:fillRef>
              <a:effectRef idx="0">
                <a:schemeClr val="dk1"/>
              </a:effectRef>
              <a:fontRef idx="minor">
                <a:schemeClr val="tx1"/>
              </a:fontRef>
            </p:style>
          </p:cxnSp>
          <p:cxnSp>
            <p:nvCxnSpPr>
              <p:cNvPr id="41" name="直接连接符 40">
                <a:extLst>
                  <a:ext uri="{FF2B5EF4-FFF2-40B4-BE49-F238E27FC236}">
                    <a16:creationId xmlns:a16="http://schemas.microsoft.com/office/drawing/2014/main" id="{C7D04CD6-1333-C1C0-6968-B2EE8836CC19}"/>
                  </a:ext>
                </a:extLst>
              </p:cNvPr>
              <p:cNvCxnSpPr/>
              <p:nvPr/>
            </p:nvCxnSpPr>
            <p:spPr>
              <a:xfrm flipH="1">
                <a:off x="14169" y="3149"/>
                <a:ext cx="322" cy="225"/>
              </a:xfrm>
              <a:prstGeom prst="line">
                <a:avLst/>
              </a:prstGeom>
            </p:spPr>
            <p:style>
              <a:lnRef idx="1">
                <a:schemeClr val="dk1"/>
              </a:lnRef>
              <a:fillRef idx="0">
                <a:schemeClr val="dk1"/>
              </a:fillRef>
              <a:effectRef idx="0">
                <a:schemeClr val="dk1"/>
              </a:effectRef>
              <a:fontRef idx="minor">
                <a:schemeClr val="tx1"/>
              </a:fontRef>
            </p:style>
          </p:cxnSp>
          <p:cxnSp>
            <p:nvCxnSpPr>
              <p:cNvPr id="42" name="直接箭头连接符 41">
                <a:extLst>
                  <a:ext uri="{FF2B5EF4-FFF2-40B4-BE49-F238E27FC236}">
                    <a16:creationId xmlns:a16="http://schemas.microsoft.com/office/drawing/2014/main" id="{34653058-9250-0713-3176-90D4F84FA8B3}"/>
                  </a:ext>
                </a:extLst>
              </p:cNvPr>
              <p:cNvCxnSpPr/>
              <p:nvPr/>
            </p:nvCxnSpPr>
            <p:spPr>
              <a:xfrm flipV="1">
                <a:off x="13735" y="3082"/>
                <a:ext cx="333" cy="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a:extLst>
                  <a:ext uri="{FF2B5EF4-FFF2-40B4-BE49-F238E27FC236}">
                    <a16:creationId xmlns:a16="http://schemas.microsoft.com/office/drawing/2014/main" id="{AEC87C4B-96D4-E2BE-A103-0C6BD04A9543}"/>
                  </a:ext>
                </a:extLst>
              </p:cNvPr>
              <p:cNvCxnSpPr/>
              <p:nvPr/>
            </p:nvCxnSpPr>
            <p:spPr>
              <a:xfrm flipH="1">
                <a:off x="14560" y="3082"/>
                <a:ext cx="38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6" name="任意多边形 176">
              <a:extLst>
                <a:ext uri="{FF2B5EF4-FFF2-40B4-BE49-F238E27FC236}">
                  <a16:creationId xmlns:a16="http://schemas.microsoft.com/office/drawing/2014/main" id="{37B2812A-C362-42C8-7BC1-EAE75615FCD7}"/>
                </a:ext>
              </a:extLst>
            </p:cNvPr>
            <p:cNvSpPr/>
            <p:nvPr/>
          </p:nvSpPr>
          <p:spPr>
            <a:xfrm rot="10800000">
              <a:off x="3459" y="5622"/>
              <a:ext cx="704" cy="760"/>
            </a:xfrm>
            <a:custGeom>
              <a:avLst/>
              <a:gdLst>
                <a:gd name="connisteX0" fmla="*/ 0 w 2547620"/>
                <a:gd name="connsiteY0" fmla="*/ 1200195 h 1238295"/>
                <a:gd name="connisteX1" fmla="*/ 1238250 w 2547620"/>
                <a:gd name="connsiteY1" fmla="*/ 45 h 1238295"/>
                <a:gd name="connisteX2" fmla="*/ 2547620 w 2547620"/>
                <a:gd name="connsiteY2" fmla="*/ 1238295 h 1238295"/>
              </a:gdLst>
              <a:ahLst/>
              <a:cxnLst>
                <a:cxn ang="0">
                  <a:pos x="connisteX0" y="connsiteY0"/>
                </a:cxn>
                <a:cxn ang="0">
                  <a:pos x="connisteX1" y="connsiteY1"/>
                </a:cxn>
                <a:cxn ang="0">
                  <a:pos x="connisteX2" y="connsiteY2"/>
                </a:cxn>
              </a:cxnLst>
              <a:rect l="l" t="t" r="r" b="b"/>
              <a:pathLst>
                <a:path w="2547620" h="1238296">
                  <a:moveTo>
                    <a:pt x="0" y="1200196"/>
                  </a:moveTo>
                  <a:cubicBezTo>
                    <a:pt x="221615" y="935401"/>
                    <a:pt x="728980" y="-7574"/>
                    <a:pt x="1238250" y="46"/>
                  </a:cubicBezTo>
                  <a:cubicBezTo>
                    <a:pt x="1747520" y="7666"/>
                    <a:pt x="2310765" y="966516"/>
                    <a:pt x="2547620" y="1238296"/>
                  </a:cubicBezTo>
                </a:path>
              </a:pathLst>
            </a:custGeom>
            <a:noFill/>
            <a:ln w="12700" cmpd="sng">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177">
              <a:extLst>
                <a:ext uri="{FF2B5EF4-FFF2-40B4-BE49-F238E27FC236}">
                  <a16:creationId xmlns:a16="http://schemas.microsoft.com/office/drawing/2014/main" id="{F63E173D-EC58-DD8D-4B1F-A4246FA69540}"/>
                </a:ext>
              </a:extLst>
            </p:cNvPr>
            <p:cNvSpPr/>
            <p:nvPr/>
          </p:nvSpPr>
          <p:spPr>
            <a:xfrm rot="10800000">
              <a:off x="3465" y="3733"/>
              <a:ext cx="704" cy="760"/>
            </a:xfrm>
            <a:custGeom>
              <a:avLst/>
              <a:gdLst>
                <a:gd name="connisteX0" fmla="*/ 0 w 2547620"/>
                <a:gd name="connsiteY0" fmla="*/ 1200195 h 1238295"/>
                <a:gd name="connisteX1" fmla="*/ 1238250 w 2547620"/>
                <a:gd name="connsiteY1" fmla="*/ 45 h 1238295"/>
                <a:gd name="connisteX2" fmla="*/ 2547620 w 2547620"/>
                <a:gd name="connsiteY2" fmla="*/ 1238295 h 1238295"/>
              </a:gdLst>
              <a:ahLst/>
              <a:cxnLst>
                <a:cxn ang="0">
                  <a:pos x="connisteX0" y="connsiteY0"/>
                </a:cxn>
                <a:cxn ang="0">
                  <a:pos x="connisteX1" y="connsiteY1"/>
                </a:cxn>
                <a:cxn ang="0">
                  <a:pos x="connisteX2" y="connsiteY2"/>
                </a:cxn>
              </a:cxnLst>
              <a:rect l="l" t="t" r="r" b="b"/>
              <a:pathLst>
                <a:path w="2547620" h="1238296">
                  <a:moveTo>
                    <a:pt x="0" y="1200196"/>
                  </a:moveTo>
                  <a:cubicBezTo>
                    <a:pt x="221615" y="935401"/>
                    <a:pt x="728980" y="-7574"/>
                    <a:pt x="1238250" y="46"/>
                  </a:cubicBezTo>
                  <a:cubicBezTo>
                    <a:pt x="1747520" y="7666"/>
                    <a:pt x="2310765" y="966516"/>
                    <a:pt x="2547620" y="1238296"/>
                  </a:cubicBezTo>
                </a:path>
              </a:pathLst>
            </a:custGeom>
            <a:noFill/>
            <a:ln w="12700" cmpd="sng">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178">
              <a:extLst>
                <a:ext uri="{FF2B5EF4-FFF2-40B4-BE49-F238E27FC236}">
                  <a16:creationId xmlns:a16="http://schemas.microsoft.com/office/drawing/2014/main" id="{35178652-FC7E-1177-BCD7-63D9BFF00228}"/>
                </a:ext>
              </a:extLst>
            </p:cNvPr>
            <p:cNvSpPr/>
            <p:nvPr/>
          </p:nvSpPr>
          <p:spPr>
            <a:xfrm>
              <a:off x="3453" y="4589"/>
              <a:ext cx="704" cy="859"/>
            </a:xfrm>
            <a:custGeom>
              <a:avLst/>
              <a:gdLst>
                <a:gd name="connisteX0" fmla="*/ 0 w 2547620"/>
                <a:gd name="connsiteY0" fmla="*/ 1200195 h 1238295"/>
                <a:gd name="connisteX1" fmla="*/ 1238250 w 2547620"/>
                <a:gd name="connsiteY1" fmla="*/ 45 h 1238295"/>
                <a:gd name="connisteX2" fmla="*/ 2547620 w 2547620"/>
                <a:gd name="connsiteY2" fmla="*/ 1238295 h 1238295"/>
              </a:gdLst>
              <a:ahLst/>
              <a:cxnLst>
                <a:cxn ang="0">
                  <a:pos x="connisteX0" y="connsiteY0"/>
                </a:cxn>
                <a:cxn ang="0">
                  <a:pos x="connisteX1" y="connsiteY1"/>
                </a:cxn>
                <a:cxn ang="0">
                  <a:pos x="connisteX2" y="connsiteY2"/>
                </a:cxn>
              </a:cxnLst>
              <a:rect l="l" t="t" r="r" b="b"/>
              <a:pathLst>
                <a:path w="2547620" h="1238296">
                  <a:moveTo>
                    <a:pt x="0" y="1200196"/>
                  </a:moveTo>
                  <a:cubicBezTo>
                    <a:pt x="221615" y="935401"/>
                    <a:pt x="728980" y="-7574"/>
                    <a:pt x="1238250" y="46"/>
                  </a:cubicBezTo>
                  <a:cubicBezTo>
                    <a:pt x="1747520" y="7666"/>
                    <a:pt x="2310765" y="966516"/>
                    <a:pt x="2547620" y="1238296"/>
                  </a:cubicBezTo>
                </a:path>
              </a:pathLst>
            </a:custGeom>
            <a:noFill/>
            <a:ln w="12700" cmpd="sng">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a:extLst>
              <a:ext uri="{FF2B5EF4-FFF2-40B4-BE49-F238E27FC236}">
                <a16:creationId xmlns:a16="http://schemas.microsoft.com/office/drawing/2014/main" id="{DC2735D8-8767-B5C4-1FF5-C96D3053E1D6}"/>
              </a:ext>
            </a:extLst>
          </p:cNvPr>
          <p:cNvGrpSpPr/>
          <p:nvPr/>
        </p:nvGrpSpPr>
        <p:grpSpPr>
          <a:xfrm>
            <a:off x="623476" y="3702250"/>
            <a:ext cx="2472401" cy="2005817"/>
            <a:chOff x="11483" y="927"/>
            <a:chExt cx="7492" cy="6411"/>
          </a:xfrm>
        </p:grpSpPr>
        <p:cxnSp>
          <p:nvCxnSpPr>
            <p:cNvPr id="76" name="直接箭头连接符 75">
              <a:extLst>
                <a:ext uri="{FF2B5EF4-FFF2-40B4-BE49-F238E27FC236}">
                  <a16:creationId xmlns:a16="http://schemas.microsoft.com/office/drawing/2014/main" id="{F54E5920-7870-F1A4-F874-9FFEFEC55EA2}"/>
                </a:ext>
              </a:extLst>
            </p:cNvPr>
            <p:cNvCxnSpPr/>
            <p:nvPr/>
          </p:nvCxnSpPr>
          <p:spPr>
            <a:xfrm flipH="1" flipV="1">
              <a:off x="12634" y="1787"/>
              <a:ext cx="50" cy="555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直接箭头连接符 76">
              <a:extLst>
                <a:ext uri="{FF2B5EF4-FFF2-40B4-BE49-F238E27FC236}">
                  <a16:creationId xmlns:a16="http://schemas.microsoft.com/office/drawing/2014/main" id="{FDE2BC9B-BED0-C983-7166-0A67D591CF59}"/>
                </a:ext>
              </a:extLst>
            </p:cNvPr>
            <p:cNvCxnSpPr/>
            <p:nvPr/>
          </p:nvCxnSpPr>
          <p:spPr>
            <a:xfrm>
              <a:off x="17302" y="4670"/>
              <a:ext cx="1163" cy="1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直接连接符 77">
              <a:extLst>
                <a:ext uri="{FF2B5EF4-FFF2-40B4-BE49-F238E27FC236}">
                  <a16:creationId xmlns:a16="http://schemas.microsoft.com/office/drawing/2014/main" id="{A4191872-E049-8974-A156-05374B8BDA8B}"/>
                </a:ext>
              </a:extLst>
            </p:cNvPr>
            <p:cNvCxnSpPr/>
            <p:nvPr/>
          </p:nvCxnSpPr>
          <p:spPr>
            <a:xfrm>
              <a:off x="12272" y="4675"/>
              <a:ext cx="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文本框 78">
              <a:extLst>
                <a:ext uri="{FF2B5EF4-FFF2-40B4-BE49-F238E27FC236}">
                  <a16:creationId xmlns:a16="http://schemas.microsoft.com/office/drawing/2014/main" id="{7855DEA4-2038-E0EB-EEEC-8779E0B9108B}"/>
                </a:ext>
              </a:extLst>
            </p:cNvPr>
            <p:cNvSpPr txBox="1"/>
            <p:nvPr/>
          </p:nvSpPr>
          <p:spPr>
            <a:xfrm>
              <a:off x="12785" y="1866"/>
              <a:ext cx="2951" cy="558"/>
            </a:xfrm>
            <a:prstGeom prst="rect">
              <a:avLst/>
            </a:prstGeom>
            <a:noFill/>
          </p:spPr>
          <p:txBody>
            <a:bodyPr wrap="square" rtlCol="0">
              <a:spAutoFit/>
            </a:bodyPr>
            <a:lstStyle/>
            <a:p>
              <a:r>
                <a:rPr lang="en-US" altLang="zh-CN" sz="700"/>
                <a:t>Voltage</a:t>
              </a:r>
            </a:p>
          </p:txBody>
        </p:sp>
        <p:sp>
          <p:nvSpPr>
            <p:cNvPr id="80" name="任意多边形 184">
              <a:extLst>
                <a:ext uri="{FF2B5EF4-FFF2-40B4-BE49-F238E27FC236}">
                  <a16:creationId xmlns:a16="http://schemas.microsoft.com/office/drawing/2014/main" id="{2B5944A0-BF96-BA33-52F4-C17E626FAE89}"/>
                </a:ext>
              </a:extLst>
            </p:cNvPr>
            <p:cNvSpPr/>
            <p:nvPr/>
          </p:nvSpPr>
          <p:spPr>
            <a:xfrm>
              <a:off x="13434" y="3616"/>
              <a:ext cx="1654" cy="197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a:ln w="1270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1" name="直接连接符 80">
              <a:extLst>
                <a:ext uri="{FF2B5EF4-FFF2-40B4-BE49-F238E27FC236}">
                  <a16:creationId xmlns:a16="http://schemas.microsoft.com/office/drawing/2014/main" id="{9749EB82-08BD-0D66-0A61-76D7829E7CBE}"/>
                </a:ext>
              </a:extLst>
            </p:cNvPr>
            <p:cNvCxnSpPr/>
            <p:nvPr/>
          </p:nvCxnSpPr>
          <p:spPr>
            <a:xfrm flipV="1">
              <a:off x="15088" y="4675"/>
              <a:ext cx="237" cy="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2" name="任意多边形 186">
              <a:extLst>
                <a:ext uri="{FF2B5EF4-FFF2-40B4-BE49-F238E27FC236}">
                  <a16:creationId xmlns:a16="http://schemas.microsoft.com/office/drawing/2014/main" id="{5DDA2778-F46A-83A5-2965-AA4E442F91EC}"/>
                </a:ext>
              </a:extLst>
            </p:cNvPr>
            <p:cNvSpPr/>
            <p:nvPr/>
          </p:nvSpPr>
          <p:spPr>
            <a:xfrm>
              <a:off x="15648" y="3586"/>
              <a:ext cx="1654" cy="1974"/>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a:ln w="1270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合 82">
              <a:extLst>
                <a:ext uri="{FF2B5EF4-FFF2-40B4-BE49-F238E27FC236}">
                  <a16:creationId xmlns:a16="http://schemas.microsoft.com/office/drawing/2014/main" id="{5D0AC5A1-2EA0-F2BF-5A03-EF8531156345}"/>
                </a:ext>
              </a:extLst>
            </p:cNvPr>
            <p:cNvGrpSpPr/>
            <p:nvPr/>
          </p:nvGrpSpPr>
          <p:grpSpPr>
            <a:xfrm>
              <a:off x="15365" y="4513"/>
              <a:ext cx="385" cy="263"/>
              <a:chOff x="12936" y="4487"/>
              <a:chExt cx="385" cy="401"/>
            </a:xfrm>
          </p:grpSpPr>
          <p:sp>
            <p:nvSpPr>
              <p:cNvPr id="101" name="任意多边形 188">
                <a:extLst>
                  <a:ext uri="{FF2B5EF4-FFF2-40B4-BE49-F238E27FC236}">
                    <a16:creationId xmlns:a16="http://schemas.microsoft.com/office/drawing/2014/main" id="{25227B6C-A1DB-A56D-1439-51C82F345678}"/>
                  </a:ext>
                </a:extLst>
              </p:cNvPr>
              <p:cNvSpPr/>
              <p:nvPr/>
            </p:nvSpPr>
            <p:spPr>
              <a:xfrm rot="1200000">
                <a:off x="13153" y="4487"/>
                <a:ext cx="168" cy="400"/>
              </a:xfrm>
              <a:custGeom>
                <a:avLst/>
                <a:gdLst>
                  <a:gd name="connisteX0" fmla="*/ 675680 w 837576"/>
                  <a:gd name="connsiteY0" fmla="*/ 0 h 857250"/>
                  <a:gd name="connisteX1" fmla="*/ 1310 w 837576"/>
                  <a:gd name="connsiteY1" fmla="*/ 301625 h 857250"/>
                  <a:gd name="connisteX2" fmla="*/ 834430 w 837576"/>
                  <a:gd name="connsiteY2" fmla="*/ 539750 h 857250"/>
                  <a:gd name="connisteX3" fmla="*/ 239435 w 837576"/>
                  <a:gd name="connsiteY3" fmla="*/ 857250 h 857250"/>
                </a:gdLst>
                <a:ahLst/>
                <a:cxnLst>
                  <a:cxn ang="0">
                    <a:pos x="connisteX0" y="connsiteY0"/>
                  </a:cxn>
                  <a:cxn ang="0">
                    <a:pos x="connisteX1" y="connsiteY1"/>
                  </a:cxn>
                  <a:cxn ang="0">
                    <a:pos x="connisteX2" y="connsiteY2"/>
                  </a:cxn>
                  <a:cxn ang="0">
                    <a:pos x="connisteX3" y="connsiteY3"/>
                  </a:cxn>
                </a:cxnLst>
                <a:rect l="l" t="t" r="r" b="b"/>
                <a:pathLst>
                  <a:path w="837577" h="857250">
                    <a:moveTo>
                      <a:pt x="675680" y="0"/>
                    </a:moveTo>
                    <a:cubicBezTo>
                      <a:pt x="523915" y="55245"/>
                      <a:pt x="-30440" y="193675"/>
                      <a:pt x="1310" y="301625"/>
                    </a:cubicBezTo>
                    <a:cubicBezTo>
                      <a:pt x="33060" y="409575"/>
                      <a:pt x="786805" y="428625"/>
                      <a:pt x="834430" y="539750"/>
                    </a:cubicBezTo>
                    <a:cubicBezTo>
                      <a:pt x="882055" y="650875"/>
                      <a:pt x="375325" y="798195"/>
                      <a:pt x="239435" y="8572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任意多边形 189">
                <a:extLst>
                  <a:ext uri="{FF2B5EF4-FFF2-40B4-BE49-F238E27FC236}">
                    <a16:creationId xmlns:a16="http://schemas.microsoft.com/office/drawing/2014/main" id="{F1B33528-73FC-F64B-03DD-E777FE711F27}"/>
                  </a:ext>
                </a:extLst>
              </p:cNvPr>
              <p:cNvSpPr/>
              <p:nvPr/>
            </p:nvSpPr>
            <p:spPr>
              <a:xfrm rot="1200000">
                <a:off x="12936" y="4488"/>
                <a:ext cx="168" cy="400"/>
              </a:xfrm>
              <a:custGeom>
                <a:avLst/>
                <a:gdLst>
                  <a:gd name="connisteX0" fmla="*/ 675680 w 837576"/>
                  <a:gd name="connsiteY0" fmla="*/ 0 h 857250"/>
                  <a:gd name="connisteX1" fmla="*/ 1310 w 837576"/>
                  <a:gd name="connsiteY1" fmla="*/ 301625 h 857250"/>
                  <a:gd name="connisteX2" fmla="*/ 834430 w 837576"/>
                  <a:gd name="connsiteY2" fmla="*/ 539750 h 857250"/>
                  <a:gd name="connisteX3" fmla="*/ 239435 w 837576"/>
                  <a:gd name="connsiteY3" fmla="*/ 857250 h 857250"/>
                </a:gdLst>
                <a:ahLst/>
                <a:cxnLst>
                  <a:cxn ang="0">
                    <a:pos x="connisteX0" y="connsiteY0"/>
                  </a:cxn>
                  <a:cxn ang="0">
                    <a:pos x="connisteX1" y="connsiteY1"/>
                  </a:cxn>
                  <a:cxn ang="0">
                    <a:pos x="connisteX2" y="connsiteY2"/>
                  </a:cxn>
                  <a:cxn ang="0">
                    <a:pos x="connisteX3" y="connsiteY3"/>
                  </a:cxn>
                </a:cxnLst>
                <a:rect l="l" t="t" r="r" b="b"/>
                <a:pathLst>
                  <a:path w="837577" h="857250">
                    <a:moveTo>
                      <a:pt x="675680" y="0"/>
                    </a:moveTo>
                    <a:cubicBezTo>
                      <a:pt x="523915" y="55245"/>
                      <a:pt x="-30440" y="193675"/>
                      <a:pt x="1310" y="301625"/>
                    </a:cubicBezTo>
                    <a:cubicBezTo>
                      <a:pt x="33060" y="409575"/>
                      <a:pt x="786805" y="428625"/>
                      <a:pt x="834430" y="539750"/>
                    </a:cubicBezTo>
                    <a:cubicBezTo>
                      <a:pt x="882055" y="650875"/>
                      <a:pt x="375325" y="798195"/>
                      <a:pt x="239435" y="8572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a:extLst>
                <a:ext uri="{FF2B5EF4-FFF2-40B4-BE49-F238E27FC236}">
                  <a16:creationId xmlns:a16="http://schemas.microsoft.com/office/drawing/2014/main" id="{0C32C4BA-3733-8342-0BB8-EF4EFBB113F9}"/>
                </a:ext>
              </a:extLst>
            </p:cNvPr>
            <p:cNvGrpSpPr/>
            <p:nvPr/>
          </p:nvGrpSpPr>
          <p:grpSpPr>
            <a:xfrm>
              <a:off x="13062" y="4471"/>
              <a:ext cx="385" cy="263"/>
              <a:chOff x="12936" y="4487"/>
              <a:chExt cx="385" cy="401"/>
            </a:xfrm>
          </p:grpSpPr>
          <p:sp>
            <p:nvSpPr>
              <p:cNvPr id="99" name="任意多边形 191">
                <a:extLst>
                  <a:ext uri="{FF2B5EF4-FFF2-40B4-BE49-F238E27FC236}">
                    <a16:creationId xmlns:a16="http://schemas.microsoft.com/office/drawing/2014/main" id="{D9DCEC95-4C8A-848F-4093-14393E29AE22}"/>
                  </a:ext>
                </a:extLst>
              </p:cNvPr>
              <p:cNvSpPr/>
              <p:nvPr/>
            </p:nvSpPr>
            <p:spPr>
              <a:xfrm rot="1200000">
                <a:off x="13153" y="4487"/>
                <a:ext cx="168" cy="400"/>
              </a:xfrm>
              <a:custGeom>
                <a:avLst/>
                <a:gdLst>
                  <a:gd name="connisteX0" fmla="*/ 675680 w 837576"/>
                  <a:gd name="connsiteY0" fmla="*/ 0 h 857250"/>
                  <a:gd name="connisteX1" fmla="*/ 1310 w 837576"/>
                  <a:gd name="connsiteY1" fmla="*/ 301625 h 857250"/>
                  <a:gd name="connisteX2" fmla="*/ 834430 w 837576"/>
                  <a:gd name="connsiteY2" fmla="*/ 539750 h 857250"/>
                  <a:gd name="connisteX3" fmla="*/ 239435 w 837576"/>
                  <a:gd name="connsiteY3" fmla="*/ 857250 h 857250"/>
                </a:gdLst>
                <a:ahLst/>
                <a:cxnLst>
                  <a:cxn ang="0">
                    <a:pos x="connisteX0" y="connsiteY0"/>
                  </a:cxn>
                  <a:cxn ang="0">
                    <a:pos x="connisteX1" y="connsiteY1"/>
                  </a:cxn>
                  <a:cxn ang="0">
                    <a:pos x="connisteX2" y="connsiteY2"/>
                  </a:cxn>
                  <a:cxn ang="0">
                    <a:pos x="connisteX3" y="connsiteY3"/>
                  </a:cxn>
                </a:cxnLst>
                <a:rect l="l" t="t" r="r" b="b"/>
                <a:pathLst>
                  <a:path w="837577" h="857250">
                    <a:moveTo>
                      <a:pt x="675680" y="0"/>
                    </a:moveTo>
                    <a:cubicBezTo>
                      <a:pt x="523915" y="55245"/>
                      <a:pt x="-30440" y="193675"/>
                      <a:pt x="1310" y="301625"/>
                    </a:cubicBezTo>
                    <a:cubicBezTo>
                      <a:pt x="33060" y="409575"/>
                      <a:pt x="786805" y="428625"/>
                      <a:pt x="834430" y="539750"/>
                    </a:cubicBezTo>
                    <a:cubicBezTo>
                      <a:pt x="882055" y="650875"/>
                      <a:pt x="375325" y="798195"/>
                      <a:pt x="239435" y="8572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任意多边形 192">
                <a:extLst>
                  <a:ext uri="{FF2B5EF4-FFF2-40B4-BE49-F238E27FC236}">
                    <a16:creationId xmlns:a16="http://schemas.microsoft.com/office/drawing/2014/main" id="{AE9C9AAC-2EC9-BD71-AB30-EEC7786A5613}"/>
                  </a:ext>
                </a:extLst>
              </p:cNvPr>
              <p:cNvSpPr/>
              <p:nvPr/>
            </p:nvSpPr>
            <p:spPr>
              <a:xfrm rot="1200000">
                <a:off x="12936" y="4488"/>
                <a:ext cx="168" cy="400"/>
              </a:xfrm>
              <a:custGeom>
                <a:avLst/>
                <a:gdLst>
                  <a:gd name="connisteX0" fmla="*/ 675680 w 837576"/>
                  <a:gd name="connsiteY0" fmla="*/ 0 h 857250"/>
                  <a:gd name="connisteX1" fmla="*/ 1310 w 837576"/>
                  <a:gd name="connsiteY1" fmla="*/ 301625 h 857250"/>
                  <a:gd name="connisteX2" fmla="*/ 834430 w 837576"/>
                  <a:gd name="connsiteY2" fmla="*/ 539750 h 857250"/>
                  <a:gd name="connisteX3" fmla="*/ 239435 w 837576"/>
                  <a:gd name="connsiteY3" fmla="*/ 857250 h 857250"/>
                </a:gdLst>
                <a:ahLst/>
                <a:cxnLst>
                  <a:cxn ang="0">
                    <a:pos x="connisteX0" y="connsiteY0"/>
                  </a:cxn>
                  <a:cxn ang="0">
                    <a:pos x="connisteX1" y="connsiteY1"/>
                  </a:cxn>
                  <a:cxn ang="0">
                    <a:pos x="connisteX2" y="connsiteY2"/>
                  </a:cxn>
                  <a:cxn ang="0">
                    <a:pos x="connisteX3" y="connsiteY3"/>
                  </a:cxn>
                </a:cxnLst>
                <a:rect l="l" t="t" r="r" b="b"/>
                <a:pathLst>
                  <a:path w="837577" h="857250">
                    <a:moveTo>
                      <a:pt x="675680" y="0"/>
                    </a:moveTo>
                    <a:cubicBezTo>
                      <a:pt x="523915" y="55245"/>
                      <a:pt x="-30440" y="193675"/>
                      <a:pt x="1310" y="301625"/>
                    </a:cubicBezTo>
                    <a:cubicBezTo>
                      <a:pt x="33060" y="409575"/>
                      <a:pt x="786805" y="428625"/>
                      <a:pt x="834430" y="539750"/>
                    </a:cubicBezTo>
                    <a:cubicBezTo>
                      <a:pt x="882055" y="650875"/>
                      <a:pt x="375325" y="798195"/>
                      <a:pt x="239435" y="8572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任意多边形 193">
              <a:extLst>
                <a:ext uri="{FF2B5EF4-FFF2-40B4-BE49-F238E27FC236}">
                  <a16:creationId xmlns:a16="http://schemas.microsoft.com/office/drawing/2014/main" id="{0DB8FAAD-DA98-6308-1870-D20748777CF8}"/>
                </a:ext>
              </a:extLst>
            </p:cNvPr>
            <p:cNvSpPr/>
            <p:nvPr/>
          </p:nvSpPr>
          <p:spPr>
            <a:xfrm>
              <a:off x="13581" y="3489"/>
              <a:ext cx="1358" cy="1100"/>
            </a:xfrm>
            <a:custGeom>
              <a:avLst/>
              <a:gdLst>
                <a:gd name="connisteX0" fmla="*/ 0 w 2547620"/>
                <a:gd name="connsiteY0" fmla="*/ 1200195 h 1238295"/>
                <a:gd name="connisteX1" fmla="*/ 1238250 w 2547620"/>
                <a:gd name="connsiteY1" fmla="*/ 45 h 1238295"/>
                <a:gd name="connisteX2" fmla="*/ 2547620 w 2547620"/>
                <a:gd name="connsiteY2" fmla="*/ 1238295 h 1238295"/>
              </a:gdLst>
              <a:ahLst/>
              <a:cxnLst>
                <a:cxn ang="0">
                  <a:pos x="connisteX0" y="connsiteY0"/>
                </a:cxn>
                <a:cxn ang="0">
                  <a:pos x="connisteX1" y="connsiteY1"/>
                </a:cxn>
                <a:cxn ang="0">
                  <a:pos x="connisteX2" y="connsiteY2"/>
                </a:cxn>
              </a:cxnLst>
              <a:rect l="l" t="t" r="r" b="b"/>
              <a:pathLst>
                <a:path w="2547620" h="1238296">
                  <a:moveTo>
                    <a:pt x="0" y="1200196"/>
                  </a:moveTo>
                  <a:cubicBezTo>
                    <a:pt x="221615" y="935401"/>
                    <a:pt x="728980" y="-7574"/>
                    <a:pt x="1238250" y="46"/>
                  </a:cubicBezTo>
                  <a:cubicBezTo>
                    <a:pt x="1747520" y="7666"/>
                    <a:pt x="2310765" y="966516"/>
                    <a:pt x="2547620" y="1238296"/>
                  </a:cubicBezTo>
                </a:path>
              </a:pathLst>
            </a:custGeom>
            <a:noFill/>
            <a:ln w="12700" cmpd="sng">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195">
              <a:extLst>
                <a:ext uri="{FF2B5EF4-FFF2-40B4-BE49-F238E27FC236}">
                  <a16:creationId xmlns:a16="http://schemas.microsoft.com/office/drawing/2014/main" id="{AEDA707D-793D-A1FA-F96A-02D71863BD6C}"/>
                </a:ext>
              </a:extLst>
            </p:cNvPr>
            <p:cNvSpPr/>
            <p:nvPr/>
          </p:nvSpPr>
          <p:spPr>
            <a:xfrm rot="10800000">
              <a:off x="13582" y="4838"/>
              <a:ext cx="1358" cy="945"/>
            </a:xfrm>
            <a:custGeom>
              <a:avLst/>
              <a:gdLst>
                <a:gd name="connisteX0" fmla="*/ 0 w 2547620"/>
                <a:gd name="connsiteY0" fmla="*/ 1200195 h 1238295"/>
                <a:gd name="connisteX1" fmla="*/ 1238250 w 2547620"/>
                <a:gd name="connsiteY1" fmla="*/ 45 h 1238295"/>
                <a:gd name="connisteX2" fmla="*/ 2547620 w 2547620"/>
                <a:gd name="connsiteY2" fmla="*/ 1238295 h 1238295"/>
              </a:gdLst>
              <a:ahLst/>
              <a:cxnLst>
                <a:cxn ang="0">
                  <a:pos x="connisteX0" y="connsiteY0"/>
                </a:cxn>
                <a:cxn ang="0">
                  <a:pos x="connisteX1" y="connsiteY1"/>
                </a:cxn>
                <a:cxn ang="0">
                  <a:pos x="connisteX2" y="connsiteY2"/>
                </a:cxn>
              </a:cxnLst>
              <a:rect l="l" t="t" r="r" b="b"/>
              <a:pathLst>
                <a:path w="2547620" h="1238296">
                  <a:moveTo>
                    <a:pt x="0" y="1200196"/>
                  </a:moveTo>
                  <a:cubicBezTo>
                    <a:pt x="221615" y="935401"/>
                    <a:pt x="728980" y="-7574"/>
                    <a:pt x="1238250" y="46"/>
                  </a:cubicBezTo>
                  <a:cubicBezTo>
                    <a:pt x="1747520" y="7666"/>
                    <a:pt x="2310765" y="966516"/>
                    <a:pt x="2547620" y="1238296"/>
                  </a:cubicBezTo>
                </a:path>
              </a:pathLst>
            </a:custGeom>
            <a:noFill/>
            <a:ln w="12700" cmpd="sng">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a:extLst>
                <a:ext uri="{FF2B5EF4-FFF2-40B4-BE49-F238E27FC236}">
                  <a16:creationId xmlns:a16="http://schemas.microsoft.com/office/drawing/2014/main" id="{E8CE1234-1A3B-C4BB-0C3C-B62B6649257C}"/>
                </a:ext>
              </a:extLst>
            </p:cNvPr>
            <p:cNvSpPr txBox="1"/>
            <p:nvPr/>
          </p:nvSpPr>
          <p:spPr>
            <a:xfrm>
              <a:off x="17880" y="4915"/>
              <a:ext cx="1095" cy="472"/>
            </a:xfrm>
            <a:prstGeom prst="rect">
              <a:avLst/>
            </a:prstGeom>
            <a:noFill/>
          </p:spPr>
          <p:txBody>
            <a:bodyPr wrap="square" rtlCol="0">
              <a:spAutoFit/>
            </a:bodyPr>
            <a:lstStyle/>
            <a:p>
              <a:r>
                <a:rPr lang="en-US" altLang="zh-CN" sz="500"/>
                <a:t>time</a:t>
              </a:r>
            </a:p>
          </p:txBody>
        </p:sp>
        <p:sp>
          <p:nvSpPr>
            <p:cNvPr id="88" name="文本框 87">
              <a:extLst>
                <a:ext uri="{FF2B5EF4-FFF2-40B4-BE49-F238E27FC236}">
                  <a16:creationId xmlns:a16="http://schemas.microsoft.com/office/drawing/2014/main" id="{B8BCB04C-2BF6-4352-B9AC-2E96E4F9E7C9}"/>
                </a:ext>
              </a:extLst>
            </p:cNvPr>
            <p:cNvSpPr txBox="1"/>
            <p:nvPr/>
          </p:nvSpPr>
          <p:spPr>
            <a:xfrm>
              <a:off x="11483" y="927"/>
              <a:ext cx="5059" cy="689"/>
            </a:xfrm>
            <a:prstGeom prst="rect">
              <a:avLst/>
            </a:prstGeom>
            <a:noFill/>
          </p:spPr>
          <p:txBody>
            <a:bodyPr wrap="square" rtlCol="0">
              <a:spAutoFit/>
            </a:bodyPr>
            <a:lstStyle/>
            <a:p>
              <a:r>
                <a:rPr lang="zh-CN" altLang="en-US" sz="800" dirty="0"/>
                <a:t>（</a:t>
              </a:r>
              <a:r>
                <a:rPr lang="en-US" altLang="zh-CN" sz="800" dirty="0"/>
                <a:t>b</a:t>
              </a:r>
              <a:r>
                <a:rPr lang="zh-CN" altLang="en-US" sz="800" dirty="0"/>
                <a:t>）</a:t>
              </a:r>
              <a:r>
                <a:rPr lang="en-US" altLang="zh-CN" sz="800" dirty="0"/>
                <a:t>Radio frequency domain</a:t>
              </a:r>
              <a:endParaRPr lang="zh-CN" altLang="en-US" sz="800" dirty="0"/>
            </a:p>
          </p:txBody>
        </p:sp>
        <p:grpSp>
          <p:nvGrpSpPr>
            <p:cNvPr id="89" name="组合 88">
              <a:extLst>
                <a:ext uri="{FF2B5EF4-FFF2-40B4-BE49-F238E27FC236}">
                  <a16:creationId xmlns:a16="http://schemas.microsoft.com/office/drawing/2014/main" id="{477850AB-9E14-A750-6600-3E2430B0E7C4}"/>
                </a:ext>
              </a:extLst>
            </p:cNvPr>
            <p:cNvGrpSpPr/>
            <p:nvPr/>
          </p:nvGrpSpPr>
          <p:grpSpPr>
            <a:xfrm>
              <a:off x="14279" y="5754"/>
              <a:ext cx="2297" cy="439"/>
              <a:chOff x="5910" y="1824"/>
              <a:chExt cx="1345" cy="550"/>
            </a:xfrm>
          </p:grpSpPr>
          <p:cxnSp>
            <p:nvCxnSpPr>
              <p:cNvPr id="96" name="直接连接符 95">
                <a:extLst>
                  <a:ext uri="{FF2B5EF4-FFF2-40B4-BE49-F238E27FC236}">
                    <a16:creationId xmlns:a16="http://schemas.microsoft.com/office/drawing/2014/main" id="{1299BF6B-6E6F-FA4A-B7D1-7D6298E248AA}"/>
                  </a:ext>
                </a:extLst>
              </p:cNvPr>
              <p:cNvCxnSpPr/>
              <p:nvPr/>
            </p:nvCxnSpPr>
            <p:spPr>
              <a:xfrm>
                <a:off x="5910" y="1824"/>
                <a:ext cx="0" cy="5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E5FC5D2F-34EE-08BC-F9AB-D64C4DF167EE}"/>
                  </a:ext>
                </a:extLst>
              </p:cNvPr>
              <p:cNvCxnSpPr/>
              <p:nvPr/>
            </p:nvCxnSpPr>
            <p:spPr>
              <a:xfrm>
                <a:off x="7255" y="1824"/>
                <a:ext cx="0" cy="5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8" name="直接箭头连接符 97">
                <a:extLst>
                  <a:ext uri="{FF2B5EF4-FFF2-40B4-BE49-F238E27FC236}">
                    <a16:creationId xmlns:a16="http://schemas.microsoft.com/office/drawing/2014/main" id="{EB09F9F2-A1AA-A953-09C8-A77886AAE7B0}"/>
                  </a:ext>
                </a:extLst>
              </p:cNvPr>
              <p:cNvCxnSpPr/>
              <p:nvPr/>
            </p:nvCxnSpPr>
            <p:spPr>
              <a:xfrm>
                <a:off x="5935" y="2062"/>
                <a:ext cx="1300" cy="12"/>
              </a:xfrm>
              <a:prstGeom prst="straightConnector1">
                <a:avLst/>
              </a:prstGeom>
              <a:ln>
                <a:solidFill>
                  <a:schemeClr val="tx2"/>
                </a:solidFill>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90" name="组合 89">
              <a:extLst>
                <a:ext uri="{FF2B5EF4-FFF2-40B4-BE49-F238E27FC236}">
                  <a16:creationId xmlns:a16="http://schemas.microsoft.com/office/drawing/2014/main" id="{E266BA6A-37C4-8CCC-92C0-2C7B460FF6AA}"/>
                </a:ext>
              </a:extLst>
            </p:cNvPr>
            <p:cNvGrpSpPr/>
            <p:nvPr/>
          </p:nvGrpSpPr>
          <p:grpSpPr>
            <a:xfrm>
              <a:off x="13732" y="2827"/>
              <a:ext cx="1207" cy="557"/>
              <a:chOff x="13735" y="2849"/>
              <a:chExt cx="1207" cy="557"/>
            </a:xfrm>
          </p:grpSpPr>
          <p:cxnSp>
            <p:nvCxnSpPr>
              <p:cNvPr id="91" name="直接连接符 90">
                <a:extLst>
                  <a:ext uri="{FF2B5EF4-FFF2-40B4-BE49-F238E27FC236}">
                    <a16:creationId xmlns:a16="http://schemas.microsoft.com/office/drawing/2014/main" id="{AF8B8A41-2F32-440A-F30E-C065B4B74C70}"/>
                  </a:ext>
                </a:extLst>
              </p:cNvPr>
              <p:cNvCxnSpPr/>
              <p:nvPr/>
            </p:nvCxnSpPr>
            <p:spPr>
              <a:xfrm>
                <a:off x="14118" y="2866"/>
                <a:ext cx="8" cy="540"/>
              </a:xfrm>
              <a:prstGeom prst="line">
                <a:avLst/>
              </a:prstGeom>
            </p:spPr>
            <p:style>
              <a:lnRef idx="1">
                <a:schemeClr val="dk1"/>
              </a:lnRef>
              <a:fillRef idx="0">
                <a:schemeClr val="dk1"/>
              </a:fillRef>
              <a:effectRef idx="0">
                <a:schemeClr val="dk1"/>
              </a:effectRef>
              <a:fontRef idx="minor">
                <a:schemeClr val="tx1"/>
              </a:fontRef>
            </p:style>
          </p:cxnSp>
          <p:cxnSp>
            <p:nvCxnSpPr>
              <p:cNvPr id="92" name="直接连接符 91">
                <a:extLst>
                  <a:ext uri="{FF2B5EF4-FFF2-40B4-BE49-F238E27FC236}">
                    <a16:creationId xmlns:a16="http://schemas.microsoft.com/office/drawing/2014/main" id="{07370895-6434-A425-F91E-E4EB5F74A432}"/>
                  </a:ext>
                </a:extLst>
              </p:cNvPr>
              <p:cNvCxnSpPr/>
              <p:nvPr/>
            </p:nvCxnSpPr>
            <p:spPr>
              <a:xfrm flipH="1">
                <a:off x="14480" y="2849"/>
                <a:ext cx="5" cy="300"/>
              </a:xfrm>
              <a:prstGeom prst="line">
                <a:avLst/>
              </a:prstGeom>
            </p:spPr>
            <p:style>
              <a:lnRef idx="1">
                <a:schemeClr val="dk1"/>
              </a:lnRef>
              <a:fillRef idx="0">
                <a:schemeClr val="dk1"/>
              </a:fillRef>
              <a:effectRef idx="0">
                <a:schemeClr val="dk1"/>
              </a:effectRef>
              <a:fontRef idx="minor">
                <a:schemeClr val="tx1"/>
              </a:fontRef>
            </p:style>
          </p:cxnSp>
          <p:cxnSp>
            <p:nvCxnSpPr>
              <p:cNvPr id="93" name="直接连接符 92">
                <a:extLst>
                  <a:ext uri="{FF2B5EF4-FFF2-40B4-BE49-F238E27FC236}">
                    <a16:creationId xmlns:a16="http://schemas.microsoft.com/office/drawing/2014/main" id="{D85C62C9-074D-76E6-AC9E-23831DBF47DA}"/>
                  </a:ext>
                </a:extLst>
              </p:cNvPr>
              <p:cNvCxnSpPr/>
              <p:nvPr/>
            </p:nvCxnSpPr>
            <p:spPr>
              <a:xfrm flipH="1">
                <a:off x="14169" y="3149"/>
                <a:ext cx="322" cy="225"/>
              </a:xfrm>
              <a:prstGeom prst="line">
                <a:avLst/>
              </a:prstGeom>
            </p:spPr>
            <p:style>
              <a:lnRef idx="1">
                <a:schemeClr val="dk1"/>
              </a:lnRef>
              <a:fillRef idx="0">
                <a:schemeClr val="dk1"/>
              </a:fillRef>
              <a:effectRef idx="0">
                <a:schemeClr val="dk1"/>
              </a:effectRef>
              <a:fontRef idx="minor">
                <a:schemeClr val="tx1"/>
              </a:fontRef>
            </p:style>
          </p:cxnSp>
          <p:cxnSp>
            <p:nvCxnSpPr>
              <p:cNvPr id="94" name="直接箭头连接符 93">
                <a:extLst>
                  <a:ext uri="{FF2B5EF4-FFF2-40B4-BE49-F238E27FC236}">
                    <a16:creationId xmlns:a16="http://schemas.microsoft.com/office/drawing/2014/main" id="{EE620BF3-4BF7-F63A-1238-B75004861BEF}"/>
                  </a:ext>
                </a:extLst>
              </p:cNvPr>
              <p:cNvCxnSpPr/>
              <p:nvPr/>
            </p:nvCxnSpPr>
            <p:spPr>
              <a:xfrm flipV="1">
                <a:off x="13735" y="3082"/>
                <a:ext cx="333" cy="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5" name="直接箭头连接符 94">
                <a:extLst>
                  <a:ext uri="{FF2B5EF4-FFF2-40B4-BE49-F238E27FC236}">
                    <a16:creationId xmlns:a16="http://schemas.microsoft.com/office/drawing/2014/main" id="{B05154DD-2709-62D6-AB63-294EB601B204}"/>
                  </a:ext>
                </a:extLst>
              </p:cNvPr>
              <p:cNvCxnSpPr/>
              <p:nvPr/>
            </p:nvCxnSpPr>
            <p:spPr>
              <a:xfrm flipH="1">
                <a:off x="14560" y="3082"/>
                <a:ext cx="38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sp>
        <p:nvSpPr>
          <p:cNvPr id="103" name="椭圆 102">
            <a:extLst>
              <a:ext uri="{FF2B5EF4-FFF2-40B4-BE49-F238E27FC236}">
                <a16:creationId xmlns:a16="http://schemas.microsoft.com/office/drawing/2014/main" id="{537BCBE0-AD06-6D62-9D8B-CC65E2CBA5B2}"/>
              </a:ext>
            </a:extLst>
          </p:cNvPr>
          <p:cNvSpPr/>
          <p:nvPr/>
        </p:nvSpPr>
        <p:spPr>
          <a:xfrm>
            <a:off x="2819631" y="3427013"/>
            <a:ext cx="672901" cy="700539"/>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04" name="椭圆 103">
            <a:extLst>
              <a:ext uri="{FF2B5EF4-FFF2-40B4-BE49-F238E27FC236}">
                <a16:creationId xmlns:a16="http://schemas.microsoft.com/office/drawing/2014/main" id="{AA7C2DDC-9DA2-3442-14EB-41E77FE085E4}"/>
              </a:ext>
            </a:extLst>
          </p:cNvPr>
          <p:cNvSpPr/>
          <p:nvPr/>
        </p:nvSpPr>
        <p:spPr>
          <a:xfrm>
            <a:off x="3060931" y="3548049"/>
            <a:ext cx="71760" cy="79759"/>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05" name="任意多边形 213">
            <a:extLst>
              <a:ext uri="{FF2B5EF4-FFF2-40B4-BE49-F238E27FC236}">
                <a16:creationId xmlns:a16="http://schemas.microsoft.com/office/drawing/2014/main" id="{F01D1ED0-F237-4958-0032-E7EE8BBE09B9}"/>
              </a:ext>
            </a:extLst>
          </p:cNvPr>
          <p:cNvSpPr/>
          <p:nvPr/>
        </p:nvSpPr>
        <p:spPr>
          <a:xfrm>
            <a:off x="2861706" y="3497539"/>
            <a:ext cx="545829" cy="617608"/>
          </a:xfrm>
          <a:custGeom>
            <a:avLst/>
            <a:gdLst>
              <a:gd name="connisteX0" fmla="*/ 0 w 1619250"/>
              <a:gd name="connsiteY0" fmla="*/ 1388928 h 2644399"/>
              <a:gd name="connisteX1" fmla="*/ 309880 w 1619250"/>
              <a:gd name="connsiteY1" fmla="*/ 1380673 h 2644399"/>
              <a:gd name="connisteX2" fmla="*/ 381000 w 1619250"/>
              <a:gd name="connsiteY2" fmla="*/ 1094923 h 2644399"/>
              <a:gd name="connisteX3" fmla="*/ 523875 w 1619250"/>
              <a:gd name="connsiteY3" fmla="*/ 1944553 h 2644399"/>
              <a:gd name="connisteX4" fmla="*/ 730250 w 1619250"/>
              <a:gd name="connsiteY4" fmla="*/ 7168 h 2644399"/>
              <a:gd name="connisteX5" fmla="*/ 833755 w 1619250"/>
              <a:gd name="connsiteY5" fmla="*/ 2627178 h 2644399"/>
              <a:gd name="connisteX6" fmla="*/ 1008380 w 1619250"/>
              <a:gd name="connsiteY6" fmla="*/ 1015548 h 2644399"/>
              <a:gd name="connisteX7" fmla="*/ 1150620 w 1619250"/>
              <a:gd name="connsiteY7" fmla="*/ 1745798 h 2644399"/>
              <a:gd name="connisteX8" fmla="*/ 1270000 w 1619250"/>
              <a:gd name="connsiteY8" fmla="*/ 1246053 h 2644399"/>
              <a:gd name="connisteX9" fmla="*/ 1420495 w 1619250"/>
              <a:gd name="connsiteY9" fmla="*/ 1444173 h 2644399"/>
              <a:gd name="connisteX10" fmla="*/ 1619250 w 1619250"/>
              <a:gd name="connsiteY10" fmla="*/ 1420678 h 264439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1619250" h="2644400">
                <a:moveTo>
                  <a:pt x="0" y="1388929"/>
                </a:moveTo>
                <a:cubicBezTo>
                  <a:pt x="60325" y="1392739"/>
                  <a:pt x="233680" y="1439729"/>
                  <a:pt x="309880" y="1380674"/>
                </a:cubicBezTo>
                <a:cubicBezTo>
                  <a:pt x="386080" y="1321619"/>
                  <a:pt x="338455" y="981894"/>
                  <a:pt x="381000" y="1094924"/>
                </a:cubicBezTo>
                <a:cubicBezTo>
                  <a:pt x="423545" y="1207954"/>
                  <a:pt x="454025" y="2162359"/>
                  <a:pt x="523875" y="1944554"/>
                </a:cubicBezTo>
                <a:cubicBezTo>
                  <a:pt x="593725" y="1726749"/>
                  <a:pt x="668020" y="-129356"/>
                  <a:pt x="730250" y="7169"/>
                </a:cubicBezTo>
                <a:cubicBezTo>
                  <a:pt x="792480" y="143694"/>
                  <a:pt x="777875" y="2425249"/>
                  <a:pt x="833755" y="2627179"/>
                </a:cubicBezTo>
                <a:cubicBezTo>
                  <a:pt x="889635" y="2829109"/>
                  <a:pt x="944880" y="1192079"/>
                  <a:pt x="1008380" y="1015549"/>
                </a:cubicBezTo>
                <a:cubicBezTo>
                  <a:pt x="1071880" y="839019"/>
                  <a:pt x="1098550" y="1699444"/>
                  <a:pt x="1150620" y="1745799"/>
                </a:cubicBezTo>
                <a:cubicBezTo>
                  <a:pt x="1202690" y="1792154"/>
                  <a:pt x="1216025" y="1306379"/>
                  <a:pt x="1270000" y="1246054"/>
                </a:cubicBezTo>
                <a:cubicBezTo>
                  <a:pt x="1323975" y="1185729"/>
                  <a:pt x="1350645" y="1409249"/>
                  <a:pt x="1420495" y="1444174"/>
                </a:cubicBezTo>
                <a:cubicBezTo>
                  <a:pt x="1490345" y="1479099"/>
                  <a:pt x="1582420" y="1429569"/>
                  <a:pt x="1619250" y="1420679"/>
                </a:cubicBezTo>
              </a:path>
            </a:pathLst>
          </a:custGeom>
          <a:noFill/>
          <a:ln w="28575" cmpd="sng">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6" name="直接箭头连接符 105">
            <a:extLst>
              <a:ext uri="{FF2B5EF4-FFF2-40B4-BE49-F238E27FC236}">
                <a16:creationId xmlns:a16="http://schemas.microsoft.com/office/drawing/2014/main" id="{26D078E4-F3DC-ACFE-0E47-B0BA9B7BF0B5}"/>
              </a:ext>
            </a:extLst>
          </p:cNvPr>
          <p:cNvCxnSpPr>
            <a:cxnSpLocks/>
          </p:cNvCxnSpPr>
          <p:nvPr/>
        </p:nvCxnSpPr>
        <p:spPr>
          <a:xfrm flipV="1">
            <a:off x="1495656" y="3907843"/>
            <a:ext cx="1298575" cy="2438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7" name="直接箭头连接符 106">
            <a:extLst>
              <a:ext uri="{FF2B5EF4-FFF2-40B4-BE49-F238E27FC236}">
                <a16:creationId xmlns:a16="http://schemas.microsoft.com/office/drawing/2014/main" id="{09E8F108-5D79-402E-CADC-D89EE81746BA}"/>
              </a:ext>
            </a:extLst>
          </p:cNvPr>
          <p:cNvCxnSpPr>
            <a:cxnSpLocks/>
          </p:cNvCxnSpPr>
          <p:nvPr/>
        </p:nvCxnSpPr>
        <p:spPr>
          <a:xfrm>
            <a:off x="2155421" y="2808658"/>
            <a:ext cx="876935" cy="7283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8" name="文本框 107">
            <a:extLst>
              <a:ext uri="{FF2B5EF4-FFF2-40B4-BE49-F238E27FC236}">
                <a16:creationId xmlns:a16="http://schemas.microsoft.com/office/drawing/2014/main" id="{8AC1D0FB-1761-1870-128C-CC4EBBD5CB4A}"/>
              </a:ext>
            </a:extLst>
          </p:cNvPr>
          <p:cNvSpPr txBox="1"/>
          <p:nvPr/>
        </p:nvSpPr>
        <p:spPr>
          <a:xfrm>
            <a:off x="1074309" y="5613801"/>
            <a:ext cx="4058458" cy="506292"/>
          </a:xfrm>
          <a:prstGeom prst="rect">
            <a:avLst/>
          </a:prstGeom>
          <a:noFill/>
        </p:spPr>
        <p:txBody>
          <a:bodyPr wrap="square" rtlCol="0" anchor="t">
            <a:spAutoFit/>
          </a:bodyPr>
          <a:lstStyle/>
          <a:p>
            <a:pPr algn="ctr">
              <a:lnSpc>
                <a:spcPct val="150000"/>
              </a:lnSpc>
              <a:buNone/>
            </a:pPr>
            <a:r>
              <a:rPr lang="en-US" altLang="zh-CN" sz="2000" b="1" kern="1200" dirty="0">
                <a:solidFill>
                  <a:srgbClr val="FF0000"/>
                </a:solidFill>
                <a:effectLst/>
                <a:latin typeface="+mn-lt"/>
                <a:ea typeface="+mn-ea"/>
                <a:cs typeface="+mn-cs"/>
              </a:rPr>
              <a:t>Asynchronous optical sampling</a:t>
            </a:r>
            <a:r>
              <a:rPr lang="zh-CN" altLang="en-US" sz="2000" b="1"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 </a:t>
            </a:r>
          </a:p>
        </p:txBody>
      </p:sp>
      <p:sp>
        <p:nvSpPr>
          <p:cNvPr id="110" name="Rectangle 3      (向天歌演示原创作品：www.TopPPT.cn)">
            <a:extLst>
              <a:ext uri="{FF2B5EF4-FFF2-40B4-BE49-F238E27FC236}">
                <a16:creationId xmlns:a16="http://schemas.microsoft.com/office/drawing/2014/main" id="{70998902-4881-66C1-C819-3EA48713AD0C}"/>
              </a:ext>
            </a:extLst>
          </p:cNvPr>
          <p:cNvSpPr/>
          <p:nvPr/>
        </p:nvSpPr>
        <p:spPr>
          <a:xfrm>
            <a:off x="51967" y="113103"/>
            <a:ext cx="199988" cy="379273"/>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微软雅黑" panose="020B0503020204020204" pitchFamily="34" charset="-122"/>
              <a:cs typeface="+mn-cs"/>
            </a:endParaRPr>
          </a:p>
        </p:txBody>
      </p:sp>
      <p:pic>
        <p:nvPicPr>
          <p:cNvPr id="116" name="图片 115">
            <a:extLst>
              <a:ext uri="{FF2B5EF4-FFF2-40B4-BE49-F238E27FC236}">
                <a16:creationId xmlns:a16="http://schemas.microsoft.com/office/drawing/2014/main" id="{D7FA6083-CA90-F71B-19E3-0413CBF6DDE8}"/>
              </a:ext>
            </a:extLst>
          </p:cNvPr>
          <p:cNvPicPr>
            <a:picLocks noChangeAspect="1"/>
          </p:cNvPicPr>
          <p:nvPr/>
        </p:nvPicPr>
        <p:blipFill>
          <a:blip r:embed="rId3"/>
          <a:stretch>
            <a:fillRect/>
          </a:stretch>
        </p:blipFill>
        <p:spPr>
          <a:xfrm>
            <a:off x="7629121" y="1301128"/>
            <a:ext cx="3833300" cy="1895211"/>
          </a:xfrm>
          <a:prstGeom prst="rect">
            <a:avLst/>
          </a:prstGeom>
        </p:spPr>
      </p:pic>
      <p:pic>
        <p:nvPicPr>
          <p:cNvPr id="117" name="图片 116">
            <a:extLst>
              <a:ext uri="{FF2B5EF4-FFF2-40B4-BE49-F238E27FC236}">
                <a16:creationId xmlns:a16="http://schemas.microsoft.com/office/drawing/2014/main" id="{2D5AE482-1ACF-DB6A-8738-F2E28FD355F2}"/>
              </a:ext>
            </a:extLst>
          </p:cNvPr>
          <p:cNvPicPr>
            <a:picLocks noChangeAspect="1"/>
          </p:cNvPicPr>
          <p:nvPr/>
        </p:nvPicPr>
        <p:blipFill>
          <a:blip r:embed="rId4"/>
          <a:stretch>
            <a:fillRect/>
          </a:stretch>
        </p:blipFill>
        <p:spPr>
          <a:xfrm>
            <a:off x="7948861" y="4296705"/>
            <a:ext cx="3110949" cy="1168187"/>
          </a:xfrm>
          <a:prstGeom prst="rect">
            <a:avLst/>
          </a:prstGeom>
        </p:spPr>
      </p:pic>
      <p:pic>
        <p:nvPicPr>
          <p:cNvPr id="118" name="图片 117">
            <a:extLst>
              <a:ext uri="{FF2B5EF4-FFF2-40B4-BE49-F238E27FC236}">
                <a16:creationId xmlns:a16="http://schemas.microsoft.com/office/drawing/2014/main" id="{0FF446B2-701F-DF85-E4C4-99A6A30270DE}"/>
              </a:ext>
            </a:extLst>
          </p:cNvPr>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a:off x="5773823" y="3587928"/>
            <a:ext cx="1462893" cy="580749"/>
          </a:xfrm>
          <a:prstGeom prst="rect">
            <a:avLst/>
          </a:prstGeom>
        </p:spPr>
      </p:pic>
      <p:pic>
        <p:nvPicPr>
          <p:cNvPr id="119" name="图片 118">
            <a:extLst>
              <a:ext uri="{FF2B5EF4-FFF2-40B4-BE49-F238E27FC236}">
                <a16:creationId xmlns:a16="http://schemas.microsoft.com/office/drawing/2014/main" id="{E717405C-269B-8179-24AF-4DB2F7187295}"/>
              </a:ext>
            </a:extLst>
          </p:cNvPr>
          <p:cNvPicPr>
            <a:picLocks noChangeAspect="1"/>
          </p:cNvPicPr>
          <p:nvPr/>
        </p:nvPicPr>
        <p:blipFill>
          <a:blip r:embed="rId6">
            <a:clrChange>
              <a:clrFrom>
                <a:srgbClr val="FFFFFF">
                  <a:alpha val="100000"/>
                </a:srgbClr>
              </a:clrFrom>
              <a:clrTo>
                <a:srgbClr val="FFFFFF">
                  <a:alpha val="100000"/>
                  <a:alpha val="0"/>
                </a:srgbClr>
              </a:clrTo>
            </a:clrChange>
          </a:blip>
          <a:stretch>
            <a:fillRect/>
          </a:stretch>
        </p:blipFill>
        <p:spPr>
          <a:xfrm>
            <a:off x="8584698" y="5541026"/>
            <a:ext cx="1922145" cy="599440"/>
          </a:xfrm>
          <a:prstGeom prst="rect">
            <a:avLst/>
          </a:prstGeom>
        </p:spPr>
      </p:pic>
      <p:sp>
        <p:nvSpPr>
          <p:cNvPr id="121" name="矩形 120">
            <a:extLst>
              <a:ext uri="{FF2B5EF4-FFF2-40B4-BE49-F238E27FC236}">
                <a16:creationId xmlns:a16="http://schemas.microsoft.com/office/drawing/2014/main" id="{B015287C-120C-9F45-951A-826CD65C3967}"/>
              </a:ext>
            </a:extLst>
          </p:cNvPr>
          <p:cNvSpPr/>
          <p:nvPr/>
        </p:nvSpPr>
        <p:spPr>
          <a:xfrm>
            <a:off x="4445380" y="4060852"/>
            <a:ext cx="812167" cy="400110"/>
          </a:xfrm>
          <a:prstGeom prst="rect">
            <a:avLst/>
          </a:prstGeom>
          <a:noFill/>
        </p:spPr>
        <p:txBody>
          <a:bodyPr wrap="square" lIns="91440" tIns="45720" rIns="91440" bIns="45720">
            <a:spAutoFit/>
          </a:bodyPr>
          <a:lstStyle/>
          <a:p>
            <a:pPr algn="ctr"/>
            <a:r>
              <a:rPr lang="en-US" altLang="zh-CN" sz="2000" dirty="0">
                <a:ln w="0"/>
                <a:solidFill>
                  <a:srgbClr val="FF0000"/>
                </a:solidFill>
                <a:effectLst>
                  <a:outerShdw blurRad="38100" dist="25400" dir="5400000" algn="ctr" rotWithShape="0">
                    <a:srgbClr val="6E747A">
                      <a:alpha val="43000"/>
                    </a:srgbClr>
                  </a:outerShdw>
                </a:effectLst>
              </a:rPr>
              <a:t>SIG</a:t>
            </a:r>
            <a:endParaRPr lang="zh-CN" altLang="en-US" sz="2000" dirty="0">
              <a:ln w="0"/>
              <a:solidFill>
                <a:srgbClr val="FF0000"/>
              </a:solidFill>
              <a:effectLst>
                <a:outerShdw blurRad="38100" dist="25400" dir="5400000" algn="ctr" rotWithShape="0">
                  <a:srgbClr val="6E747A">
                    <a:alpha val="43000"/>
                  </a:srgbClr>
                </a:outerShdw>
              </a:effectLst>
            </a:endParaRPr>
          </a:p>
        </p:txBody>
      </p:sp>
      <p:sp>
        <p:nvSpPr>
          <p:cNvPr id="123" name="矩形 122">
            <a:extLst>
              <a:ext uri="{FF2B5EF4-FFF2-40B4-BE49-F238E27FC236}">
                <a16:creationId xmlns:a16="http://schemas.microsoft.com/office/drawing/2014/main" id="{42C05399-3B75-923B-7263-9B5CAE7533FA}"/>
              </a:ext>
            </a:extLst>
          </p:cNvPr>
          <p:cNvSpPr/>
          <p:nvPr/>
        </p:nvSpPr>
        <p:spPr>
          <a:xfrm>
            <a:off x="4563422" y="3297102"/>
            <a:ext cx="527709" cy="369332"/>
          </a:xfrm>
          <a:prstGeom prst="rect">
            <a:avLst/>
          </a:prstGeom>
          <a:noFill/>
        </p:spPr>
        <p:txBody>
          <a:bodyPr wrap="none" lIns="91440" tIns="45720" rIns="91440" bIns="45720">
            <a:spAutoFit/>
          </a:bodyPr>
          <a:lstStyle/>
          <a:p>
            <a:pPr algn="ctr"/>
            <a:r>
              <a:rPr lang="en-US" altLang="zh-CN" dirty="0">
                <a:ln w="0"/>
                <a:solidFill>
                  <a:schemeClr val="accent1"/>
                </a:solidFill>
                <a:effectLst>
                  <a:outerShdw blurRad="38100" dist="25400" dir="5400000" algn="ctr" rotWithShape="0">
                    <a:srgbClr val="6E747A">
                      <a:alpha val="43000"/>
                    </a:srgbClr>
                  </a:outerShdw>
                </a:effectLst>
              </a:rPr>
              <a:t>REF</a:t>
            </a:r>
            <a:endParaRPr lang="zh-CN" altLang="en-US" dirty="0">
              <a:ln w="0"/>
              <a:solidFill>
                <a:schemeClr val="accent1"/>
              </a:solidFill>
              <a:effectLst>
                <a:outerShdw blurRad="38100" dist="25400" dir="5400000" algn="ctr" rotWithShape="0">
                  <a:srgbClr val="6E747A">
                    <a:alpha val="43000"/>
                  </a:srgbClr>
                </a:outerShdw>
              </a:effectLst>
            </a:endParaRPr>
          </a:p>
        </p:txBody>
      </p:sp>
      <p:sp>
        <p:nvSpPr>
          <p:cNvPr id="125" name="文本框 124">
            <a:extLst>
              <a:ext uri="{FF2B5EF4-FFF2-40B4-BE49-F238E27FC236}">
                <a16:creationId xmlns:a16="http://schemas.microsoft.com/office/drawing/2014/main" id="{1DB15F9B-69E9-0529-B225-57A28E84D097}"/>
              </a:ext>
            </a:extLst>
          </p:cNvPr>
          <p:cNvSpPr txBox="1"/>
          <p:nvPr/>
        </p:nvSpPr>
        <p:spPr>
          <a:xfrm>
            <a:off x="2310395" y="4143173"/>
            <a:ext cx="1740692" cy="369332"/>
          </a:xfrm>
          <a:prstGeom prst="rect">
            <a:avLst/>
          </a:prstGeom>
          <a:noFill/>
        </p:spPr>
        <p:txBody>
          <a:bodyPr wrap="square">
            <a:spAutoFit/>
          </a:bodyPr>
          <a:lstStyle/>
          <a:p>
            <a:r>
              <a:rPr lang="en-US" altLang="zh-CN" sz="1800" b="1" dirty="0">
                <a:effectLst/>
                <a:latin typeface="Times New Roman" panose="02020603050405020304" pitchFamily="18" charset="0"/>
                <a:ea typeface="等线" panose="02010600030101010101" pitchFamily="2" charset="-122"/>
              </a:rPr>
              <a:t>interferograms</a:t>
            </a:r>
            <a:endParaRPr lang="zh-CN" altLang="en-US" b="1" dirty="0"/>
          </a:p>
        </p:txBody>
      </p:sp>
      <p:cxnSp>
        <p:nvCxnSpPr>
          <p:cNvPr id="127" name="直接箭头连接符 126">
            <a:extLst>
              <a:ext uri="{FF2B5EF4-FFF2-40B4-BE49-F238E27FC236}">
                <a16:creationId xmlns:a16="http://schemas.microsoft.com/office/drawing/2014/main" id="{0F1672C0-0FC3-0B13-DB0B-B21E6349CEEE}"/>
              </a:ext>
            </a:extLst>
          </p:cNvPr>
          <p:cNvCxnSpPr>
            <a:stCxn id="103" idx="6"/>
            <a:endCxn id="123" idx="1"/>
          </p:cNvCxnSpPr>
          <p:nvPr/>
        </p:nvCxnSpPr>
        <p:spPr>
          <a:xfrm flipV="1">
            <a:off x="3492532" y="3481768"/>
            <a:ext cx="1070890" cy="2955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9" name="直接箭头连接符 128">
            <a:extLst>
              <a:ext uri="{FF2B5EF4-FFF2-40B4-BE49-F238E27FC236}">
                <a16:creationId xmlns:a16="http://schemas.microsoft.com/office/drawing/2014/main" id="{28FB5352-C9BF-3FFD-CC47-B64E96507DD3}"/>
              </a:ext>
            </a:extLst>
          </p:cNvPr>
          <p:cNvCxnSpPr>
            <a:cxnSpLocks/>
            <a:stCxn id="103" idx="6"/>
          </p:cNvCxnSpPr>
          <p:nvPr/>
        </p:nvCxnSpPr>
        <p:spPr>
          <a:xfrm>
            <a:off x="3492532" y="3777283"/>
            <a:ext cx="1070890" cy="4912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0" name="箭头: 右 129">
            <a:extLst>
              <a:ext uri="{FF2B5EF4-FFF2-40B4-BE49-F238E27FC236}">
                <a16:creationId xmlns:a16="http://schemas.microsoft.com/office/drawing/2014/main" id="{C8A375A8-8AED-6D8A-6FD9-73DC45B56F21}"/>
              </a:ext>
            </a:extLst>
          </p:cNvPr>
          <p:cNvSpPr/>
          <p:nvPr/>
        </p:nvSpPr>
        <p:spPr>
          <a:xfrm>
            <a:off x="5088173" y="3711459"/>
            <a:ext cx="666572" cy="328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38" name="文本框 137">
                <a:extLst>
                  <a:ext uri="{FF2B5EF4-FFF2-40B4-BE49-F238E27FC236}">
                    <a16:creationId xmlns:a16="http://schemas.microsoft.com/office/drawing/2014/main" id="{15E08C41-673B-4ED7-E336-684D32AA2A0D}"/>
                  </a:ext>
                </a:extLst>
              </p:cNvPr>
              <p:cNvSpPr txBox="1"/>
              <p:nvPr/>
            </p:nvSpPr>
            <p:spPr>
              <a:xfrm>
                <a:off x="8442743" y="3206479"/>
                <a:ext cx="1775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altLang="zh-CN" i="1" smtClean="0">
                              <a:latin typeface="Cambria Math" panose="02040503050406030204" pitchFamily="18" charset="0"/>
                            </a:rPr>
                          </m:ctrlPr>
                        </m:sSubSupPr>
                        <m:e>
                          <m:r>
                            <a:rPr lang="zh-CN" altLang="en-US" i="1" smtClean="0">
                              <a:latin typeface="Cambria Math" panose="02040503050406030204" pitchFamily="18" charset="0"/>
                            </a:rPr>
                            <m:t>𝜏</m:t>
                          </m:r>
                        </m:e>
                        <m:sub>
                          <m:r>
                            <a:rPr lang="en-US" altLang="zh-CN" b="0" i="1" smtClean="0">
                              <a:latin typeface="Cambria Math" panose="02040503050406030204" pitchFamily="18" charset="0"/>
                            </a:rPr>
                            <m:t>𝑟</m:t>
                          </m:r>
                        </m:sub>
                        <m:sup>
                          <m:r>
                            <a:rPr lang="en-US" altLang="zh-CN" b="0" i="1" smtClean="0">
                              <a:latin typeface="Cambria Math" panose="02040503050406030204" pitchFamily="18" charset="0"/>
                            </a:rPr>
                            <m:t>𝑅𝐹</m:t>
                          </m:r>
                        </m:sup>
                      </m:sSubSup>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𝑡</m:t>
                          </m:r>
                        </m:e>
                        <m:sub>
                          <m:r>
                            <a:rPr lang="en-US" altLang="zh-CN" b="0" i="1" smtClean="0">
                              <a:latin typeface="Cambria Math" panose="02040503050406030204" pitchFamily="18" charset="0"/>
                            </a:rPr>
                            <m:t>𝑆𝐼𝐺</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𝑡</m:t>
                          </m:r>
                        </m:e>
                        <m:sub>
                          <m:r>
                            <a:rPr lang="en-US" altLang="zh-CN" b="0" i="1" smtClean="0">
                              <a:latin typeface="Cambria Math" panose="02040503050406030204" pitchFamily="18" charset="0"/>
                            </a:rPr>
                            <m:t>𝑅𝐸𝐹</m:t>
                          </m:r>
                        </m:sub>
                      </m:sSub>
                    </m:oMath>
                  </m:oMathPara>
                </a14:m>
                <a:endParaRPr lang="zh-CN" altLang="en-US" dirty="0"/>
              </a:p>
            </p:txBody>
          </p:sp>
        </mc:Choice>
        <mc:Fallback xmlns="">
          <p:sp>
            <p:nvSpPr>
              <p:cNvPr id="138" name="文本框 137">
                <a:extLst>
                  <a:ext uri="{FF2B5EF4-FFF2-40B4-BE49-F238E27FC236}">
                    <a16:creationId xmlns:a16="http://schemas.microsoft.com/office/drawing/2014/main" id="{15E08C41-673B-4ED7-E336-684D32AA2A0D}"/>
                  </a:ext>
                </a:extLst>
              </p:cNvPr>
              <p:cNvSpPr txBox="1">
                <a:spLocks noRot="1" noChangeAspect="1" noMove="1" noResize="1" noEditPoints="1" noAdjustHandles="1" noChangeArrowheads="1" noChangeShapeType="1" noTextEdit="1"/>
              </p:cNvSpPr>
              <p:nvPr/>
            </p:nvSpPr>
            <p:spPr>
              <a:xfrm>
                <a:off x="8442743" y="3206479"/>
                <a:ext cx="1775101" cy="276999"/>
              </a:xfrm>
              <a:prstGeom prst="rect">
                <a:avLst/>
              </a:prstGeom>
              <a:blipFill>
                <a:blip r:embed="rId7"/>
                <a:stretch>
                  <a:fillRect l="-1375" t="-4444" r="-687" b="-15556"/>
                </a:stretch>
              </a:blipFill>
            </p:spPr>
            <p:txBody>
              <a:bodyPr/>
              <a:lstStyle/>
              <a:p>
                <a:r>
                  <a:rPr lang="zh-CN" altLang="en-US">
                    <a:noFill/>
                  </a:rPr>
                  <a:t> </a:t>
                </a:r>
              </a:p>
            </p:txBody>
          </p:sp>
        </mc:Fallback>
      </mc:AlternateContent>
      <p:cxnSp>
        <p:nvCxnSpPr>
          <p:cNvPr id="140" name="直接箭头连接符 139">
            <a:extLst>
              <a:ext uri="{FF2B5EF4-FFF2-40B4-BE49-F238E27FC236}">
                <a16:creationId xmlns:a16="http://schemas.microsoft.com/office/drawing/2014/main" id="{B35CD66F-F80B-0D28-E113-2BF146544A3C}"/>
              </a:ext>
            </a:extLst>
          </p:cNvPr>
          <p:cNvCxnSpPr>
            <a:cxnSpLocks/>
            <a:stCxn id="119" idx="1"/>
            <a:endCxn id="118" idx="2"/>
          </p:cNvCxnSpPr>
          <p:nvPr/>
        </p:nvCxnSpPr>
        <p:spPr>
          <a:xfrm flipH="1" flipV="1">
            <a:off x="6505270" y="4168677"/>
            <a:ext cx="2079428" cy="16720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7" name="直接箭头连接符 146">
            <a:extLst>
              <a:ext uri="{FF2B5EF4-FFF2-40B4-BE49-F238E27FC236}">
                <a16:creationId xmlns:a16="http://schemas.microsoft.com/office/drawing/2014/main" id="{24870E7E-3729-0BAB-5A55-E427A322AD30}"/>
              </a:ext>
            </a:extLst>
          </p:cNvPr>
          <p:cNvCxnSpPr>
            <a:stCxn id="138" idx="1"/>
            <a:endCxn id="118" idx="3"/>
          </p:cNvCxnSpPr>
          <p:nvPr/>
        </p:nvCxnSpPr>
        <p:spPr>
          <a:xfrm flipH="1">
            <a:off x="7236716" y="3344979"/>
            <a:ext cx="1206027" cy="5333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0" name="文本框 119">
            <a:extLst>
              <a:ext uri="{FF2B5EF4-FFF2-40B4-BE49-F238E27FC236}">
                <a16:creationId xmlns:a16="http://schemas.microsoft.com/office/drawing/2014/main" id="{1CA5EC91-4084-12D4-EAF0-D431FB8F6B18}"/>
              </a:ext>
            </a:extLst>
          </p:cNvPr>
          <p:cNvSpPr txBox="1"/>
          <p:nvPr/>
        </p:nvSpPr>
        <p:spPr>
          <a:xfrm>
            <a:off x="7301064" y="767757"/>
            <a:ext cx="4058458" cy="495585"/>
          </a:xfrm>
          <a:prstGeom prst="rect">
            <a:avLst/>
          </a:prstGeom>
          <a:noFill/>
        </p:spPr>
        <p:txBody>
          <a:bodyPr wrap="square" rtlCol="0" anchor="t">
            <a:spAutoFit/>
          </a:bodyPr>
          <a:lstStyle/>
          <a:p>
            <a:pPr algn="ctr">
              <a:lnSpc>
                <a:spcPct val="150000"/>
              </a:lnSpc>
              <a:buNone/>
            </a:pPr>
            <a:r>
              <a:rPr lang="en-US" altLang="zh-CN" sz="2000" b="1" dirty="0">
                <a:latin typeface="Times New Roman" panose="02020603050405020304" pitchFamily="18" charset="0"/>
                <a:ea typeface="等线" panose="02010600030101010101" pitchFamily="2" charset="-122"/>
              </a:rPr>
              <a:t>P</a:t>
            </a:r>
            <a:r>
              <a:rPr lang="en-US" altLang="zh-CN" sz="2000" b="1" dirty="0">
                <a:effectLst/>
                <a:latin typeface="Times New Roman" panose="02020603050405020304" pitchFamily="18" charset="0"/>
                <a:ea typeface="等线" panose="02010600030101010101" pitchFamily="2" charset="-122"/>
              </a:rPr>
              <a:t>eak extraction method</a:t>
            </a:r>
            <a:endParaRPr lang="zh-CN" altLang="en-US" sz="2000" b="1"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22" name="文本框 121">
            <a:extLst>
              <a:ext uri="{FF2B5EF4-FFF2-40B4-BE49-F238E27FC236}">
                <a16:creationId xmlns:a16="http://schemas.microsoft.com/office/drawing/2014/main" id="{F82FA603-54F5-CE5A-8781-3D2674D81E46}"/>
              </a:ext>
            </a:extLst>
          </p:cNvPr>
          <p:cNvSpPr txBox="1"/>
          <p:nvPr/>
        </p:nvSpPr>
        <p:spPr>
          <a:xfrm>
            <a:off x="7451663" y="3824395"/>
            <a:ext cx="4058458" cy="495585"/>
          </a:xfrm>
          <a:prstGeom prst="rect">
            <a:avLst/>
          </a:prstGeom>
          <a:noFill/>
        </p:spPr>
        <p:txBody>
          <a:bodyPr wrap="square" rtlCol="0" anchor="t">
            <a:spAutoFit/>
          </a:bodyPr>
          <a:lstStyle/>
          <a:p>
            <a:pPr algn="ctr">
              <a:lnSpc>
                <a:spcPct val="150000"/>
              </a:lnSpc>
              <a:buNone/>
            </a:pPr>
            <a:r>
              <a:rPr lang="en-US" altLang="zh-CN" sz="2000" b="1" dirty="0">
                <a:latin typeface="Times New Roman" panose="02020603050405020304" pitchFamily="18" charset="0"/>
                <a:ea typeface="等线" panose="02010600030101010101" pitchFamily="2" charset="-122"/>
              </a:rPr>
              <a:t>Phase </a:t>
            </a:r>
            <a:r>
              <a:rPr lang="en-US" altLang="zh-CN" sz="2000" b="1" dirty="0">
                <a:effectLst/>
                <a:latin typeface="Times New Roman" panose="02020603050405020304" pitchFamily="18" charset="0"/>
                <a:ea typeface="等线" panose="02010600030101010101" pitchFamily="2" charset="-122"/>
              </a:rPr>
              <a:t>method</a:t>
            </a:r>
            <a:endParaRPr lang="zh-CN" altLang="en-US" sz="2000" b="1"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124" name="图片 123">
            <a:extLst>
              <a:ext uri="{FF2B5EF4-FFF2-40B4-BE49-F238E27FC236}">
                <a16:creationId xmlns:a16="http://schemas.microsoft.com/office/drawing/2014/main" id="{459DFBDB-84AF-7F3F-533B-2A41ED5F9848}"/>
              </a:ext>
            </a:extLst>
          </p:cNvPr>
          <p:cNvPicPr>
            <a:picLocks noChangeAspect="1"/>
          </p:cNvPicPr>
          <p:nvPr/>
        </p:nvPicPr>
        <p:blipFill>
          <a:blip r:embed="rId8"/>
          <a:stretch>
            <a:fillRect/>
          </a:stretch>
        </p:blipFill>
        <p:spPr>
          <a:xfrm>
            <a:off x="10924824" y="5630099"/>
            <a:ext cx="1274096" cy="1227901"/>
          </a:xfrm>
          <a:prstGeom prst="rect">
            <a:avLst/>
          </a:prstGeom>
        </p:spPr>
      </p:pic>
    </p:spTree>
    <p:extLst>
      <p:ext uri="{BB962C8B-B14F-4D97-AF65-F5344CB8AC3E}">
        <p14:creationId xmlns:p14="http://schemas.microsoft.com/office/powerpoint/2010/main" val="519084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Experiment setup and parameters</a:t>
              </a:r>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4</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pic>
        <p:nvPicPr>
          <p:cNvPr id="51" name="图片 50">
            <a:extLst>
              <a:ext uri="{FF2B5EF4-FFF2-40B4-BE49-F238E27FC236}">
                <a16:creationId xmlns:a16="http://schemas.microsoft.com/office/drawing/2014/main" id="{2426CA85-52B6-EF1A-B82E-7719EB47E29F}"/>
              </a:ext>
            </a:extLst>
          </p:cNvPr>
          <p:cNvPicPr>
            <a:picLocks noChangeAspect="1"/>
          </p:cNvPicPr>
          <p:nvPr/>
        </p:nvPicPr>
        <p:blipFill>
          <a:blip r:embed="rId3"/>
          <a:stretch>
            <a:fillRect/>
          </a:stretch>
        </p:blipFill>
        <p:spPr>
          <a:xfrm>
            <a:off x="407162" y="3505616"/>
            <a:ext cx="6171734" cy="2429063"/>
          </a:xfrm>
          <a:prstGeom prst="rect">
            <a:avLst/>
          </a:prstGeom>
        </p:spPr>
      </p:pic>
      <p:pic>
        <p:nvPicPr>
          <p:cNvPr id="52" name="图片 51">
            <a:extLst>
              <a:ext uri="{FF2B5EF4-FFF2-40B4-BE49-F238E27FC236}">
                <a16:creationId xmlns:a16="http://schemas.microsoft.com/office/drawing/2014/main" id="{907E6EB9-7266-D089-A5FF-D685552183D9}"/>
              </a:ext>
            </a:extLst>
          </p:cNvPr>
          <p:cNvPicPr>
            <a:picLocks noChangeAspect="1"/>
          </p:cNvPicPr>
          <p:nvPr/>
        </p:nvPicPr>
        <p:blipFill>
          <a:blip r:embed="rId4"/>
          <a:stretch>
            <a:fillRect/>
          </a:stretch>
        </p:blipFill>
        <p:spPr>
          <a:xfrm>
            <a:off x="185669" y="1334833"/>
            <a:ext cx="6724762" cy="2170783"/>
          </a:xfrm>
          <a:prstGeom prst="rect">
            <a:avLst/>
          </a:prstGeom>
        </p:spPr>
      </p:pic>
      <p:graphicFrame>
        <p:nvGraphicFramePr>
          <p:cNvPr id="2" name="表格 1">
            <a:extLst>
              <a:ext uri="{FF2B5EF4-FFF2-40B4-BE49-F238E27FC236}">
                <a16:creationId xmlns:a16="http://schemas.microsoft.com/office/drawing/2014/main" id="{DA7A6842-3144-96FF-1871-FBCB50D88F68}"/>
              </a:ext>
            </a:extLst>
          </p:cNvPr>
          <p:cNvGraphicFramePr>
            <a:graphicFrameLocks noGrp="1"/>
          </p:cNvGraphicFramePr>
          <p:nvPr>
            <p:extLst>
              <p:ext uri="{D42A27DB-BD31-4B8C-83A1-F6EECF244321}">
                <p14:modId xmlns:p14="http://schemas.microsoft.com/office/powerpoint/2010/main" val="15241023"/>
              </p:ext>
            </p:extLst>
          </p:nvPr>
        </p:nvGraphicFramePr>
        <p:xfrm>
          <a:off x="6910431" y="1590424"/>
          <a:ext cx="4495061" cy="3972357"/>
        </p:xfrm>
        <a:graphic>
          <a:graphicData uri="http://schemas.openxmlformats.org/drawingml/2006/table">
            <a:tbl>
              <a:tblPr firstRow="1" firstCol="1" bandRow="1">
                <a:tableStyleId>{5C22544A-7EE6-4342-B048-85BDC9FD1C3A}</a:tableStyleId>
              </a:tblPr>
              <a:tblGrid>
                <a:gridCol w="2155563">
                  <a:extLst>
                    <a:ext uri="{9D8B030D-6E8A-4147-A177-3AD203B41FA5}">
                      <a16:colId xmlns:a16="http://schemas.microsoft.com/office/drawing/2014/main" val="12069416"/>
                    </a:ext>
                  </a:extLst>
                </a:gridCol>
                <a:gridCol w="2339498">
                  <a:extLst>
                    <a:ext uri="{9D8B030D-6E8A-4147-A177-3AD203B41FA5}">
                      <a16:colId xmlns:a16="http://schemas.microsoft.com/office/drawing/2014/main" val="2692636088"/>
                    </a:ext>
                  </a:extLst>
                </a:gridCol>
              </a:tblGrid>
              <a:tr h="361961">
                <a:tc>
                  <a:txBody>
                    <a:bodyPr/>
                    <a:lstStyle/>
                    <a:p>
                      <a:pPr indent="228600" algn="l">
                        <a:lnSpc>
                          <a:spcPts val="1200"/>
                        </a:lnSpc>
                      </a:pPr>
                      <a:endParaRPr lang="en-US" sz="1400" b="1" kern="100" dirty="0">
                        <a:effectLst/>
                      </a:endParaRPr>
                    </a:p>
                    <a:p>
                      <a:pPr indent="228600" algn="l">
                        <a:lnSpc>
                          <a:spcPts val="1200"/>
                        </a:lnSpc>
                      </a:pPr>
                      <a:r>
                        <a:rPr lang="en-US" sz="1400" b="1" kern="100" dirty="0">
                          <a:effectLst/>
                        </a:rPr>
                        <a:t>Devices</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indent="228600" algn="l">
                        <a:lnSpc>
                          <a:spcPts val="1200"/>
                        </a:lnSpc>
                      </a:pPr>
                      <a:endParaRPr lang="en-US" sz="1400" b="1" kern="100" dirty="0">
                        <a:effectLst/>
                      </a:endParaRPr>
                    </a:p>
                    <a:p>
                      <a:pPr indent="228600" algn="l">
                        <a:lnSpc>
                          <a:spcPts val="1200"/>
                        </a:lnSpc>
                      </a:pPr>
                      <a:r>
                        <a:rPr lang="en-US" sz="1400" b="1" kern="100" dirty="0">
                          <a:effectLst/>
                        </a:rPr>
                        <a:t>Parameters</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921527230"/>
                  </a:ext>
                </a:extLst>
              </a:tr>
              <a:tr h="1088515">
                <a:tc>
                  <a:txBody>
                    <a:bodyPr/>
                    <a:lstStyle/>
                    <a:p>
                      <a:pPr indent="228600" algn="l">
                        <a:lnSpc>
                          <a:spcPts val="1200"/>
                        </a:lnSpc>
                      </a:pPr>
                      <a:endParaRPr lang="en-US" sz="1400" b="1" kern="100" dirty="0">
                        <a:effectLst/>
                      </a:endParaRPr>
                    </a:p>
                    <a:p>
                      <a:pPr indent="228600" algn="l">
                        <a:lnSpc>
                          <a:spcPts val="1200"/>
                        </a:lnSpc>
                      </a:pPr>
                      <a:endParaRPr lang="en-US" sz="1400" b="1" kern="100" dirty="0">
                        <a:effectLst/>
                      </a:endParaRPr>
                    </a:p>
                    <a:p>
                      <a:pPr indent="228600" algn="l">
                        <a:lnSpc>
                          <a:spcPts val="1200"/>
                        </a:lnSpc>
                      </a:pPr>
                      <a:endParaRPr lang="en-US" sz="1400" b="1" kern="100" dirty="0">
                        <a:effectLst/>
                      </a:endParaRPr>
                    </a:p>
                    <a:p>
                      <a:pPr indent="228600" algn="l">
                        <a:lnSpc>
                          <a:spcPts val="1200"/>
                        </a:lnSpc>
                      </a:pPr>
                      <a:r>
                        <a:rPr lang="en-US" sz="1400" b="1" kern="100" dirty="0">
                          <a:effectLst/>
                        </a:rPr>
                        <a:t>Comb1(SIG)</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indent="228600" algn="l">
                        <a:lnSpc>
                          <a:spcPct val="150000"/>
                        </a:lnSpc>
                      </a:pPr>
                      <a:r>
                        <a:rPr lang="en-US" sz="1400" b="1" kern="100" dirty="0">
                          <a:effectLst/>
                        </a:rPr>
                        <a:t>PRF:181.437MHz</a:t>
                      </a:r>
                      <a:endParaRPr lang="zh-CN" sz="1400" b="1" kern="100" dirty="0">
                        <a:effectLst/>
                      </a:endParaRPr>
                    </a:p>
                    <a:p>
                      <a:pPr indent="228600" algn="l">
                        <a:lnSpc>
                          <a:spcPct val="150000"/>
                        </a:lnSpc>
                      </a:pPr>
                      <a:r>
                        <a:rPr lang="en-US" sz="1400" b="1" kern="100" dirty="0">
                          <a:effectLst/>
                        </a:rPr>
                        <a:t>Output power:20mW</a:t>
                      </a:r>
                      <a:endParaRPr lang="zh-CN" sz="1400" b="1" kern="100" dirty="0">
                        <a:effectLst/>
                      </a:endParaRPr>
                    </a:p>
                    <a:p>
                      <a:pPr indent="228600" algn="l">
                        <a:lnSpc>
                          <a:spcPct val="150000"/>
                        </a:lnSpc>
                      </a:pPr>
                      <a:r>
                        <a:rPr lang="en-US" sz="1400" b="1" kern="100" dirty="0">
                          <a:effectLst/>
                        </a:rPr>
                        <a:t>3dB width:51.7nm</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187347850"/>
                  </a:ext>
                </a:extLst>
              </a:tr>
              <a:tr h="1074037">
                <a:tc>
                  <a:txBody>
                    <a:bodyPr/>
                    <a:lstStyle/>
                    <a:p>
                      <a:pPr indent="228600" algn="l">
                        <a:lnSpc>
                          <a:spcPts val="1200"/>
                        </a:lnSpc>
                      </a:pPr>
                      <a:endParaRPr lang="en-US" sz="1400" b="1" kern="100" dirty="0">
                        <a:effectLst/>
                      </a:endParaRPr>
                    </a:p>
                    <a:p>
                      <a:pPr indent="228600" algn="l">
                        <a:lnSpc>
                          <a:spcPts val="1200"/>
                        </a:lnSpc>
                      </a:pPr>
                      <a:endParaRPr lang="en-US" sz="1400" b="1" kern="100" dirty="0">
                        <a:effectLst/>
                      </a:endParaRPr>
                    </a:p>
                    <a:p>
                      <a:pPr indent="228600" algn="l">
                        <a:lnSpc>
                          <a:spcPts val="1200"/>
                        </a:lnSpc>
                      </a:pPr>
                      <a:r>
                        <a:rPr lang="en-US" sz="1400" b="1" kern="100" dirty="0">
                          <a:effectLst/>
                        </a:rPr>
                        <a:t>Comb2(LO)</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indent="228600" algn="l">
                        <a:lnSpc>
                          <a:spcPct val="150000"/>
                        </a:lnSpc>
                      </a:pPr>
                      <a:r>
                        <a:rPr lang="en-US" sz="1400" b="1" kern="100" dirty="0">
                          <a:effectLst/>
                        </a:rPr>
                        <a:t>PRF:181.439MHz</a:t>
                      </a:r>
                      <a:endParaRPr lang="zh-CN" sz="1400" b="1" kern="100" dirty="0">
                        <a:effectLst/>
                      </a:endParaRPr>
                    </a:p>
                    <a:p>
                      <a:pPr indent="228600" algn="l">
                        <a:lnSpc>
                          <a:spcPct val="150000"/>
                        </a:lnSpc>
                      </a:pPr>
                      <a:r>
                        <a:rPr lang="en-US" sz="1400" b="1" kern="100" dirty="0">
                          <a:effectLst/>
                        </a:rPr>
                        <a:t>Output power:20mW</a:t>
                      </a:r>
                      <a:endParaRPr lang="zh-CN" sz="1400" b="1" kern="100" dirty="0">
                        <a:effectLst/>
                      </a:endParaRPr>
                    </a:p>
                    <a:p>
                      <a:pPr indent="228600" algn="l">
                        <a:lnSpc>
                          <a:spcPct val="150000"/>
                        </a:lnSpc>
                      </a:pPr>
                      <a:r>
                        <a:rPr lang="en-US" sz="1400" b="1" kern="100" dirty="0">
                          <a:effectLst/>
                        </a:rPr>
                        <a:t>3dB width:107.6nm</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287915663"/>
                  </a:ext>
                </a:extLst>
              </a:tr>
              <a:tr h="361961">
                <a:tc>
                  <a:txBody>
                    <a:bodyPr/>
                    <a:lstStyle/>
                    <a:p>
                      <a:pPr indent="228600" algn="l">
                        <a:lnSpc>
                          <a:spcPts val="1200"/>
                        </a:lnSpc>
                      </a:pPr>
                      <a:endParaRPr lang="en-US" sz="1400" b="1" kern="100" dirty="0">
                        <a:effectLst/>
                      </a:endParaRPr>
                    </a:p>
                    <a:p>
                      <a:pPr indent="228600" algn="l">
                        <a:lnSpc>
                          <a:spcPts val="1200"/>
                        </a:lnSpc>
                      </a:pPr>
                      <a:r>
                        <a:rPr lang="en-US" sz="1400" b="1" kern="100" dirty="0">
                          <a:effectLst/>
                        </a:rPr>
                        <a:t>VDL</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indent="228600" algn="l">
                        <a:lnSpc>
                          <a:spcPts val="1200"/>
                        </a:lnSpc>
                      </a:pPr>
                      <a:endParaRPr lang="en-US" sz="1400" b="1" kern="100" dirty="0">
                        <a:effectLst/>
                      </a:endParaRPr>
                    </a:p>
                    <a:p>
                      <a:pPr indent="228600" algn="l">
                        <a:lnSpc>
                          <a:spcPts val="1200"/>
                        </a:lnSpc>
                      </a:pPr>
                      <a:r>
                        <a:rPr lang="en-US" sz="1400" b="1" kern="100" dirty="0">
                          <a:effectLst/>
                        </a:rPr>
                        <a:t>Distance resolution:50</a:t>
                      </a:r>
                      <a:r>
                        <a:rPr lang="zh-CN" sz="1400" b="1" kern="100" dirty="0">
                          <a:effectLst/>
                        </a:rPr>
                        <a:t>μ</a:t>
                      </a:r>
                      <a:r>
                        <a:rPr lang="en-US" sz="1400" b="1" kern="100" dirty="0">
                          <a:effectLst/>
                        </a:rPr>
                        <a:t>m</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508156328"/>
                  </a:ext>
                </a:extLst>
              </a:tr>
              <a:tr h="361961">
                <a:tc>
                  <a:txBody>
                    <a:bodyPr/>
                    <a:lstStyle/>
                    <a:p>
                      <a:pPr indent="228600" algn="l">
                        <a:lnSpc>
                          <a:spcPts val="1200"/>
                        </a:lnSpc>
                      </a:pPr>
                      <a:endParaRPr lang="en-US" sz="1400" b="1" kern="100" dirty="0">
                        <a:effectLst/>
                      </a:endParaRPr>
                    </a:p>
                    <a:p>
                      <a:pPr indent="228600" algn="l">
                        <a:lnSpc>
                          <a:spcPts val="1200"/>
                        </a:lnSpc>
                      </a:pPr>
                      <a:r>
                        <a:rPr lang="en-US" sz="1400" b="1" kern="100" dirty="0">
                          <a:effectLst/>
                        </a:rPr>
                        <a:t>LPF</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indent="228600" algn="l">
                        <a:lnSpc>
                          <a:spcPts val="1200"/>
                        </a:lnSpc>
                      </a:pPr>
                      <a:endParaRPr lang="en-US" sz="1400" b="1" kern="100" dirty="0">
                        <a:effectLst/>
                      </a:endParaRPr>
                    </a:p>
                    <a:p>
                      <a:pPr indent="228600" algn="l">
                        <a:lnSpc>
                          <a:spcPts val="1200"/>
                        </a:lnSpc>
                      </a:pPr>
                      <a:r>
                        <a:rPr lang="en-US" sz="1400" b="1" kern="100" dirty="0">
                          <a:effectLst/>
                        </a:rPr>
                        <a:t>3dB 80MHz</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726221399"/>
                  </a:ext>
                </a:extLst>
              </a:tr>
              <a:tr h="361961">
                <a:tc>
                  <a:txBody>
                    <a:bodyPr/>
                    <a:lstStyle/>
                    <a:p>
                      <a:pPr indent="228600" algn="l">
                        <a:lnSpc>
                          <a:spcPts val="1200"/>
                        </a:lnSpc>
                      </a:pPr>
                      <a:endParaRPr lang="en-US" sz="1400" b="1" kern="100" dirty="0">
                        <a:effectLst/>
                      </a:endParaRPr>
                    </a:p>
                    <a:p>
                      <a:pPr indent="228600" algn="l">
                        <a:lnSpc>
                          <a:spcPts val="1200"/>
                        </a:lnSpc>
                      </a:pPr>
                      <a:r>
                        <a:rPr lang="en-US" sz="1400" b="1" kern="100" dirty="0">
                          <a:effectLst/>
                        </a:rPr>
                        <a:t>BPF(DWDM)</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indent="228600" algn="l">
                        <a:lnSpc>
                          <a:spcPts val="1200"/>
                        </a:lnSpc>
                      </a:pPr>
                      <a:endParaRPr lang="en-US" sz="1400" b="1" kern="100" dirty="0">
                        <a:effectLst/>
                      </a:endParaRPr>
                    </a:p>
                    <a:p>
                      <a:pPr indent="228600" algn="l">
                        <a:lnSpc>
                          <a:spcPts val="1200"/>
                        </a:lnSpc>
                      </a:pPr>
                      <a:r>
                        <a:rPr lang="en-US" sz="1400" b="1" kern="100" dirty="0">
                          <a:effectLst/>
                        </a:rPr>
                        <a:t>Bandwidth</a:t>
                      </a:r>
                      <a:r>
                        <a:rPr lang="zh-CN" sz="1400" b="1" kern="100" dirty="0">
                          <a:effectLst/>
                        </a:rPr>
                        <a:t>：</a:t>
                      </a:r>
                      <a:r>
                        <a:rPr lang="en-US" sz="1400" b="1" kern="100" dirty="0">
                          <a:effectLst/>
                        </a:rPr>
                        <a:t>2nm</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245047213"/>
                  </a:ext>
                </a:extLst>
              </a:tr>
              <a:tr h="361961">
                <a:tc>
                  <a:txBody>
                    <a:bodyPr/>
                    <a:lstStyle/>
                    <a:p>
                      <a:pPr indent="228600" algn="l">
                        <a:lnSpc>
                          <a:spcPts val="1200"/>
                        </a:lnSpc>
                      </a:pPr>
                      <a:endParaRPr lang="en-US" sz="1400" b="1" kern="100" dirty="0">
                        <a:effectLst/>
                      </a:endParaRPr>
                    </a:p>
                    <a:p>
                      <a:pPr indent="228600" algn="l">
                        <a:lnSpc>
                          <a:spcPts val="1200"/>
                        </a:lnSpc>
                      </a:pPr>
                      <a:r>
                        <a:rPr lang="en-US" sz="1400" b="1" kern="100" dirty="0">
                          <a:effectLst/>
                        </a:rPr>
                        <a:t>Sampling rate</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indent="228600" algn="l">
                        <a:lnSpc>
                          <a:spcPts val="1200"/>
                        </a:lnSpc>
                      </a:pPr>
                      <a:endParaRPr lang="en-US" sz="1400" b="1" kern="100" dirty="0">
                        <a:effectLst/>
                      </a:endParaRPr>
                    </a:p>
                    <a:p>
                      <a:pPr indent="228600" algn="l">
                        <a:lnSpc>
                          <a:spcPts val="1200"/>
                        </a:lnSpc>
                      </a:pPr>
                      <a:r>
                        <a:rPr lang="en-US" sz="1400" b="1" kern="100" dirty="0">
                          <a:effectLst/>
                        </a:rPr>
                        <a:t>2G~10G</a:t>
                      </a:r>
                      <a:endParaRPr lang="zh-CN" sz="1400" b="1"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194882052"/>
                  </a:ext>
                </a:extLst>
              </a:tr>
            </a:tbl>
          </a:graphicData>
        </a:graphic>
      </p:graphicFrame>
      <p:pic>
        <p:nvPicPr>
          <p:cNvPr id="11" name="图片 10">
            <a:extLst>
              <a:ext uri="{FF2B5EF4-FFF2-40B4-BE49-F238E27FC236}">
                <a16:creationId xmlns:a16="http://schemas.microsoft.com/office/drawing/2014/main" id="{2AD273D7-22EE-24AB-0E47-1DDE4741C56B}"/>
              </a:ext>
            </a:extLst>
          </p:cNvPr>
          <p:cNvPicPr>
            <a:picLocks noChangeAspect="1"/>
          </p:cNvPicPr>
          <p:nvPr/>
        </p:nvPicPr>
        <p:blipFill>
          <a:blip r:embed="rId5"/>
          <a:stretch>
            <a:fillRect/>
          </a:stretch>
        </p:blipFill>
        <p:spPr>
          <a:xfrm>
            <a:off x="10917904" y="5630099"/>
            <a:ext cx="1274096" cy="1227901"/>
          </a:xfrm>
          <a:prstGeom prst="rect">
            <a:avLst/>
          </a:prstGeom>
        </p:spPr>
      </p:pic>
      <p:sp>
        <p:nvSpPr>
          <p:cNvPr id="16" name="文本框 15">
            <a:extLst>
              <a:ext uri="{FF2B5EF4-FFF2-40B4-BE49-F238E27FC236}">
                <a16:creationId xmlns:a16="http://schemas.microsoft.com/office/drawing/2014/main" id="{CBE33D0B-CBDD-6AC9-5A24-3CD490BF5828}"/>
              </a:ext>
            </a:extLst>
          </p:cNvPr>
          <p:cNvSpPr txBox="1"/>
          <p:nvPr/>
        </p:nvSpPr>
        <p:spPr>
          <a:xfrm>
            <a:off x="2146178" y="6088563"/>
            <a:ext cx="1893162" cy="369332"/>
          </a:xfrm>
          <a:prstGeom prst="rect">
            <a:avLst/>
          </a:prstGeom>
          <a:noFill/>
        </p:spPr>
        <p:txBody>
          <a:bodyPr wrap="square">
            <a:spAutoFit/>
          </a:bodyPr>
          <a:lstStyle/>
          <a:p>
            <a:r>
              <a:rPr lang="en-US" altLang="zh-CN" sz="1800" b="1" dirty="0"/>
              <a:t>Experiment setup </a:t>
            </a:r>
            <a:endParaRPr lang="zh-CN" altLang="en-US" dirty="0"/>
          </a:p>
        </p:txBody>
      </p:sp>
      <p:sp>
        <p:nvSpPr>
          <p:cNvPr id="17" name="文本框 16">
            <a:extLst>
              <a:ext uri="{FF2B5EF4-FFF2-40B4-BE49-F238E27FC236}">
                <a16:creationId xmlns:a16="http://schemas.microsoft.com/office/drawing/2014/main" id="{72769573-E30C-485A-E221-7AF0AD3D40D2}"/>
              </a:ext>
            </a:extLst>
          </p:cNvPr>
          <p:cNvSpPr txBox="1"/>
          <p:nvPr/>
        </p:nvSpPr>
        <p:spPr>
          <a:xfrm>
            <a:off x="8500518" y="6185095"/>
            <a:ext cx="1314885" cy="369332"/>
          </a:xfrm>
          <a:prstGeom prst="rect">
            <a:avLst/>
          </a:prstGeom>
          <a:noFill/>
        </p:spPr>
        <p:txBody>
          <a:bodyPr wrap="square">
            <a:spAutoFit/>
          </a:bodyPr>
          <a:lstStyle/>
          <a:p>
            <a:r>
              <a:rPr lang="en-US" altLang="zh-CN" sz="1800" b="1" dirty="0"/>
              <a:t>parameters</a:t>
            </a:r>
            <a:endParaRPr lang="zh-CN" altLang="en-US" dirty="0"/>
          </a:p>
        </p:txBody>
      </p:sp>
    </p:spTree>
    <p:extLst>
      <p:ext uri="{BB962C8B-B14F-4D97-AF65-F5344CB8AC3E}">
        <p14:creationId xmlns:p14="http://schemas.microsoft.com/office/powerpoint/2010/main" val="1324544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P</a:t>
              </a:r>
              <a:r>
                <a:rPr lang="en-US" altLang="zh-CN" sz="2400" b="1" dirty="0"/>
                <a:t>rocess and measurement Results</a:t>
              </a:r>
              <a:endParaRPr lang="en-US" sz="2400" b="1" dirty="0"/>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5</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pic>
        <p:nvPicPr>
          <p:cNvPr id="3" name="图片 2">
            <a:extLst>
              <a:ext uri="{FF2B5EF4-FFF2-40B4-BE49-F238E27FC236}">
                <a16:creationId xmlns:a16="http://schemas.microsoft.com/office/drawing/2014/main" id="{010B7A97-771F-8514-1CBC-1E40CCFF3E37}"/>
              </a:ext>
            </a:extLst>
          </p:cNvPr>
          <p:cNvPicPr>
            <a:picLocks noChangeAspect="1"/>
          </p:cNvPicPr>
          <p:nvPr/>
        </p:nvPicPr>
        <p:blipFill>
          <a:blip r:embed="rId3"/>
          <a:stretch>
            <a:fillRect/>
          </a:stretch>
        </p:blipFill>
        <p:spPr>
          <a:xfrm>
            <a:off x="2281496" y="1086188"/>
            <a:ext cx="4434094" cy="1434153"/>
          </a:xfrm>
          <a:prstGeom prst="rect">
            <a:avLst/>
          </a:prstGeom>
        </p:spPr>
      </p:pic>
      <p:pic>
        <p:nvPicPr>
          <p:cNvPr id="54" name="图片 53">
            <a:extLst>
              <a:ext uri="{FF2B5EF4-FFF2-40B4-BE49-F238E27FC236}">
                <a16:creationId xmlns:a16="http://schemas.microsoft.com/office/drawing/2014/main" id="{C47503F1-7026-46DC-AF2C-2FE79ED0541B}"/>
              </a:ext>
            </a:extLst>
          </p:cNvPr>
          <p:cNvPicPr>
            <a:picLocks noChangeAspect="1"/>
          </p:cNvPicPr>
          <p:nvPr/>
        </p:nvPicPr>
        <p:blipFill>
          <a:blip r:embed="rId4"/>
          <a:stretch>
            <a:fillRect/>
          </a:stretch>
        </p:blipFill>
        <p:spPr>
          <a:xfrm>
            <a:off x="0" y="3246825"/>
            <a:ext cx="3881470" cy="1255413"/>
          </a:xfrm>
          <a:prstGeom prst="rect">
            <a:avLst/>
          </a:prstGeom>
        </p:spPr>
      </p:pic>
      <p:pic>
        <p:nvPicPr>
          <p:cNvPr id="56" name="图片 55">
            <a:extLst>
              <a:ext uri="{FF2B5EF4-FFF2-40B4-BE49-F238E27FC236}">
                <a16:creationId xmlns:a16="http://schemas.microsoft.com/office/drawing/2014/main" id="{9873C46C-C26D-D5A4-A78A-BEF6B24D0B9C}"/>
              </a:ext>
            </a:extLst>
          </p:cNvPr>
          <p:cNvPicPr>
            <a:picLocks noChangeAspect="1"/>
          </p:cNvPicPr>
          <p:nvPr/>
        </p:nvPicPr>
        <p:blipFill>
          <a:blip r:embed="rId5"/>
          <a:stretch>
            <a:fillRect/>
          </a:stretch>
        </p:blipFill>
        <p:spPr>
          <a:xfrm>
            <a:off x="2499011" y="5142377"/>
            <a:ext cx="4179634" cy="1334435"/>
          </a:xfrm>
          <a:prstGeom prst="rect">
            <a:avLst/>
          </a:prstGeom>
        </p:spPr>
      </p:pic>
      <p:pic>
        <p:nvPicPr>
          <p:cNvPr id="59" name="图片 58">
            <a:extLst>
              <a:ext uri="{FF2B5EF4-FFF2-40B4-BE49-F238E27FC236}">
                <a16:creationId xmlns:a16="http://schemas.microsoft.com/office/drawing/2014/main" id="{FBBE51E3-4395-3AC0-69EC-D0212994EAA6}"/>
              </a:ext>
            </a:extLst>
          </p:cNvPr>
          <p:cNvPicPr>
            <a:picLocks noChangeAspect="1"/>
          </p:cNvPicPr>
          <p:nvPr/>
        </p:nvPicPr>
        <p:blipFill>
          <a:blip r:embed="rId6"/>
          <a:stretch>
            <a:fillRect/>
          </a:stretch>
        </p:blipFill>
        <p:spPr>
          <a:xfrm>
            <a:off x="6852550" y="1069933"/>
            <a:ext cx="4533524" cy="1513536"/>
          </a:xfrm>
          <a:prstGeom prst="rect">
            <a:avLst/>
          </a:prstGeom>
        </p:spPr>
      </p:pic>
      <p:pic>
        <p:nvPicPr>
          <p:cNvPr id="61" name="图片 60">
            <a:extLst>
              <a:ext uri="{FF2B5EF4-FFF2-40B4-BE49-F238E27FC236}">
                <a16:creationId xmlns:a16="http://schemas.microsoft.com/office/drawing/2014/main" id="{B664B567-82B5-3FD6-CA86-73EA54A92DFE}"/>
              </a:ext>
            </a:extLst>
          </p:cNvPr>
          <p:cNvPicPr>
            <a:picLocks noChangeAspect="1"/>
          </p:cNvPicPr>
          <p:nvPr/>
        </p:nvPicPr>
        <p:blipFill>
          <a:blip r:embed="rId7"/>
          <a:stretch>
            <a:fillRect/>
          </a:stretch>
        </p:blipFill>
        <p:spPr>
          <a:xfrm>
            <a:off x="6786800" y="5031207"/>
            <a:ext cx="4526467" cy="1513537"/>
          </a:xfrm>
          <a:prstGeom prst="rect">
            <a:avLst/>
          </a:prstGeom>
        </p:spPr>
      </p:pic>
      <p:sp>
        <p:nvSpPr>
          <p:cNvPr id="63" name="文本框 62">
            <a:extLst>
              <a:ext uri="{FF2B5EF4-FFF2-40B4-BE49-F238E27FC236}">
                <a16:creationId xmlns:a16="http://schemas.microsoft.com/office/drawing/2014/main" id="{2B5E4B7C-3348-0584-E0D8-4B6A506F8664}"/>
              </a:ext>
            </a:extLst>
          </p:cNvPr>
          <p:cNvSpPr txBox="1"/>
          <p:nvPr/>
        </p:nvSpPr>
        <p:spPr>
          <a:xfrm>
            <a:off x="110950" y="5553701"/>
            <a:ext cx="2881841" cy="646331"/>
          </a:xfrm>
          <a:prstGeom prst="rect">
            <a:avLst/>
          </a:prstGeom>
          <a:noFill/>
        </p:spPr>
        <p:txBody>
          <a:bodyPr wrap="square">
            <a:spAutoFit/>
          </a:bodyPr>
          <a:lstStyle/>
          <a:p>
            <a:r>
              <a:rPr lang="en-US" altLang="zh-CN" sz="1800" b="1" dirty="0">
                <a:effectLst/>
                <a:latin typeface="Times New Roman" panose="02020603050405020304" pitchFamily="18" charset="0"/>
                <a:ea typeface="等线" panose="02010600030101010101" pitchFamily="2" charset="-122"/>
              </a:rPr>
              <a:t>(b) Adaptive filtering method </a:t>
            </a:r>
            <a:endParaRPr lang="zh-CN" altLang="en-US" b="1" dirty="0"/>
          </a:p>
        </p:txBody>
      </p:sp>
      <p:sp>
        <p:nvSpPr>
          <p:cNvPr id="65" name="文本框 64">
            <a:extLst>
              <a:ext uri="{FF2B5EF4-FFF2-40B4-BE49-F238E27FC236}">
                <a16:creationId xmlns:a16="http://schemas.microsoft.com/office/drawing/2014/main" id="{6D74B78A-4134-D9F8-AB70-11375CBFF71D}"/>
              </a:ext>
            </a:extLst>
          </p:cNvPr>
          <p:cNvSpPr txBox="1"/>
          <p:nvPr/>
        </p:nvSpPr>
        <p:spPr>
          <a:xfrm>
            <a:off x="551380" y="1482951"/>
            <a:ext cx="1827836" cy="369332"/>
          </a:xfrm>
          <a:prstGeom prst="rect">
            <a:avLst/>
          </a:prstGeom>
          <a:noFill/>
        </p:spPr>
        <p:txBody>
          <a:bodyPr wrap="square">
            <a:spAutoFit/>
          </a:bodyPr>
          <a:lstStyle/>
          <a:p>
            <a:r>
              <a:rPr lang="en-US" altLang="zh-CN" sz="1800" b="1" dirty="0">
                <a:effectLst/>
                <a:latin typeface="Times New Roman" panose="02020603050405020304" pitchFamily="18" charset="0"/>
                <a:ea typeface="等线" panose="02010600030101010101" pitchFamily="2" charset="-122"/>
              </a:rPr>
              <a:t>(a)</a:t>
            </a:r>
            <a:r>
              <a:rPr lang="en-US" altLang="zh-CN" b="1" dirty="0" err="1">
                <a:latin typeface="Times New Roman" panose="02020603050405020304" pitchFamily="18" charset="0"/>
                <a:ea typeface="等线" panose="02010600030101010101" pitchFamily="2" charset="-122"/>
              </a:rPr>
              <a:t>F</a:t>
            </a:r>
            <a:r>
              <a:rPr lang="en-US" altLang="zh-CN" sz="1800" b="1" dirty="0" err="1">
                <a:effectLst/>
                <a:latin typeface="Times New Roman" panose="02020603050405020304" pitchFamily="18" charset="0"/>
                <a:ea typeface="等线" panose="02010600030101010101" pitchFamily="2" charset="-122"/>
              </a:rPr>
              <a:t>ftfilt</a:t>
            </a:r>
            <a:r>
              <a:rPr lang="en-US" altLang="zh-CN" sz="1800" b="1" dirty="0">
                <a:effectLst/>
                <a:latin typeface="Times New Roman" panose="02020603050405020304" pitchFamily="18" charset="0"/>
                <a:ea typeface="等线" panose="02010600030101010101" pitchFamily="2" charset="-122"/>
              </a:rPr>
              <a:t> method </a:t>
            </a:r>
            <a:endParaRPr lang="zh-CN" altLang="en-US" b="1" dirty="0"/>
          </a:p>
        </p:txBody>
      </p:sp>
      <p:sp>
        <p:nvSpPr>
          <p:cNvPr id="67" name="箭头: 右 66">
            <a:extLst>
              <a:ext uri="{FF2B5EF4-FFF2-40B4-BE49-F238E27FC236}">
                <a16:creationId xmlns:a16="http://schemas.microsoft.com/office/drawing/2014/main" id="{1C21D979-D8E7-0B12-ADB0-148773C05D2A}"/>
              </a:ext>
            </a:extLst>
          </p:cNvPr>
          <p:cNvSpPr/>
          <p:nvPr/>
        </p:nvSpPr>
        <p:spPr>
          <a:xfrm>
            <a:off x="6461130" y="1630960"/>
            <a:ext cx="466117" cy="1845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0" name="箭头: 上 69">
            <a:extLst>
              <a:ext uri="{FF2B5EF4-FFF2-40B4-BE49-F238E27FC236}">
                <a16:creationId xmlns:a16="http://schemas.microsoft.com/office/drawing/2014/main" id="{5E7D309F-B5C3-5CB9-232F-A1EE12D11673}"/>
              </a:ext>
            </a:extLst>
          </p:cNvPr>
          <p:cNvSpPr/>
          <p:nvPr/>
        </p:nvSpPr>
        <p:spPr>
          <a:xfrm>
            <a:off x="1087488" y="2103733"/>
            <a:ext cx="319597" cy="108495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箭头: 下 70">
            <a:extLst>
              <a:ext uri="{FF2B5EF4-FFF2-40B4-BE49-F238E27FC236}">
                <a16:creationId xmlns:a16="http://schemas.microsoft.com/office/drawing/2014/main" id="{664A5A91-528E-9619-ED34-FF27D42FB54B}"/>
              </a:ext>
            </a:extLst>
          </p:cNvPr>
          <p:cNvSpPr/>
          <p:nvPr/>
        </p:nvSpPr>
        <p:spPr>
          <a:xfrm>
            <a:off x="1063573" y="4541663"/>
            <a:ext cx="292963" cy="10120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箭头: 右 71">
            <a:extLst>
              <a:ext uri="{FF2B5EF4-FFF2-40B4-BE49-F238E27FC236}">
                <a16:creationId xmlns:a16="http://schemas.microsoft.com/office/drawing/2014/main" id="{D8F7088C-118B-8D03-32C7-FB08E42773BD}"/>
              </a:ext>
            </a:extLst>
          </p:cNvPr>
          <p:cNvSpPr/>
          <p:nvPr/>
        </p:nvSpPr>
        <p:spPr>
          <a:xfrm>
            <a:off x="6461130" y="5630099"/>
            <a:ext cx="435030" cy="1881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3" name="表格 72">
            <a:extLst>
              <a:ext uri="{FF2B5EF4-FFF2-40B4-BE49-F238E27FC236}">
                <a16:creationId xmlns:a16="http://schemas.microsoft.com/office/drawing/2014/main" id="{7BC75DD1-058C-193C-79D0-8638CBAC8431}"/>
              </a:ext>
            </a:extLst>
          </p:cNvPr>
          <p:cNvGraphicFramePr>
            <a:graphicFrameLocks noGrp="1"/>
          </p:cNvGraphicFramePr>
          <p:nvPr>
            <p:extLst>
              <p:ext uri="{D42A27DB-BD31-4B8C-83A1-F6EECF244321}">
                <p14:modId xmlns:p14="http://schemas.microsoft.com/office/powerpoint/2010/main" val="3808928518"/>
              </p:ext>
            </p:extLst>
          </p:nvPr>
        </p:nvGraphicFramePr>
        <p:xfrm>
          <a:off x="4036270" y="2840721"/>
          <a:ext cx="7068242" cy="1863152"/>
        </p:xfrm>
        <a:graphic>
          <a:graphicData uri="http://schemas.openxmlformats.org/drawingml/2006/table">
            <a:tbl>
              <a:tblPr firstRow="1" firstCol="1" bandRow="1">
                <a:tableStyleId>{5C22544A-7EE6-4342-B048-85BDC9FD1C3A}</a:tableStyleId>
              </a:tblPr>
              <a:tblGrid>
                <a:gridCol w="1413478">
                  <a:extLst>
                    <a:ext uri="{9D8B030D-6E8A-4147-A177-3AD203B41FA5}">
                      <a16:colId xmlns:a16="http://schemas.microsoft.com/office/drawing/2014/main" val="1641095967"/>
                    </a:ext>
                  </a:extLst>
                </a:gridCol>
                <a:gridCol w="1413478">
                  <a:extLst>
                    <a:ext uri="{9D8B030D-6E8A-4147-A177-3AD203B41FA5}">
                      <a16:colId xmlns:a16="http://schemas.microsoft.com/office/drawing/2014/main" val="1818370978"/>
                    </a:ext>
                  </a:extLst>
                </a:gridCol>
                <a:gridCol w="1413478">
                  <a:extLst>
                    <a:ext uri="{9D8B030D-6E8A-4147-A177-3AD203B41FA5}">
                      <a16:colId xmlns:a16="http://schemas.microsoft.com/office/drawing/2014/main" val="3665653710"/>
                    </a:ext>
                  </a:extLst>
                </a:gridCol>
                <a:gridCol w="1413478">
                  <a:extLst>
                    <a:ext uri="{9D8B030D-6E8A-4147-A177-3AD203B41FA5}">
                      <a16:colId xmlns:a16="http://schemas.microsoft.com/office/drawing/2014/main" val="3687803537"/>
                    </a:ext>
                  </a:extLst>
                </a:gridCol>
                <a:gridCol w="1414330">
                  <a:extLst>
                    <a:ext uri="{9D8B030D-6E8A-4147-A177-3AD203B41FA5}">
                      <a16:colId xmlns:a16="http://schemas.microsoft.com/office/drawing/2014/main" val="2562657097"/>
                    </a:ext>
                  </a:extLst>
                </a:gridCol>
              </a:tblGrid>
              <a:tr h="437858">
                <a:tc>
                  <a:txBody>
                    <a:bodyPr/>
                    <a:lstStyle/>
                    <a:p>
                      <a:pPr algn="l">
                        <a:lnSpc>
                          <a:spcPts val="1200"/>
                        </a:lnSpc>
                      </a:pPr>
                      <a:endParaRPr lang="en-US" sz="1400" kern="100" dirty="0">
                        <a:effectLst/>
                      </a:endParaRPr>
                    </a:p>
                    <a:p>
                      <a:pPr algn="l">
                        <a:lnSpc>
                          <a:spcPts val="1200"/>
                        </a:lnSpc>
                      </a:pPr>
                      <a:r>
                        <a:rPr lang="en-US" sz="1400" kern="100" dirty="0">
                          <a:effectLst/>
                        </a:rPr>
                        <a:t>Filtering method</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l">
                        <a:lnSpc>
                          <a:spcPts val="1200"/>
                        </a:lnSpc>
                      </a:pPr>
                      <a:endParaRPr lang="en-US" sz="1400" kern="100" dirty="0">
                        <a:effectLst/>
                      </a:endParaRPr>
                    </a:p>
                    <a:p>
                      <a:pPr algn="l">
                        <a:lnSpc>
                          <a:spcPts val="1200"/>
                        </a:lnSpc>
                      </a:pPr>
                      <a:r>
                        <a:rPr lang="en-US" sz="1400" kern="100" dirty="0">
                          <a:effectLst/>
                        </a:rPr>
                        <a:t>8.1 mm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l">
                        <a:lnSpc>
                          <a:spcPts val="1200"/>
                        </a:lnSpc>
                      </a:pPr>
                      <a:endParaRPr lang="en-US" sz="1400" kern="100" dirty="0">
                        <a:effectLst/>
                      </a:endParaRPr>
                    </a:p>
                    <a:p>
                      <a:pPr algn="l">
                        <a:lnSpc>
                          <a:spcPts val="1200"/>
                        </a:lnSpc>
                      </a:pPr>
                      <a:r>
                        <a:rPr lang="en-US" sz="1400" kern="100" dirty="0">
                          <a:effectLst/>
                        </a:rPr>
                        <a:t>8.2 mm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l">
                        <a:lnSpc>
                          <a:spcPts val="1200"/>
                        </a:lnSpc>
                      </a:pPr>
                      <a:endParaRPr lang="en-US" sz="1400" kern="100" dirty="0">
                        <a:effectLst/>
                      </a:endParaRPr>
                    </a:p>
                    <a:p>
                      <a:pPr algn="l">
                        <a:lnSpc>
                          <a:spcPts val="1200"/>
                        </a:lnSpc>
                      </a:pPr>
                      <a:r>
                        <a:rPr lang="en-US" sz="1400" kern="100" dirty="0">
                          <a:effectLst/>
                        </a:rPr>
                        <a:t>8.4 mm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l">
                        <a:lnSpc>
                          <a:spcPts val="1200"/>
                        </a:lnSpc>
                      </a:pPr>
                      <a:endParaRPr lang="en-US" sz="1400" kern="100" dirty="0">
                        <a:effectLst/>
                      </a:endParaRPr>
                    </a:p>
                    <a:p>
                      <a:pPr algn="l">
                        <a:lnSpc>
                          <a:spcPts val="1200"/>
                        </a:lnSpc>
                      </a:pPr>
                      <a:r>
                        <a:rPr lang="en-US" sz="1400" kern="100" dirty="0">
                          <a:effectLst/>
                        </a:rPr>
                        <a:t>8.9 mm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173429488"/>
                  </a:ext>
                </a:extLst>
              </a:tr>
              <a:tr h="712647">
                <a:tc>
                  <a:txBody>
                    <a:bodyPr/>
                    <a:lstStyle/>
                    <a:p>
                      <a:pPr algn="l">
                        <a:lnSpc>
                          <a:spcPts val="1200"/>
                        </a:lnSpc>
                      </a:pPr>
                      <a:endParaRPr lang="en-US" sz="1400" kern="100" dirty="0">
                        <a:effectLst/>
                      </a:endParaRPr>
                    </a:p>
                    <a:p>
                      <a:pPr algn="l">
                        <a:lnSpc>
                          <a:spcPts val="1200"/>
                        </a:lnSpc>
                      </a:pPr>
                      <a:r>
                        <a:rPr lang="en-US" sz="1400" kern="100" dirty="0">
                          <a:effectLst/>
                        </a:rPr>
                        <a:t>Adaptive(Ave mm / std um)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l">
                        <a:lnSpc>
                          <a:spcPts val="1200"/>
                        </a:lnSpc>
                      </a:pPr>
                      <a:endParaRPr lang="en-US" sz="1400" kern="100" dirty="0">
                        <a:effectLst/>
                      </a:endParaRPr>
                    </a:p>
                    <a:p>
                      <a:pPr algn="l">
                        <a:lnSpc>
                          <a:spcPts val="1200"/>
                        </a:lnSpc>
                      </a:pPr>
                      <a:r>
                        <a:rPr lang="en-US" sz="1400" kern="100" dirty="0">
                          <a:effectLst/>
                        </a:rPr>
                        <a:t>27.65mm/30um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l">
                        <a:lnSpc>
                          <a:spcPts val="1200"/>
                        </a:lnSpc>
                      </a:pPr>
                      <a:endParaRPr lang="en-US" sz="1400" kern="100" dirty="0">
                        <a:effectLst/>
                      </a:endParaRPr>
                    </a:p>
                    <a:p>
                      <a:pPr algn="l">
                        <a:lnSpc>
                          <a:spcPts val="1200"/>
                        </a:lnSpc>
                      </a:pPr>
                      <a:r>
                        <a:rPr lang="en-US" sz="1400" kern="100" dirty="0">
                          <a:effectLst/>
                        </a:rPr>
                        <a:t>27.72mm/8um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l">
                        <a:lnSpc>
                          <a:spcPts val="1200"/>
                        </a:lnSpc>
                      </a:pPr>
                      <a:endParaRPr lang="en-US" sz="1400" kern="100" dirty="0">
                        <a:effectLst/>
                      </a:endParaRPr>
                    </a:p>
                    <a:p>
                      <a:pPr algn="l">
                        <a:lnSpc>
                          <a:spcPts val="1200"/>
                        </a:lnSpc>
                      </a:pPr>
                      <a:r>
                        <a:rPr lang="en-US" sz="1400" kern="100" dirty="0">
                          <a:effectLst/>
                        </a:rPr>
                        <a:t>27.95mm/11um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l">
                        <a:lnSpc>
                          <a:spcPts val="1200"/>
                        </a:lnSpc>
                      </a:pPr>
                      <a:endParaRPr lang="en-US" sz="1400" kern="100" dirty="0">
                        <a:effectLst/>
                      </a:endParaRPr>
                    </a:p>
                    <a:p>
                      <a:pPr algn="l">
                        <a:lnSpc>
                          <a:spcPts val="1200"/>
                        </a:lnSpc>
                      </a:pPr>
                      <a:r>
                        <a:rPr lang="en-US" sz="1400" kern="100" dirty="0">
                          <a:effectLst/>
                        </a:rPr>
                        <a:t>28.40mm/14um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673688224"/>
                  </a:ext>
                </a:extLst>
              </a:tr>
              <a:tr h="712647">
                <a:tc>
                  <a:txBody>
                    <a:bodyPr/>
                    <a:lstStyle/>
                    <a:p>
                      <a:pPr algn="l">
                        <a:lnSpc>
                          <a:spcPts val="1200"/>
                        </a:lnSpc>
                      </a:pPr>
                      <a:endParaRPr lang="en-US" sz="1400" kern="100" dirty="0">
                        <a:effectLst/>
                      </a:endParaRPr>
                    </a:p>
                    <a:p>
                      <a:pPr algn="l">
                        <a:lnSpc>
                          <a:spcPts val="1200"/>
                        </a:lnSpc>
                      </a:pPr>
                      <a:r>
                        <a:rPr lang="en-US" sz="1400" kern="100" dirty="0" err="1">
                          <a:effectLst/>
                        </a:rPr>
                        <a:t>F</a:t>
                      </a:r>
                      <a:r>
                        <a:rPr lang="en-US" altLang="zh-CN" sz="1400" kern="100" dirty="0" err="1">
                          <a:effectLst/>
                        </a:rPr>
                        <a:t>f</a:t>
                      </a:r>
                      <a:r>
                        <a:rPr lang="en-US" sz="1400" kern="100" dirty="0" err="1">
                          <a:effectLst/>
                        </a:rPr>
                        <a:t>tfilt</a:t>
                      </a:r>
                      <a:r>
                        <a:rPr lang="en-US" sz="1400" kern="100" dirty="0">
                          <a:effectLst/>
                        </a:rPr>
                        <a:t>(Ave mm / std um)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l">
                        <a:lnSpc>
                          <a:spcPts val="1200"/>
                        </a:lnSpc>
                      </a:pPr>
                      <a:endParaRPr lang="en-US" sz="1400" kern="100" dirty="0">
                        <a:effectLst/>
                      </a:endParaRPr>
                    </a:p>
                    <a:p>
                      <a:pPr algn="l">
                        <a:lnSpc>
                          <a:spcPts val="1200"/>
                        </a:lnSpc>
                      </a:pPr>
                      <a:r>
                        <a:rPr lang="en-US" sz="1400" kern="100" dirty="0">
                          <a:effectLst/>
                        </a:rPr>
                        <a:t>27.65mm/68um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l">
                        <a:lnSpc>
                          <a:spcPts val="1200"/>
                        </a:lnSpc>
                      </a:pPr>
                      <a:endParaRPr lang="en-US" sz="1400" kern="100" dirty="0">
                        <a:effectLst/>
                      </a:endParaRPr>
                    </a:p>
                    <a:p>
                      <a:pPr algn="l">
                        <a:lnSpc>
                          <a:spcPts val="1200"/>
                        </a:lnSpc>
                      </a:pPr>
                      <a:r>
                        <a:rPr lang="en-US" sz="1400" kern="100" dirty="0">
                          <a:effectLst/>
                        </a:rPr>
                        <a:t>27.74mm/39um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l">
                        <a:lnSpc>
                          <a:spcPts val="1200"/>
                        </a:lnSpc>
                      </a:pPr>
                      <a:endParaRPr lang="en-US" sz="1400" kern="100" dirty="0">
                        <a:effectLst/>
                      </a:endParaRPr>
                    </a:p>
                    <a:p>
                      <a:pPr algn="l">
                        <a:lnSpc>
                          <a:spcPts val="1200"/>
                        </a:lnSpc>
                      </a:pPr>
                      <a:r>
                        <a:rPr lang="en-US" sz="1400" kern="100" dirty="0">
                          <a:effectLst/>
                        </a:rPr>
                        <a:t>27.94mm/38um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l">
                        <a:lnSpc>
                          <a:spcPts val="1200"/>
                        </a:lnSpc>
                      </a:pPr>
                      <a:endParaRPr lang="en-US" sz="1400" kern="100" dirty="0">
                        <a:effectLst/>
                      </a:endParaRPr>
                    </a:p>
                    <a:p>
                      <a:pPr algn="l">
                        <a:lnSpc>
                          <a:spcPts val="1200"/>
                        </a:lnSpc>
                      </a:pPr>
                      <a:r>
                        <a:rPr lang="en-US" sz="1400" kern="100" dirty="0">
                          <a:effectLst/>
                        </a:rPr>
                        <a:t>28.40mm/47um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819959156"/>
                  </a:ext>
                </a:extLst>
              </a:tr>
            </a:tbl>
          </a:graphicData>
        </a:graphic>
      </p:graphicFrame>
      <p:pic>
        <p:nvPicPr>
          <p:cNvPr id="20" name="图片 19">
            <a:extLst>
              <a:ext uri="{FF2B5EF4-FFF2-40B4-BE49-F238E27FC236}">
                <a16:creationId xmlns:a16="http://schemas.microsoft.com/office/drawing/2014/main" id="{8B682797-726F-2172-16CD-4D049EE17856}"/>
              </a:ext>
            </a:extLst>
          </p:cNvPr>
          <p:cNvPicPr>
            <a:picLocks noChangeAspect="1"/>
          </p:cNvPicPr>
          <p:nvPr/>
        </p:nvPicPr>
        <p:blipFill>
          <a:blip r:embed="rId8"/>
          <a:stretch>
            <a:fillRect/>
          </a:stretch>
        </p:blipFill>
        <p:spPr>
          <a:xfrm>
            <a:off x="10917904" y="5630099"/>
            <a:ext cx="1274096" cy="1227901"/>
          </a:xfrm>
          <a:prstGeom prst="rect">
            <a:avLst/>
          </a:prstGeom>
        </p:spPr>
      </p:pic>
    </p:spTree>
    <p:extLst>
      <p:ext uri="{BB962C8B-B14F-4D97-AF65-F5344CB8AC3E}">
        <p14:creationId xmlns:p14="http://schemas.microsoft.com/office/powerpoint/2010/main" val="300245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fade">
                                      <p:cBhvr>
                                        <p:cTn id="15" dur="1000"/>
                                        <p:tgtEl>
                                          <p:spTgt spid="67"/>
                                        </p:tgtEl>
                                      </p:cBhvr>
                                    </p:animEffect>
                                    <p:anim calcmode="lin" valueType="num">
                                      <p:cBhvr>
                                        <p:cTn id="16" dur="1000" fill="hold"/>
                                        <p:tgtEl>
                                          <p:spTgt spid="67"/>
                                        </p:tgtEl>
                                        <p:attrNameLst>
                                          <p:attrName>ppt_x</p:attrName>
                                        </p:attrNameLst>
                                      </p:cBhvr>
                                      <p:tavLst>
                                        <p:tav tm="0">
                                          <p:val>
                                            <p:strVal val="#ppt_x"/>
                                          </p:val>
                                        </p:tav>
                                        <p:tav tm="100000">
                                          <p:val>
                                            <p:strVal val="#ppt_x"/>
                                          </p:val>
                                        </p:tav>
                                      </p:tavLst>
                                    </p:anim>
                                    <p:anim calcmode="lin" valueType="num">
                                      <p:cBhvr>
                                        <p:cTn id="17" dur="1000" fill="hold"/>
                                        <p:tgtEl>
                                          <p:spTgt spid="67"/>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1000"/>
                                        <p:tgtEl>
                                          <p:spTgt spid="59"/>
                                        </p:tgtEl>
                                      </p:cBhvr>
                                    </p:animEffect>
                                    <p:anim calcmode="lin" valueType="num">
                                      <p:cBhvr>
                                        <p:cTn id="21" dur="1000" fill="hold"/>
                                        <p:tgtEl>
                                          <p:spTgt spid="59"/>
                                        </p:tgtEl>
                                        <p:attrNameLst>
                                          <p:attrName>ppt_x</p:attrName>
                                        </p:attrNameLst>
                                      </p:cBhvr>
                                      <p:tavLst>
                                        <p:tav tm="0">
                                          <p:val>
                                            <p:strVal val="#ppt_x"/>
                                          </p:val>
                                        </p:tav>
                                        <p:tav tm="100000">
                                          <p:val>
                                            <p:strVal val="#ppt_x"/>
                                          </p:val>
                                        </p:tav>
                                      </p:tavLst>
                                    </p:anim>
                                    <p:anim calcmode="lin" valueType="num">
                                      <p:cBhvr>
                                        <p:cTn id="22"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circle(in)">
                                      <p:cBhvr>
                                        <p:cTn id="41" dur="2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7" grpId="0" animBg="1"/>
      <p:bldP spid="70" grpId="0" animBg="1"/>
      <p:bldP spid="71" grpId="0" animBg="1"/>
      <p:bldP spid="7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Conclusion</a:t>
              </a:r>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6</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pic>
        <p:nvPicPr>
          <p:cNvPr id="11" name="图片 10">
            <a:extLst>
              <a:ext uri="{FF2B5EF4-FFF2-40B4-BE49-F238E27FC236}">
                <a16:creationId xmlns:a16="http://schemas.microsoft.com/office/drawing/2014/main" id="{155CA181-A368-1ACF-979E-B56A5E86A3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3549" y="978122"/>
            <a:ext cx="8506037" cy="2822374"/>
          </a:xfrm>
          <a:prstGeom prst="rect">
            <a:avLst/>
          </a:prstGeom>
        </p:spPr>
      </p:pic>
      <p:sp>
        <p:nvSpPr>
          <p:cNvPr id="12" name="文本框 11">
            <a:extLst>
              <a:ext uri="{FF2B5EF4-FFF2-40B4-BE49-F238E27FC236}">
                <a16:creationId xmlns:a16="http://schemas.microsoft.com/office/drawing/2014/main" id="{0F1A04F8-AC99-2F60-FE77-57DA8ABD69A1}"/>
              </a:ext>
            </a:extLst>
          </p:cNvPr>
          <p:cNvSpPr txBox="1"/>
          <p:nvPr/>
        </p:nvSpPr>
        <p:spPr>
          <a:xfrm>
            <a:off x="400868" y="4557653"/>
            <a:ext cx="9758718" cy="1169551"/>
          </a:xfrm>
          <a:prstGeom prst="rect">
            <a:avLst/>
          </a:prstGeom>
          <a:noFill/>
        </p:spPr>
        <p:txBody>
          <a:bodyPr wrap="square">
            <a:spAutoFit/>
          </a:bodyPr>
          <a:lstStyle/>
          <a:p>
            <a:pPr algn="just"/>
            <a:r>
              <a:rPr lang="en-US" altLang="zh-CN" sz="1400" b="1" kern="100" dirty="0">
                <a:effectLst/>
                <a:latin typeface="Times New Roman" panose="02020603050405020304" pitchFamily="18" charset="0"/>
                <a:ea typeface="等线" panose="02010600030101010101" pitchFamily="2" charset="-122"/>
                <a:cs typeface="Times New Roman" panose="02020603050405020304" pitchFamily="18" charset="0"/>
              </a:rPr>
              <a:t>Acknowledgment</a:t>
            </a:r>
            <a:endParaRPr lang="zh-CN" altLang="zh-CN" sz="1400" b="1" kern="100" dirty="0">
              <a:effectLst/>
              <a:latin typeface="Times New Roman" panose="02020603050405020304" pitchFamily="18" charset="0"/>
              <a:ea typeface="等线" panose="02010600030101010101" pitchFamily="2" charset="-122"/>
              <a:cs typeface="Times New Roman" panose="02020603050405020304" pitchFamily="18" charset="0"/>
            </a:endParaRPr>
          </a:p>
          <a:p>
            <a:pPr algn="just"/>
            <a:r>
              <a:rPr lang="en-US" altLang="zh-CN" sz="1400" kern="100" dirty="0">
                <a:effectLst/>
                <a:latin typeface="Times New Roman" panose="02020603050405020304" pitchFamily="18" charset="0"/>
                <a:ea typeface="等线" panose="02010600030101010101" pitchFamily="2" charset="-122"/>
                <a:cs typeface="Times New Roman" panose="02020603050405020304" pitchFamily="18" charset="0"/>
              </a:rPr>
              <a:t>The research is supported by No. 22ZR1402600 from the Shanghai Natural Science Foundation, Shanghai 2021 </a:t>
            </a:r>
            <a:r>
              <a:rPr lang="zh-CN" altLang="zh-CN" sz="1400" kern="100" dirty="0">
                <a:effectLst/>
                <a:latin typeface="Times New Roman" panose="02020603050405020304" pitchFamily="18" charset="0"/>
                <a:ea typeface="等线" panose="02010600030101010101" pitchFamily="2" charset="-122"/>
                <a:cs typeface="Times New Roman" panose="02020603050405020304" pitchFamily="18" charset="0"/>
              </a:rPr>
              <a:t>“</a:t>
            </a:r>
            <a:r>
              <a:rPr lang="en-US" altLang="zh-CN" sz="1400" kern="100" dirty="0">
                <a:effectLst/>
                <a:latin typeface="Times New Roman" panose="02020603050405020304" pitchFamily="18" charset="0"/>
                <a:ea typeface="等线" panose="02010600030101010101" pitchFamily="2" charset="-122"/>
                <a:cs typeface="Times New Roman" panose="02020603050405020304" pitchFamily="18" charset="0"/>
              </a:rPr>
              <a:t>Science and Technology Innovation Plan</a:t>
            </a:r>
            <a:r>
              <a:rPr lang="zh-CN" altLang="zh-CN" sz="1400" kern="100" dirty="0">
                <a:effectLst/>
                <a:latin typeface="Times New Roman" panose="02020603050405020304" pitchFamily="18" charset="0"/>
                <a:ea typeface="等线" panose="02010600030101010101" pitchFamily="2" charset="-122"/>
                <a:cs typeface="Times New Roman" panose="02020603050405020304" pitchFamily="18" charset="0"/>
              </a:rPr>
              <a:t>”</a:t>
            </a:r>
            <a:r>
              <a:rPr lang="zh-CN" altLang="zh-CN" sz="14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1400" kern="100" dirty="0">
                <a:effectLst/>
                <a:latin typeface="Times New Roman" panose="02020603050405020304" pitchFamily="18" charset="0"/>
                <a:ea typeface="Times New Roman" panose="02020603050405020304" pitchFamily="18" charset="0"/>
                <a:cs typeface="Times New Roman" panose="02020603050405020304" pitchFamily="18" charset="0"/>
              </a:rPr>
              <a:t>Social Development Science and Technology Research Project(21DZ1205402). We also acknowledge the Key Laboratory of Space Laser Communication and Detection Technology of Shanghai Institute of Optics and Fine Mechanics, Chinese Academy of Science for offering the experiment platform.</a:t>
            </a:r>
            <a:endParaRPr lang="zh-CN" altLang="zh-CN" sz="1400" kern="100" dirty="0">
              <a:effectLst/>
              <a:latin typeface="Times New Roman" panose="02020603050405020304" pitchFamily="18" charset="0"/>
              <a:ea typeface="等线" panose="02010600030101010101" pitchFamily="2" charset="-122"/>
              <a:cs typeface="Times New Roman" panose="02020603050405020304" pitchFamily="18" charset="0"/>
            </a:endParaRPr>
          </a:p>
        </p:txBody>
      </p:sp>
      <p:sp>
        <p:nvSpPr>
          <p:cNvPr id="16" name="文本框 15">
            <a:extLst>
              <a:ext uri="{FF2B5EF4-FFF2-40B4-BE49-F238E27FC236}">
                <a16:creationId xmlns:a16="http://schemas.microsoft.com/office/drawing/2014/main" id="{BFE3C789-F321-691A-08B3-47699BE5361F}"/>
              </a:ext>
            </a:extLst>
          </p:cNvPr>
          <p:cNvSpPr txBox="1"/>
          <p:nvPr/>
        </p:nvSpPr>
        <p:spPr>
          <a:xfrm>
            <a:off x="397912" y="3824100"/>
            <a:ext cx="11396175" cy="584775"/>
          </a:xfrm>
          <a:prstGeom prst="rect">
            <a:avLst/>
          </a:prstGeom>
          <a:noFill/>
        </p:spPr>
        <p:txBody>
          <a:bodyPr wrap="square">
            <a:spAutoFit/>
          </a:bodyPr>
          <a:lstStyle/>
          <a:p>
            <a:pPr algn="just"/>
            <a:r>
              <a:rPr lang="en-US" altLang="zh-CN" sz="1600" kern="100" dirty="0">
                <a:effectLst/>
                <a:latin typeface="Times New Roman" panose="02020603050405020304" pitchFamily="18" charset="0"/>
                <a:ea typeface="等线" panose="02010600030101010101" pitchFamily="2" charset="-122"/>
                <a:cs typeface="Times New Roman" panose="02020603050405020304" pitchFamily="18" charset="0"/>
              </a:rPr>
              <a:t>In conclusion, this paper demonstrates an all fiber free-running DCR system, which can realize a range precision about 16.2um. The system has the advantages of high precision, fast measurement rate, large ambiguity range, simple system structure, and eye safe. </a:t>
            </a:r>
            <a:endParaRPr lang="zh-CN" altLang="zh-CN" sz="1600"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17" name="图片 16">
            <a:extLst>
              <a:ext uri="{FF2B5EF4-FFF2-40B4-BE49-F238E27FC236}">
                <a16:creationId xmlns:a16="http://schemas.microsoft.com/office/drawing/2014/main" id="{DB85A0F4-989E-8B76-797B-8AF8827B1311}"/>
              </a:ext>
            </a:extLst>
          </p:cNvPr>
          <p:cNvPicPr>
            <a:picLocks noChangeAspect="1"/>
          </p:cNvPicPr>
          <p:nvPr/>
        </p:nvPicPr>
        <p:blipFill>
          <a:blip r:embed="rId4"/>
          <a:stretch>
            <a:fillRect/>
          </a:stretch>
        </p:blipFill>
        <p:spPr>
          <a:xfrm>
            <a:off x="10844440" y="5582779"/>
            <a:ext cx="1274096" cy="1227901"/>
          </a:xfrm>
          <a:prstGeom prst="rect">
            <a:avLst/>
          </a:prstGeom>
        </p:spPr>
      </p:pic>
      <p:sp>
        <p:nvSpPr>
          <p:cNvPr id="18" name="文本框 17">
            <a:extLst>
              <a:ext uri="{FF2B5EF4-FFF2-40B4-BE49-F238E27FC236}">
                <a16:creationId xmlns:a16="http://schemas.microsoft.com/office/drawing/2014/main" id="{F26DED28-BFE2-BE7E-B94C-03FE28EB1C30}"/>
              </a:ext>
            </a:extLst>
          </p:cNvPr>
          <p:cNvSpPr txBox="1"/>
          <p:nvPr/>
        </p:nvSpPr>
        <p:spPr>
          <a:xfrm>
            <a:off x="397913" y="5800159"/>
            <a:ext cx="2956598" cy="738664"/>
          </a:xfrm>
          <a:prstGeom prst="rect">
            <a:avLst/>
          </a:prstGeom>
          <a:noFill/>
        </p:spPr>
        <p:txBody>
          <a:bodyPr wrap="square">
            <a:spAutoFit/>
          </a:bodyPr>
          <a:lstStyle/>
          <a:p>
            <a:pPr algn="just"/>
            <a:r>
              <a:rPr lang="en-US" altLang="zh-CN" sz="1400" kern="100" dirty="0">
                <a:effectLst/>
                <a:latin typeface="Times New Roman" panose="02020603050405020304" pitchFamily="18" charset="0"/>
                <a:ea typeface="等线" panose="02010600030101010101" pitchFamily="2" charset="-122"/>
                <a:cs typeface="Times New Roman" panose="02020603050405020304" pitchFamily="18" charset="0"/>
              </a:rPr>
              <a:t>Email:</a:t>
            </a:r>
          </a:p>
          <a:p>
            <a:pPr algn="just"/>
            <a:r>
              <a:rPr lang="en-US" altLang="zh-CN" sz="1400" kern="100" dirty="0">
                <a:latin typeface="Times New Roman" panose="02020603050405020304" pitchFamily="18" charset="0"/>
                <a:ea typeface="等线" panose="02010600030101010101" pitchFamily="2" charset="-122"/>
                <a:cs typeface="Times New Roman" panose="02020603050405020304" pitchFamily="18" charset="0"/>
              </a:rPr>
              <a:t>Fu Yang: </a:t>
            </a:r>
            <a:r>
              <a:rPr lang="en-US" altLang="zh-CN" sz="1400" kern="100" dirty="0">
                <a:latin typeface="Times New Roman" panose="02020603050405020304" pitchFamily="18" charset="0"/>
                <a:ea typeface="等线" panose="02010600030101010101" pitchFamily="2" charset="-122"/>
                <a:cs typeface="Times New Roman" panose="02020603050405020304" pitchFamily="18" charset="0"/>
                <a:hlinkClick r:id="rId5"/>
              </a:rPr>
              <a:t>fuyang@dhu.edu.cn</a:t>
            </a:r>
            <a:endParaRPr lang="en-US" altLang="zh-CN" sz="1400" kern="100" dirty="0">
              <a:latin typeface="Times New Roman" panose="02020603050405020304" pitchFamily="18" charset="0"/>
              <a:ea typeface="等线" panose="02010600030101010101" pitchFamily="2" charset="-122"/>
              <a:cs typeface="Times New Roman" panose="02020603050405020304" pitchFamily="18" charset="0"/>
            </a:endParaRPr>
          </a:p>
          <a:p>
            <a:pPr algn="just"/>
            <a:r>
              <a:rPr lang="en-US" altLang="zh-CN" sz="1400" kern="100" dirty="0" err="1">
                <a:effectLst/>
                <a:latin typeface="Times New Roman" panose="02020603050405020304" pitchFamily="18" charset="0"/>
                <a:ea typeface="等线" panose="02010600030101010101" pitchFamily="2" charset="-122"/>
                <a:cs typeface="Times New Roman" panose="02020603050405020304" pitchFamily="18" charset="0"/>
              </a:rPr>
              <a:t>Yanyu</a:t>
            </a:r>
            <a:r>
              <a:rPr lang="en-US" altLang="zh-CN" sz="1400" kern="100" dirty="0">
                <a:effectLst/>
                <a:latin typeface="Times New Roman" panose="02020603050405020304" pitchFamily="18" charset="0"/>
                <a:ea typeface="等线" panose="02010600030101010101" pitchFamily="2" charset="-122"/>
                <a:cs typeface="Times New Roman" panose="02020603050405020304" pitchFamily="18" charset="0"/>
              </a:rPr>
              <a:t> Lu</a:t>
            </a:r>
            <a:r>
              <a:rPr lang="en-US" altLang="zh-CN" sz="1400" kern="100" dirty="0">
                <a:latin typeface="Times New Roman" panose="02020603050405020304" pitchFamily="18" charset="0"/>
                <a:ea typeface="等线" panose="02010600030101010101" pitchFamily="2" charset="-122"/>
                <a:cs typeface="Times New Roman" panose="02020603050405020304" pitchFamily="18" charset="0"/>
              </a:rPr>
              <a:t>: walyq129@163.com</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9047357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4ed35e25-c73a-43e7-b046-23953f122dca}"/>
  <p:tag name="TABLE_RECT" val="144*195*671.9*150"/>
  <p:tag name="TABLE_EMPHASIZE_COLOR" val="6579300"/>
  <p:tag name="TABLE_ONEKEY_SKIN_IDX" val="0"/>
  <p:tag name="TABLE_SKINIDX" val="-1"/>
  <p:tag name="TABLE_COLORIDX" val="l"/>
  <p:tag name="TABLE_ENDDRAG_ORIGIN_RECT" val="349*117"/>
  <p:tag name="TABLE_ENDDRAG_RECT" val="21*414*349*11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1368</TotalTime>
  <Words>686</Words>
  <Application>Microsoft Office PowerPoint</Application>
  <PresentationFormat>宽屏</PresentationFormat>
  <Paragraphs>164</Paragraphs>
  <Slides>7</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7</vt:i4>
      </vt:variant>
    </vt:vector>
  </HeadingPairs>
  <TitlesOfParts>
    <vt:vector size="18" baseType="lpstr">
      <vt:lpstr>等线</vt:lpstr>
      <vt:lpstr>黑体</vt:lpstr>
      <vt:lpstr>宋体</vt:lpstr>
      <vt:lpstr>Arial</vt:lpstr>
      <vt:lpstr>Arial Black</vt:lpstr>
      <vt:lpstr>Calibri</vt:lpstr>
      <vt:lpstr>Calibri Light</vt:lpstr>
      <vt:lpstr>Cambria Math</vt:lpstr>
      <vt:lpstr>Helvetica</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Sullivan, John T. (GSFC-6140)</dc:creator>
  <cp:lastModifiedBy>陆 彦宇</cp:lastModifiedBy>
  <cp:revision>20</cp:revision>
  <dcterms:created xsi:type="dcterms:W3CDTF">2022-05-05T15:41:37Z</dcterms:created>
  <dcterms:modified xsi:type="dcterms:W3CDTF">2022-06-04T07:24:27Z</dcterms:modified>
</cp:coreProperties>
</file>