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0" r:id="rId2"/>
    <p:sldId id="269" r:id="rId3"/>
    <p:sldId id="262" r:id="rId4"/>
    <p:sldId id="266" r:id="rId5"/>
    <p:sldId id="268" r:id="rId6"/>
    <p:sldId id="26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41"/>
    <p:restoredTop sz="96405"/>
  </p:normalViewPr>
  <p:slideViewPr>
    <p:cSldViewPr snapToGrid="0" snapToObjects="1">
      <p:cViewPr varScale="1">
        <p:scale>
          <a:sx n="131" d="100"/>
          <a:sy n="131" d="100"/>
        </p:scale>
        <p:origin x="4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5A5AE-4FE9-254D-A496-18A6BEFCF6D9}" type="datetimeFigureOut">
              <a:rPr lang="en-US" smtClean="0"/>
              <a:t>6/2/22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42FD6C-0C80-8548-B75A-E1D3DE4C0BB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27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D8718-03F1-CCE7-911D-DD144CC10A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FFD336-6376-92EC-E3B4-1D72395C8F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99C4D-702A-CFF4-7968-C6D0F6966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51C9C-4F62-5D57-46A2-2A10E4AD7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77340-466E-BCD8-C203-C3A497E27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534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6CD11-CF33-EC35-8347-461EB1AE3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944F12-7856-6C5F-9C90-B5F2AB659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89BF0A-DD8C-81DD-1B81-3DD45B2FF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977F1-7894-BAD2-CE06-186214CC7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773ED0-24E8-16D6-C905-6C0551C10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791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F07B1-8E11-EBBE-ECBA-35218B44E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F15464-025E-324C-EAD0-F7F2AB41F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297FB0-29C5-EA70-20C8-FAB674D5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4967B8-AC94-EBDA-AF8B-E337A4EF8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1ECCD-306A-4A5E-EC93-64C49690A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940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8F303-5E9F-D592-D181-3641AF02E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748EF-8229-054E-048B-529D61D756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D04325-62E3-897D-3AA3-6E930602F7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9E3A0A-43B2-FC58-5569-2FD73FD7F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8F9701-8841-F8BF-334A-3DF9E0AB4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A9A2B3-D4AF-9032-6C74-BE7883F5C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119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B5EED-7531-3A90-1621-3F66BC40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5233B4-3BE5-0201-5A9E-4F7E1CCCF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EE5998-FC68-4F84-A4BA-7FD8E64B4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71345F-EC0D-EABE-822F-A591A76853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827DC0-E36C-1634-F99F-A778244F51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1B54B3-072C-478A-A063-E3C2DA3FD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6/2/22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EB4B68-32BA-3224-9DCB-37CB37AEB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3D7E95-E2CF-E7EE-A96D-7A56575A5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31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6ABE5-A20F-10CF-0783-A2B9227F8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998532-E852-D292-613B-18A8D5014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6/2/22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45292-3E44-4391-BDE1-55B6F68C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70DBF3-8DCE-57C6-A860-948E55D25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88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D788DE-643E-85C8-D6AE-BDA8D2591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6/2/22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CAA1AF-531D-A0C5-8977-C0CB5BEF5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DC4DD-B097-6471-90B2-7CF61ABE5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108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76E33-B2C7-7661-38FA-1D5EF0F22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A0FB0-95C8-0B7D-E627-438E01C30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A68AB-5980-CCE5-8D28-7EDAC22E63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9AC476-1597-DFA6-76D3-28D41E9C7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B4A9B5-AA1A-9D9F-F85D-E122A8F04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C3070E-BF6D-8902-5B7B-D187D32A8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256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9B794-0994-356E-0721-F5231A261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DC454F-1EA9-B7DD-3C20-2CE903171C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33CCD-1A07-6591-0FC1-238BB8A938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3DB695-7B13-6A32-70BF-BE0506F96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E49119-7CC8-F2A9-5B9E-915716F7B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DCA7DB-E18F-CDA2-121A-F0AC5C399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295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E50DE-3AC1-69EC-8119-98FE30F40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26B894-2561-8BD1-D018-08214D8942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CE3D87-0F71-CBE7-3521-D067AB6EE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38ECA-9174-6051-3561-D915D2EC7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08EC26-387A-7AB7-9F8D-959336D51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356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C973A1-E669-2275-60DB-467B597520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F33D2F-1C6E-69CE-E850-B5839E7B0A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D2048-3038-AE72-EC43-33057066D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A832B-AAE6-1833-A46B-743066BC7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E38B5-4A9D-6517-BA18-A6E8678D6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52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B44FD6-AAA6-E2CD-98D1-FD2F1A4E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4ADA5-3249-A293-8FBE-7437EBFA5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91FDE3-4D82-890B-F64B-5B1FCCCC6C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D8AAC-5BF1-CA4C-90B2-2C437F814169}" type="datetimeFigureOut">
              <a:rPr lang="en-US" smtClean="0"/>
              <a:t>6/2/22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2ED3D-32DA-D6B3-9434-8411937A53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30C4F-8FF5-A732-4754-D169AD4516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5E8A1-5290-C84F-A9F0-AA547EF1DD0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34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12.png"/><Relationship Id="rId3" Type="http://schemas.openxmlformats.org/officeDocument/2006/relationships/image" Target="../media/image2.jp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jp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6.png"/><Relationship Id="rId5" Type="http://schemas.openxmlformats.org/officeDocument/2006/relationships/image" Target="../media/image4.jpg"/><Relationship Id="rId10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2.jp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Relationship Id="rId9" Type="http://schemas.openxmlformats.org/officeDocument/2006/relationships/image" Target="../media/image18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image" Target="../media/image2.jpg"/><Relationship Id="rId7" Type="http://schemas.openxmlformats.org/officeDocument/2006/relationships/image" Target="../media/image7.png"/><Relationship Id="rId12" Type="http://schemas.openxmlformats.org/officeDocument/2006/relationships/image" Target="../media/image2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22.png"/><Relationship Id="rId5" Type="http://schemas.openxmlformats.org/officeDocument/2006/relationships/image" Target="../media/image4.jpg"/><Relationship Id="rId10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2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1000">
              <a:schemeClr val="accent6">
                <a:lumMod val="5000"/>
                <a:lumOff val="95000"/>
              </a:schemeClr>
            </a:gs>
            <a:gs pos="60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E29A765C-621D-4A01-A766-248F5E4AE0CA}"/>
              </a:ext>
            </a:extLst>
          </p:cNvPr>
          <p:cNvSpPr/>
          <p:nvPr/>
        </p:nvSpPr>
        <p:spPr>
          <a:xfrm>
            <a:off x="1498599" y="1188773"/>
            <a:ext cx="9194802" cy="1223386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COLOR: CDOM-proxy retrieval from </a:t>
            </a:r>
            <a:r>
              <a:rPr lang="en-US" altLang="ko-KR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aeOLus</a:t>
            </a: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 </a:t>
            </a:r>
            <a:r>
              <a:rPr lang="en-US" altLang="ko-KR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ObseRvations</a:t>
            </a:r>
            <a:endParaRPr lang="en-US" altLang="ko-K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itchFamily="2" charset="0"/>
              <a:ea typeface="Arial Unicode MS" panose="020B0604020202020204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3C65C66-F630-4647-8436-EDD6729D1FEE}"/>
              </a:ext>
            </a:extLst>
          </p:cNvPr>
          <p:cNvSpPr/>
          <p:nvPr/>
        </p:nvSpPr>
        <p:spPr>
          <a:xfrm>
            <a:off x="2017960" y="2412159"/>
            <a:ext cx="8156079" cy="852401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/>
            <a:endParaRPr lang="it-IT" sz="1600" b="1" u="sng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algn="ctr"/>
            <a:endParaRPr lang="it-IT" sz="1600" b="1" u="sng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algn="ctr"/>
            <a:endParaRPr lang="it-IT" sz="1600" b="1" u="sng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algn="ctr"/>
            <a:endParaRPr lang="it-IT" sz="1600" b="1" u="sng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algn="ctr"/>
            <a:endParaRPr lang="it-IT" sz="1600" b="1" u="sng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algn="ctr"/>
            <a:r>
              <a:rPr lang="it-IT" sz="1600" b="1" u="sng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D. Dionisi</a:t>
            </a:r>
            <a:r>
              <a:rPr lang="it-IT" sz="1600" b="1" u="sng" baseline="30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1</a:t>
            </a:r>
            <a:r>
              <a:rPr lang="it-IT" sz="1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S. Bucci</a:t>
            </a:r>
            <a:r>
              <a:rPr lang="it-IT" sz="1600" baseline="30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2</a:t>
            </a:r>
            <a:r>
              <a:rPr lang="it-IT" sz="1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 C. Cesarini</a:t>
            </a:r>
            <a:r>
              <a:rPr lang="it-IT" sz="1600" baseline="30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1</a:t>
            </a:r>
            <a:r>
              <a:rPr lang="it-IT" sz="1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S. Colella</a:t>
            </a:r>
            <a:r>
              <a:rPr lang="it-IT" sz="1600" baseline="30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1</a:t>
            </a:r>
            <a:r>
              <a:rPr lang="it-IT" sz="1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D. D’Alimonte</a:t>
            </a:r>
            <a:r>
              <a:rPr lang="it-IT" sz="1600" baseline="30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3</a:t>
            </a:r>
            <a:r>
              <a:rPr lang="it-IT" sz="1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L. Di Ciolo</a:t>
            </a:r>
            <a:r>
              <a:rPr lang="it-IT" sz="1600" baseline="30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2</a:t>
            </a:r>
            <a:r>
              <a:rPr lang="it-IT" sz="1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P. Di Girolamo</a:t>
            </a:r>
            <a:r>
              <a:rPr lang="it-IT" sz="1600" baseline="30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4</a:t>
            </a:r>
            <a:r>
              <a:rPr lang="it-IT" sz="1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M. Di Paolantonio</a:t>
            </a:r>
            <a:r>
              <a:rPr lang="it-IT" sz="1600" baseline="30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1,4</a:t>
            </a:r>
            <a:r>
              <a:rPr lang="it-IT" sz="1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N. Franco</a:t>
            </a:r>
            <a:r>
              <a:rPr lang="it-IT" sz="1600" baseline="30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4</a:t>
            </a:r>
            <a:r>
              <a:rPr lang="it-IT" sz="1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T. Kajiyama</a:t>
            </a:r>
            <a:r>
              <a:rPr lang="it-IT" sz="1600" baseline="30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3</a:t>
            </a:r>
            <a:r>
              <a:rPr lang="it-IT" sz="1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G. L. Liberti</a:t>
            </a:r>
            <a:r>
              <a:rPr lang="it-IT" sz="1600" baseline="30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1</a:t>
            </a:r>
            <a:r>
              <a:rPr lang="it-IT" sz="1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E. Organelli</a:t>
            </a:r>
            <a:r>
              <a:rPr lang="it-IT" sz="1600" baseline="30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1</a:t>
            </a:r>
            <a:r>
              <a:rPr lang="it-IT" sz="1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</a:t>
            </a:r>
            <a:r>
              <a:rPr lang="it-IT" sz="1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R</a:t>
            </a:r>
            <a:r>
              <a:rPr lang="it-IT" sz="1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. Santoleri</a:t>
            </a:r>
            <a:r>
              <a:rPr lang="it-IT" sz="1600" baseline="30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1</a:t>
            </a:r>
            <a:endParaRPr lang="it-IT" sz="1600" baseline="30000" dirty="0"/>
          </a:p>
          <a:p>
            <a:pPr algn="ctr"/>
            <a:endParaRPr lang="en-US" altLang="ko-KR" sz="1600" baseline="30000" dirty="0">
              <a:latin typeface="Helvetica" pitchFamily="2" charset="0"/>
              <a:ea typeface="Noto Sans" panose="020B0502040504020204" pitchFamily="34"/>
              <a:cs typeface="Arial" panose="020B0604020202020204" pitchFamily="34" charset="0"/>
            </a:endParaRPr>
          </a:p>
          <a:p>
            <a:pPr lvl="0" algn="ctr"/>
            <a:r>
              <a:rPr lang="it-IT" sz="1600" baseline="30000" dirty="0">
                <a:solidFill>
                  <a:schemeClr val="dk1"/>
                </a:solidFill>
                <a:latin typeface="Helvetica" pitchFamily="2" charset="0"/>
                <a:ea typeface="Calibri"/>
                <a:cs typeface="Calibri"/>
                <a:sym typeface="Calibri"/>
              </a:rPr>
              <a:t>1</a:t>
            </a:r>
            <a:r>
              <a:rPr lang="it-IT" sz="1600" dirty="0">
                <a:solidFill>
                  <a:schemeClr val="dk1"/>
                </a:solidFill>
                <a:latin typeface="Helvetica" pitchFamily="2" charset="0"/>
                <a:ea typeface="Calibri"/>
                <a:cs typeface="Calibri"/>
                <a:sym typeface="Calibri"/>
              </a:rPr>
              <a:t>Consiglio Nazionale delle Ricerche, Istituto di Scienze Marine, Rome, </a:t>
            </a:r>
            <a:r>
              <a:rPr lang="it-IT" sz="1600" dirty="0" err="1">
                <a:solidFill>
                  <a:schemeClr val="dk1"/>
                </a:solidFill>
                <a:latin typeface="Helvetica" pitchFamily="2" charset="0"/>
                <a:ea typeface="Calibri"/>
                <a:cs typeface="Calibri"/>
                <a:sym typeface="Calibri"/>
              </a:rPr>
              <a:t>Italy</a:t>
            </a:r>
            <a:endParaRPr lang="it-IT" sz="1600" dirty="0">
              <a:solidFill>
                <a:schemeClr val="dk1"/>
              </a:solidFill>
              <a:latin typeface="Helvetica" pitchFamily="2" charset="0"/>
              <a:ea typeface="Calibri"/>
              <a:cs typeface="Calibri"/>
              <a:sym typeface="Calibri"/>
            </a:endParaRPr>
          </a:p>
          <a:p>
            <a:pPr algn="ctr"/>
            <a:r>
              <a:rPr lang="it-IT" sz="1600" baseline="30000" dirty="0">
                <a:solidFill>
                  <a:schemeClr val="dk1"/>
                </a:solidFill>
                <a:latin typeface="Helvetica" pitchFamily="2" charset="0"/>
                <a:ea typeface="Calibri"/>
                <a:cs typeface="Calibri"/>
                <a:sym typeface="Calibri"/>
              </a:rPr>
              <a:t>2</a:t>
            </a:r>
            <a:r>
              <a:rPr lang="it-IT" sz="1600" dirty="0">
                <a:solidFill>
                  <a:schemeClr val="dk1"/>
                </a:solidFill>
                <a:latin typeface="Helvetica" pitchFamily="2" charset="0"/>
                <a:ea typeface="Calibri"/>
                <a:cs typeface="Calibri"/>
                <a:sym typeface="Calibri"/>
              </a:rPr>
              <a:t>Serco Italia S.p.A., Frascati, </a:t>
            </a:r>
            <a:r>
              <a:rPr lang="it-IT" sz="1600" dirty="0" err="1">
                <a:solidFill>
                  <a:schemeClr val="dk1"/>
                </a:solidFill>
                <a:latin typeface="Helvetica" pitchFamily="2" charset="0"/>
                <a:ea typeface="Calibri"/>
                <a:cs typeface="Calibri"/>
                <a:sym typeface="Calibri"/>
              </a:rPr>
              <a:t>Italy</a:t>
            </a:r>
            <a:endParaRPr lang="it-IT" sz="1600" dirty="0">
              <a:solidFill>
                <a:schemeClr val="dk1"/>
              </a:solidFill>
              <a:latin typeface="Helvetica" pitchFamily="2" charset="0"/>
              <a:ea typeface="Calibri"/>
              <a:cs typeface="Calibri"/>
              <a:sym typeface="Calibri"/>
            </a:endParaRPr>
          </a:p>
          <a:p>
            <a:pPr lvl="0" algn="ctr"/>
            <a:r>
              <a:rPr lang="it-IT" sz="1600" baseline="30000" dirty="0">
                <a:solidFill>
                  <a:schemeClr val="dk1"/>
                </a:solidFill>
                <a:latin typeface="Helvetica" pitchFamily="2" charset="0"/>
                <a:ea typeface="Calibri"/>
                <a:cs typeface="Calibri"/>
                <a:sym typeface="Calibri"/>
              </a:rPr>
              <a:t>3</a:t>
            </a:r>
            <a:r>
              <a:rPr lang="it-IT" sz="1600" dirty="0">
                <a:solidFill>
                  <a:schemeClr val="dk1"/>
                </a:solidFill>
                <a:latin typeface="Helvetica" pitchFamily="2" charset="0"/>
                <a:ea typeface="Calibri"/>
                <a:cs typeface="Calibri"/>
                <a:sym typeface="Calibri"/>
              </a:rPr>
              <a:t>AEQUORA, </a:t>
            </a:r>
            <a:r>
              <a:rPr lang="it-IT" sz="1600" dirty="0" err="1">
                <a:solidFill>
                  <a:schemeClr val="dk1"/>
                </a:solidFill>
                <a:latin typeface="Helvetica" pitchFamily="2" charset="0"/>
                <a:ea typeface="Calibri"/>
                <a:cs typeface="Calibri"/>
                <a:sym typeface="Calibri"/>
              </a:rPr>
              <a:t>Lisbon</a:t>
            </a:r>
            <a:r>
              <a:rPr lang="it-IT" sz="1600" dirty="0">
                <a:solidFill>
                  <a:schemeClr val="dk1"/>
                </a:solidFill>
                <a:latin typeface="Helvetica" pitchFamily="2" charset="0"/>
                <a:ea typeface="Calibri"/>
                <a:cs typeface="Calibri"/>
                <a:sym typeface="Calibri"/>
              </a:rPr>
              <a:t>, Portugal</a:t>
            </a:r>
            <a:endParaRPr lang="it-IT" sz="1600" dirty="0">
              <a:latin typeface="Helvetica" pitchFamily="2" charset="0"/>
            </a:endParaRPr>
          </a:p>
          <a:p>
            <a:pPr lvl="0" algn="ctr"/>
            <a:r>
              <a:rPr lang="it-IT" sz="1600" baseline="30000" dirty="0">
                <a:solidFill>
                  <a:schemeClr val="dk1"/>
                </a:solidFill>
                <a:latin typeface="Helvetica" pitchFamily="2" charset="0"/>
                <a:ea typeface="Calibri"/>
                <a:cs typeface="Calibri"/>
                <a:sym typeface="Calibri"/>
              </a:rPr>
              <a:t>4</a:t>
            </a:r>
            <a:r>
              <a:rPr lang="it-IT" sz="1600" dirty="0">
                <a:solidFill>
                  <a:schemeClr val="dk1"/>
                </a:solidFill>
                <a:latin typeface="Helvetica" pitchFamily="2" charset="0"/>
                <a:ea typeface="Calibri"/>
                <a:cs typeface="Calibri"/>
                <a:sym typeface="Calibri"/>
              </a:rPr>
              <a:t>Università degli Studi della Basilicata, Potenza, </a:t>
            </a:r>
            <a:r>
              <a:rPr lang="it-IT" sz="1600" dirty="0" err="1">
                <a:solidFill>
                  <a:schemeClr val="dk1"/>
                </a:solidFill>
                <a:latin typeface="Helvetica" pitchFamily="2" charset="0"/>
                <a:ea typeface="Calibri"/>
                <a:cs typeface="Calibri"/>
                <a:sym typeface="Calibri"/>
              </a:rPr>
              <a:t>Italy</a:t>
            </a:r>
            <a:endParaRPr lang="it-IT" sz="1600" dirty="0">
              <a:solidFill>
                <a:schemeClr val="dk1"/>
              </a:solidFill>
              <a:latin typeface="Helvetica" pitchFamily="2" charset="0"/>
              <a:ea typeface="Calibri"/>
              <a:cs typeface="Calibri"/>
              <a:sym typeface="Calibri"/>
            </a:endParaRPr>
          </a:p>
          <a:p>
            <a:pPr algn="ctr"/>
            <a:endParaRPr lang="en-US" altLang="ko-KR" sz="1600" dirty="0">
              <a:latin typeface="Helvetica" pitchFamily="2" charset="0"/>
              <a:ea typeface="KoPub돋움체 Bold" panose="02020603020101020101" pitchFamily="18" charset="-127"/>
              <a:cs typeface="Arial" panose="020B0604020202020204" pitchFamily="34" charset="0"/>
            </a:endParaRPr>
          </a:p>
          <a:p>
            <a:pPr algn="ctr"/>
            <a:endParaRPr lang="ko-KR" altLang="en-US" sz="1600" dirty="0">
              <a:latin typeface="Helvetica" pitchFamily="2" charset="0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47F9BE0-860E-9B21-E385-90D4FD255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0" y="84186"/>
            <a:ext cx="2561980" cy="180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2C83800-D832-8412-429D-B72FB03FD7E9}"/>
              </a:ext>
            </a:extLst>
          </p:cNvPr>
          <p:cNvSpPr txBox="1"/>
          <p:nvPr/>
        </p:nvSpPr>
        <p:spPr>
          <a:xfrm>
            <a:off x="3418010" y="648008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6" name="직사각형 7">
            <a:extLst>
              <a:ext uri="{FF2B5EF4-FFF2-40B4-BE49-F238E27FC236}">
                <a16:creationId xmlns:a16="http://schemas.microsoft.com/office/drawing/2014/main" id="{80A40BB9-4994-4586-A224-AF0407521A81}"/>
              </a:ext>
            </a:extLst>
          </p:cNvPr>
          <p:cNvSpPr/>
          <p:nvPr/>
        </p:nvSpPr>
        <p:spPr>
          <a:xfrm>
            <a:off x="1498599" y="4883731"/>
            <a:ext cx="9194802" cy="584199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[10].[Measurement techniques and observations of Ocean] properties]</a:t>
            </a:r>
          </a:p>
          <a:p>
            <a:pPr algn="ctr">
              <a:lnSpc>
                <a:spcPct val="125000"/>
              </a:lnSpc>
            </a:pP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[29-Jun], [12:15]</a:t>
            </a:r>
          </a:p>
          <a:p>
            <a:pPr algn="ctr">
              <a:lnSpc>
                <a:spcPct val="125000"/>
              </a:lnSpc>
            </a:pP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[Wednesday_ 10_P03]</a:t>
            </a:r>
          </a:p>
        </p:txBody>
      </p:sp>
      <p:grpSp>
        <p:nvGrpSpPr>
          <p:cNvPr id="7" name="Google Shape;104;p1">
            <a:extLst>
              <a:ext uri="{FF2B5EF4-FFF2-40B4-BE49-F238E27FC236}">
                <a16:creationId xmlns:a16="http://schemas.microsoft.com/office/drawing/2014/main" id="{5D66726A-2835-9CC5-A893-6DC9BBB64921}"/>
              </a:ext>
            </a:extLst>
          </p:cNvPr>
          <p:cNvGrpSpPr/>
          <p:nvPr/>
        </p:nvGrpSpPr>
        <p:grpSpPr>
          <a:xfrm>
            <a:off x="9591040" y="5769419"/>
            <a:ext cx="2492570" cy="661161"/>
            <a:chOff x="125137" y="-5877"/>
            <a:chExt cx="4024664" cy="939106"/>
          </a:xfrm>
        </p:grpSpPr>
        <p:pic>
          <p:nvPicPr>
            <p:cNvPr id="10" name="Google Shape;105;p1" descr="Image result for Unibas">
              <a:extLst>
                <a:ext uri="{FF2B5EF4-FFF2-40B4-BE49-F238E27FC236}">
                  <a16:creationId xmlns:a16="http://schemas.microsoft.com/office/drawing/2014/main" id="{3E5A5945-2D6D-6777-C2D3-2744C05AD26F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20613" r="21347"/>
            <a:stretch/>
          </p:blipFill>
          <p:spPr>
            <a:xfrm>
              <a:off x="2999245" y="-5877"/>
              <a:ext cx="1150556" cy="9391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106;p1">
              <a:extLst>
                <a:ext uri="{FF2B5EF4-FFF2-40B4-BE49-F238E27FC236}">
                  <a16:creationId xmlns:a16="http://schemas.microsoft.com/office/drawing/2014/main" id="{0CE0DE2C-0F5C-326A-D4D8-987BD39587D6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768005" y="85078"/>
              <a:ext cx="1150556" cy="4229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107;p1">
              <a:extLst>
                <a:ext uri="{FF2B5EF4-FFF2-40B4-BE49-F238E27FC236}">
                  <a16:creationId xmlns:a16="http://schemas.microsoft.com/office/drawing/2014/main" id="{00281596-D2E7-3F62-5A10-1CC926DBBB7B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853833" y="507995"/>
              <a:ext cx="957578" cy="3799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108;p1">
              <a:extLst>
                <a:ext uri="{FF2B5EF4-FFF2-40B4-BE49-F238E27FC236}">
                  <a16:creationId xmlns:a16="http://schemas.microsoft.com/office/drawing/2014/main" id="{77C83890-DC8E-9127-1CCD-C31DA80BA23D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25137" y="70359"/>
              <a:ext cx="1454364" cy="76167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" name="Immagine 14">
            <a:extLst>
              <a:ext uri="{FF2B5EF4-FFF2-40B4-BE49-F238E27FC236}">
                <a16:creationId xmlns:a16="http://schemas.microsoft.com/office/drawing/2014/main" id="{5A485DEF-0F18-15A1-8CC8-CFCA8EE5F6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9822739" y="131690"/>
            <a:ext cx="2260871" cy="1258114"/>
          </a:xfrm>
          <a:prstGeom prst="rect">
            <a:avLst/>
          </a:prstGeom>
        </p:spPr>
      </p:pic>
      <p:sp>
        <p:nvSpPr>
          <p:cNvPr id="14" name="Google Shape;112;p1">
            <a:extLst>
              <a:ext uri="{FF2B5EF4-FFF2-40B4-BE49-F238E27FC236}">
                <a16:creationId xmlns:a16="http://schemas.microsoft.com/office/drawing/2014/main" id="{AB3E9801-3C71-17BB-1919-B83B643FF858}"/>
              </a:ext>
            </a:extLst>
          </p:cNvPr>
          <p:cNvSpPr/>
          <p:nvPr/>
        </p:nvSpPr>
        <p:spPr>
          <a:xfrm>
            <a:off x="9852175" y="1216007"/>
            <a:ext cx="1759261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i="0" u="none" strike="noStrike" cap="none" dirty="0">
                <a:solidFill>
                  <a:schemeClr val="bg1"/>
                </a:solidFill>
                <a:latin typeface="Helvetica" pitchFamily="2" charset="0"/>
                <a:ea typeface="Merriweather Sans"/>
                <a:cs typeface="Calibri" panose="020F0502020204030204" pitchFamily="34" charset="0"/>
                <a:sym typeface="Merriweather Sans"/>
              </a:rPr>
              <a:t>ESA AO/1-9544/20/I/NS</a:t>
            </a:r>
            <a:endParaRPr sz="800" dirty="0">
              <a:solidFill>
                <a:schemeClr val="bg1"/>
              </a:solidFill>
              <a:latin typeface="Helvetica" pitchFamily="2" charset="0"/>
              <a:cs typeface="Calibri" panose="020F0502020204030204" pitchFamily="34" charset="0"/>
            </a:endParaRPr>
          </a:p>
        </p:txBody>
      </p:sp>
      <p:pic>
        <p:nvPicPr>
          <p:cNvPr id="16" name="Google Shape;111;p1">
            <a:extLst>
              <a:ext uri="{FF2B5EF4-FFF2-40B4-BE49-F238E27FC236}">
                <a16:creationId xmlns:a16="http://schemas.microsoft.com/office/drawing/2014/main" id="{D59169FD-64BB-F710-E892-110DF0500D88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7194" y="5823092"/>
            <a:ext cx="1196083" cy="536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598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/>
                <a:t>COLOR: context and method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ECE1C9-0FDC-2132-EC98-D10B7438EECB}"/>
              </a:ext>
            </a:extLst>
          </p:cNvPr>
          <p:cNvSpPr/>
          <p:nvPr/>
        </p:nvSpPr>
        <p:spPr>
          <a:xfrm>
            <a:off x="2859457" y="624387"/>
            <a:ext cx="91560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COLOR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DOM-proxy 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retrieval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 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ae</a:t>
            </a:r>
            <a:r>
              <a:rPr lang="it-IT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bse</a:t>
            </a:r>
            <a:r>
              <a:rPr lang="it-IT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vations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 on-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going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month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feasibility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study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approved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</a:t>
            </a:r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ESA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within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it-IT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Aeolus</a:t>
            </a:r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Innovation </a:t>
            </a:r>
            <a:r>
              <a:rPr lang="it-IT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</a:t>
            </a:r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dirty="0">
                <a:solidFill>
                  <a:schemeClr val="dk1"/>
                </a:solidFill>
                <a:latin typeface="Times New Roman" panose="02020603050405020304" pitchFamily="18" charset="0"/>
                <a:ea typeface="Merriweather Sans"/>
                <a:cs typeface="Times New Roman" panose="02020603050405020304" pitchFamily="18" charset="0"/>
                <a:sym typeface="Merriweather Sans"/>
              </a:rPr>
              <a:t>ESA AO/1-9544/20/I/NS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Kick-off: 10 march 2021.</a:t>
            </a:r>
          </a:p>
        </p:txBody>
      </p:sp>
      <p:grpSp>
        <p:nvGrpSpPr>
          <p:cNvPr id="11" name="Google Shape;104;p1">
            <a:extLst>
              <a:ext uri="{FF2B5EF4-FFF2-40B4-BE49-F238E27FC236}">
                <a16:creationId xmlns:a16="http://schemas.microsoft.com/office/drawing/2014/main" id="{644D6ADF-F887-5344-FF67-67A69AC19F0A}"/>
              </a:ext>
            </a:extLst>
          </p:cNvPr>
          <p:cNvGrpSpPr/>
          <p:nvPr/>
        </p:nvGrpSpPr>
        <p:grpSpPr>
          <a:xfrm>
            <a:off x="7248391" y="33658"/>
            <a:ext cx="2150703" cy="538164"/>
            <a:chOff x="125137" y="-5877"/>
            <a:chExt cx="4024664" cy="939106"/>
          </a:xfrm>
        </p:grpSpPr>
        <p:pic>
          <p:nvPicPr>
            <p:cNvPr id="12" name="Google Shape;105;p1" descr="Image result for Unibas">
              <a:extLst>
                <a:ext uri="{FF2B5EF4-FFF2-40B4-BE49-F238E27FC236}">
                  <a16:creationId xmlns:a16="http://schemas.microsoft.com/office/drawing/2014/main" id="{9CD89EA1-188C-426E-0599-1D0AD80069C5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20613" r="21347"/>
            <a:stretch/>
          </p:blipFill>
          <p:spPr>
            <a:xfrm>
              <a:off x="2999245" y="-5877"/>
              <a:ext cx="1150556" cy="9391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106;p1">
              <a:extLst>
                <a:ext uri="{FF2B5EF4-FFF2-40B4-BE49-F238E27FC236}">
                  <a16:creationId xmlns:a16="http://schemas.microsoft.com/office/drawing/2014/main" id="{7AEC7BC6-E801-271A-8984-F044404267A7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768005" y="85078"/>
              <a:ext cx="1150556" cy="4229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07;p1">
              <a:extLst>
                <a:ext uri="{FF2B5EF4-FFF2-40B4-BE49-F238E27FC236}">
                  <a16:creationId xmlns:a16="http://schemas.microsoft.com/office/drawing/2014/main" id="{7DB33AD4-FBB2-A812-488D-B5A54F004C78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853833" y="507995"/>
              <a:ext cx="957578" cy="3799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08;p1">
              <a:extLst>
                <a:ext uri="{FF2B5EF4-FFF2-40B4-BE49-F238E27FC236}">
                  <a16:creationId xmlns:a16="http://schemas.microsoft.com/office/drawing/2014/main" id="{000EE23A-755B-2739-48D5-D263716CEE45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25137" y="70359"/>
              <a:ext cx="1454364" cy="76167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" name="Google Shape;111;p1">
            <a:extLst>
              <a:ext uri="{FF2B5EF4-FFF2-40B4-BE49-F238E27FC236}">
                <a16:creationId xmlns:a16="http://schemas.microsoft.com/office/drawing/2014/main" id="{FFB8FFE4-0762-BB92-20C7-0DE2F5D7AA0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635502" y="96609"/>
            <a:ext cx="1011249" cy="436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0AB91999-0DF5-5C6D-6EBE-55AEEDA760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10773032" y="6015186"/>
            <a:ext cx="1414425" cy="795339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7CB76A9-FC3B-4B36-0121-69D47460BE73}"/>
              </a:ext>
            </a:extLst>
          </p:cNvPr>
          <p:cNvSpPr txBox="1"/>
          <p:nvPr/>
        </p:nvSpPr>
        <p:spPr>
          <a:xfrm>
            <a:off x="228203" y="1538201"/>
            <a:ext cx="9982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Being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AEOLUS the first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orbiting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HSRL lidar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355 nm, COLOR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proposes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evaluate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document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feasibility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of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deriving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 in-water AEOLUS product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355 nm (lidar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attenuation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coefficient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it-IT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in-water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particle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backscattering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𝛽</a:t>
            </a:r>
            <a:r>
              <a:rPr lang="it-IT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ocean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color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parameters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e.g.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Chl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-a, CDOM)</a:t>
            </a:r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D1BE467B-75B2-59F0-816F-AEC2059CEE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7798" y="2891815"/>
            <a:ext cx="1740941" cy="1754327"/>
          </a:xfrm>
          <a:prstGeom prst="rect">
            <a:avLst/>
          </a:prstGeom>
        </p:spPr>
      </p:pic>
      <p:sp>
        <p:nvSpPr>
          <p:cNvPr id="24" name="Google Shape;424;p14">
            <a:extLst>
              <a:ext uri="{FF2B5EF4-FFF2-40B4-BE49-F238E27FC236}">
                <a16:creationId xmlns:a16="http://schemas.microsoft.com/office/drawing/2014/main" id="{9F93112B-CFA2-B6AF-9827-E71621DF4E28}"/>
              </a:ext>
            </a:extLst>
          </p:cNvPr>
          <p:cNvSpPr txBox="1"/>
          <p:nvPr/>
        </p:nvSpPr>
        <p:spPr>
          <a:xfrm>
            <a:off x="2418830" y="2342577"/>
            <a:ext cx="9671568" cy="830956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it-IT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The core activity of the project </a:t>
            </a:r>
            <a:r>
              <a:rPr lang="it-IT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is</a:t>
            </a:r>
            <a:r>
              <a:rPr lang="it-IT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the </a:t>
            </a:r>
            <a:r>
              <a:rPr lang="it-IT" sz="1600" b="1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characterization</a:t>
            </a:r>
            <a:r>
              <a:rPr lang="it-IT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of the </a:t>
            </a:r>
            <a:r>
              <a:rPr lang="it-IT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backscattered</a:t>
            </a:r>
            <a:r>
              <a:rPr lang="it-IT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it-IT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radiation</a:t>
            </a:r>
            <a:r>
              <a:rPr lang="it-IT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it-IT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signal</a:t>
            </a:r>
            <a:r>
              <a:rPr lang="it-IT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(</a:t>
            </a:r>
            <a:r>
              <a:rPr lang="it-IT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</a:t>
            </a:r>
            <a:r>
              <a:rPr lang="it-IT" sz="1600" baseline="-250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grd</a:t>
            </a:r>
            <a:r>
              <a:rPr lang="it-IT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) from the </a:t>
            </a:r>
            <a:r>
              <a:rPr lang="it-IT" sz="16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AEOLUS ground bin </a:t>
            </a:r>
            <a:r>
              <a:rPr lang="it-IT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(</a:t>
            </a:r>
            <a:r>
              <a:rPr lang="it-IT" sz="1600" b="1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Δr</a:t>
            </a:r>
            <a:r>
              <a:rPr lang="it-IT" sz="1600" b="1" baseline="-250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grd</a:t>
            </a:r>
            <a:r>
              <a:rPr lang="it-IT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), </a:t>
            </a:r>
            <a:r>
              <a:rPr lang="it-IT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where</a:t>
            </a:r>
            <a:r>
              <a:rPr lang="it-IT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the </a:t>
            </a:r>
            <a:r>
              <a:rPr lang="it-IT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potential</a:t>
            </a:r>
            <a:r>
              <a:rPr lang="it-IT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information on </a:t>
            </a:r>
            <a:r>
              <a:rPr lang="it-IT" sz="1600" b="1" dirty="0" err="1">
                <a:solidFill>
                  <a:srgbClr val="00B0F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ocean</a:t>
            </a:r>
            <a:r>
              <a:rPr lang="it-IT" sz="1600" b="1" dirty="0">
                <a:solidFill>
                  <a:srgbClr val="00B0F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it-IT" sz="1600" b="1" dirty="0" err="1">
                <a:solidFill>
                  <a:srgbClr val="00B0F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subsurface</a:t>
            </a:r>
            <a:r>
              <a:rPr lang="it-IT" sz="1600" b="1" dirty="0">
                <a:solidFill>
                  <a:srgbClr val="00B0F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optical </a:t>
            </a:r>
            <a:r>
              <a:rPr lang="it-IT" sz="1600" b="1" dirty="0" err="1">
                <a:solidFill>
                  <a:srgbClr val="00B0F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properties</a:t>
            </a:r>
            <a:r>
              <a:rPr lang="it-IT" sz="1600" b="1" dirty="0">
                <a:solidFill>
                  <a:srgbClr val="00B0F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it-IT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is</a:t>
            </a:r>
            <a:r>
              <a:rPr lang="it-IT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it-IT" sz="16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contained</a:t>
            </a:r>
            <a:r>
              <a:rPr lang="it-IT" sz="16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.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C3D4AEDD-EE81-CB72-410D-8200F39F475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57838" y="1285338"/>
            <a:ext cx="1757678" cy="988563"/>
          </a:xfrm>
          <a:prstGeom prst="rect">
            <a:avLst/>
          </a:prstGeom>
        </p:spPr>
      </p:pic>
      <p:sp>
        <p:nvSpPr>
          <p:cNvPr id="26" name="Google Shape;440;p15">
            <a:extLst>
              <a:ext uri="{FF2B5EF4-FFF2-40B4-BE49-F238E27FC236}">
                <a16:creationId xmlns:a16="http://schemas.microsoft.com/office/drawing/2014/main" id="{4D498350-A505-9F6A-C201-BDB48FEAAD19}"/>
              </a:ext>
            </a:extLst>
          </p:cNvPr>
          <p:cNvSpPr txBox="1"/>
          <p:nvPr/>
        </p:nvSpPr>
        <p:spPr>
          <a:xfrm>
            <a:off x="2608124" y="3617547"/>
            <a:ext cx="97218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X= </a:t>
            </a:r>
            <a:r>
              <a:rPr kumimoji="0" lang="it-IT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Ray</a:t>
            </a:r>
            <a:r>
              <a:rPr kumimoji="0" lang="it-IT" sz="1200" b="0" i="0" u="none" strike="noStrike" kern="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A,B</a:t>
            </a:r>
            <a:r>
              <a:rPr kumimoji="0" lang="it-IT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X= Mie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" name="Google Shape;445;p15">
            <a:extLst>
              <a:ext uri="{FF2B5EF4-FFF2-40B4-BE49-F238E27FC236}">
                <a16:creationId xmlns:a16="http://schemas.microsoft.com/office/drawing/2014/main" id="{AA5D0C5A-46F4-4B84-7608-760298598E6C}"/>
              </a:ext>
            </a:extLst>
          </p:cNvPr>
          <p:cNvSpPr/>
          <p:nvPr/>
        </p:nvSpPr>
        <p:spPr>
          <a:xfrm>
            <a:off x="7836323" y="3295458"/>
            <a:ext cx="2790757" cy="312237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 b="-1190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 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8" name="Google Shape;446;p15">
            <a:extLst>
              <a:ext uri="{FF2B5EF4-FFF2-40B4-BE49-F238E27FC236}">
                <a16:creationId xmlns:a16="http://schemas.microsoft.com/office/drawing/2014/main" id="{58BBDBF1-2FC1-4E1B-85B4-E51EC19A02DF}"/>
              </a:ext>
            </a:extLst>
          </p:cNvPr>
          <p:cNvSpPr txBox="1"/>
          <p:nvPr/>
        </p:nvSpPr>
        <p:spPr>
          <a:xfrm>
            <a:off x="6376077" y="3308269"/>
            <a:ext cx="44275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(1)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" name="Google Shape;447;p15">
            <a:extLst>
              <a:ext uri="{FF2B5EF4-FFF2-40B4-BE49-F238E27FC236}">
                <a16:creationId xmlns:a16="http://schemas.microsoft.com/office/drawing/2014/main" id="{347AA437-A60E-1E63-89E1-33DD77F32B67}"/>
              </a:ext>
            </a:extLst>
          </p:cNvPr>
          <p:cNvSpPr txBox="1"/>
          <p:nvPr/>
        </p:nvSpPr>
        <p:spPr>
          <a:xfrm>
            <a:off x="10813601" y="3308269"/>
            <a:ext cx="44275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(2)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ttangolo 29">
                <a:extLst>
                  <a:ext uri="{FF2B5EF4-FFF2-40B4-BE49-F238E27FC236}">
                    <a16:creationId xmlns:a16="http://schemas.microsoft.com/office/drawing/2014/main" id="{0603D452-997F-CAAF-C1F1-145F2B813309}"/>
                  </a:ext>
                </a:extLst>
              </p:cNvPr>
              <p:cNvSpPr/>
              <p:nvPr/>
            </p:nvSpPr>
            <p:spPr>
              <a:xfrm>
                <a:off x="4027312" y="3906545"/>
                <a:ext cx="4470711" cy="5761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1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it-IT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𝑤𝑎𝑡</m:t>
                          </m:r>
                        </m:sub>
                      </m:sSub>
                      <m:r>
                        <a:rPr lang="it-IT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it-IT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it-IT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b>
                            <m:sSubPr>
                              <m:ctrlPr>
                                <a:rPr lang="it-IT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it-IT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𝑤𝑎𝑡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it-IT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it-IT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𝑤𝑎𝑡</m:t>
                              </m:r>
                            </m:sub>
                          </m:sSub>
                          <m:r>
                            <a:rPr lang="fr-FR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it-IT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fr-FR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it-IT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it-IT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𝑤𝑎𝑡</m:t>
                              </m:r>
                            </m:sub>
                            <m:sup>
                              <m:r>
                                <a:rPr lang="it-IT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fr-FR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it-IT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it-IT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𝑒𝑥𝑝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it-IT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it-IT" sz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nary>
                                <m:naryPr>
                                  <m:limLoc m:val="subSup"/>
                                  <m:ctrlPr>
                                    <a:rPr lang="it-IT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it-IT" sz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sSubSup>
                                    <m:sSubSupPr>
                                      <m:ctrlPr>
                                        <a:rPr lang="it-IT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it-IT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it-IT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𝑤𝑎𝑡</m:t>
                                      </m:r>
                                    </m:sub>
                                    <m:sup>
                                      <m:r>
                                        <a:rPr lang="it-IT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sup>
                                <m:e>
                                  <m:sSub>
                                    <m:sSubPr>
                                      <m:ctrlPr>
                                        <a:rPr lang="it-IT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it-IT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𝐿𝐼𝐷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it-IT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it-IT" sz="12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it-IT" sz="12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it-IT" sz="12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𝑤𝑎𝑡</m:t>
                                          </m:r>
                                        </m:sub>
                                        <m:sup>
                                          <m:r>
                                            <a:rPr lang="it-IT" sz="12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′′</m:t>
                                          </m:r>
                                        </m:sup>
                                      </m:sSubSup>
                                    </m:e>
                                  </m:d>
                                  <m:r>
                                    <a:rPr lang="it-IT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sSubSup>
                                    <m:sSubSupPr>
                                      <m:ctrlPr>
                                        <a:rPr lang="it-IT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it-IT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it-IT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𝑤𝑎𝑡</m:t>
                                      </m:r>
                                    </m:sub>
                                    <m:sup>
                                      <m:r>
                                        <a:rPr lang="it-IT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′′</m:t>
                                      </m:r>
                                    </m:sup>
                                  </m:sSubSup>
                                </m:e>
                              </m:nary>
                            </m:e>
                          </m:d>
                          <m:r>
                            <a:rPr lang="it-IT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Sup>
                            <m:sSubSupPr>
                              <m:ctrlPr>
                                <a:rPr lang="it-IT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it-IT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𝑤𝑎𝑡</m:t>
                              </m:r>
                            </m:sub>
                            <m:sup>
                              <m:r>
                                <a:rPr lang="it-IT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it-IT" sz="1200" dirty="0"/>
              </a:p>
            </p:txBody>
          </p:sp>
        </mc:Choice>
        <mc:Fallback xmlns="">
          <p:sp>
            <p:nvSpPr>
              <p:cNvPr id="30" name="Rettangolo 29">
                <a:extLst>
                  <a:ext uri="{FF2B5EF4-FFF2-40B4-BE49-F238E27FC236}">
                    <a16:creationId xmlns:a16="http://schemas.microsoft.com/office/drawing/2014/main" id="{0603D452-997F-CAAF-C1F1-145F2B8133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7312" y="3906545"/>
                <a:ext cx="4470711" cy="576120"/>
              </a:xfrm>
              <a:prstGeom prst="rect">
                <a:avLst/>
              </a:prstGeom>
              <a:blipFill>
                <a:blip r:embed="rId12"/>
                <a:stretch>
                  <a:fillRect l="-567" t="-119565" b="-18043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Google Shape;447;p15">
            <a:extLst>
              <a:ext uri="{FF2B5EF4-FFF2-40B4-BE49-F238E27FC236}">
                <a16:creationId xmlns:a16="http://schemas.microsoft.com/office/drawing/2014/main" id="{32E94A69-C147-5DCB-23CE-7C87ACB11CA8}"/>
              </a:ext>
            </a:extLst>
          </p:cNvPr>
          <p:cNvSpPr txBox="1"/>
          <p:nvPr/>
        </p:nvSpPr>
        <p:spPr>
          <a:xfrm>
            <a:off x="8770616" y="4069319"/>
            <a:ext cx="44275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(3)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ttangolo 31">
                <a:extLst>
                  <a:ext uri="{FF2B5EF4-FFF2-40B4-BE49-F238E27FC236}">
                    <a16:creationId xmlns:a16="http://schemas.microsoft.com/office/drawing/2014/main" id="{ED5ED4B9-9E48-1BF3-93C1-A7F5389A79EF}"/>
                  </a:ext>
                </a:extLst>
              </p:cNvPr>
              <p:cNvSpPr/>
              <p:nvPr/>
            </p:nvSpPr>
            <p:spPr>
              <a:xfrm>
                <a:off x="2537969" y="3194052"/>
                <a:ext cx="3798732" cy="6303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1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it-IT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it-IT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𝑔𝑟𝑑</m:t>
                          </m:r>
                        </m:e>
                      </m:d>
                      <m:r>
                        <a:rPr lang="it-IT" sz="12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fr-FR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it-IT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it-IT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it-IT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it-IT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it-IT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it-IT" sz="12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it-IT" sz="12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it-IT" sz="12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𝑎𝑡𝑚</m:t>
                                          </m:r>
                                        </m:sub>
                                      </m:sSub>
                                      <m:r>
                                        <a:rPr lang="it-IT" sz="1200" i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f>
                                        <m:fPr>
                                          <m:ctrlPr>
                                            <a:rPr lang="it-IT" sz="12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it-IT" sz="1200" i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∆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it-IT" sz="12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it-IT" sz="12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𝑟</m:t>
                                              </m:r>
                                            </m:e>
                                            <m:sub>
                                              <m:r>
                                                <a:rPr lang="it-IT" sz="12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𝑎𝑡𝑚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it-IT" sz="12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it-IT" sz="1200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sSub>
                        <m:sSubPr>
                          <m:ctrlPr>
                            <a:rPr lang="it-IT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it-IT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𝑔𝑟𝑑</m:t>
                          </m:r>
                        </m:sub>
                      </m:sSub>
                      <m:sSubSup>
                        <m:sSubSupPr>
                          <m:ctrlPr>
                            <a:rPr lang="it-IT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it-IT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it-IT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it-IT" sz="12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it-IT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it-IT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𝑎𝑡𝑚</m:t>
                              </m:r>
                            </m:sub>
                          </m:sSub>
                        </m:e>
                      </m:d>
                      <m:r>
                        <a:rPr lang="it-IT" sz="12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it-IT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it-IT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𝑏𝑘𝑑</m:t>
                          </m:r>
                        </m:sub>
                      </m:sSub>
                    </m:oMath>
                  </m:oMathPara>
                </a14:m>
                <a:endParaRPr lang="it-IT" sz="1200" dirty="0"/>
              </a:p>
            </p:txBody>
          </p:sp>
        </mc:Choice>
        <mc:Fallback xmlns="">
          <p:sp>
            <p:nvSpPr>
              <p:cNvPr id="32" name="Rettangolo 31">
                <a:extLst>
                  <a:ext uri="{FF2B5EF4-FFF2-40B4-BE49-F238E27FC236}">
                    <a16:creationId xmlns:a16="http://schemas.microsoft.com/office/drawing/2014/main" id="{ED5ED4B9-9E48-1BF3-93C1-A7F5389A79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7969" y="3194052"/>
                <a:ext cx="3798732" cy="63030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ttangolo 32">
            <a:extLst>
              <a:ext uri="{FF2B5EF4-FFF2-40B4-BE49-F238E27FC236}">
                <a16:creationId xmlns:a16="http://schemas.microsoft.com/office/drawing/2014/main" id="{8AEA9361-86E3-92AC-321C-F762756CB77C}"/>
              </a:ext>
            </a:extLst>
          </p:cNvPr>
          <p:cNvSpPr/>
          <p:nvPr/>
        </p:nvSpPr>
        <p:spPr>
          <a:xfrm>
            <a:off x="4246442" y="4499566"/>
            <a:ext cx="33216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it-IT" sz="16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600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characterization</a:t>
            </a:r>
            <a:r>
              <a:rPr lang="it-IT" sz="16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600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it-IT" sz="16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600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based</a:t>
            </a:r>
            <a:r>
              <a:rPr lang="it-IT" sz="16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on:</a:t>
            </a: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C634634D-C2C5-991D-46A8-E263B1AD899E}"/>
              </a:ext>
            </a:extLst>
          </p:cNvPr>
          <p:cNvSpPr/>
          <p:nvPr/>
        </p:nvSpPr>
        <p:spPr>
          <a:xfrm>
            <a:off x="327798" y="2331844"/>
            <a:ext cx="1972573" cy="421042"/>
          </a:xfrm>
          <a:prstGeom prst="rect">
            <a:avLst/>
          </a:prstGeom>
          <a:solidFill>
            <a:srgbClr val="FF7200"/>
          </a:solidFill>
          <a:ln>
            <a:solidFill>
              <a:srgbClr val="FF72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Ins="180000" anchor="ctr"/>
          <a:lstStyle/>
          <a:p>
            <a:pPr algn="ctr">
              <a:defRPr/>
            </a:pPr>
            <a:r>
              <a:rPr lang="en-GB" b="1" i="1" dirty="0">
                <a:solidFill>
                  <a:srgbClr val="000000"/>
                </a:solidFill>
                <a:latin typeface="Times New Roman" panose="02020603050405020304" pitchFamily="18" charset="0"/>
                <a:ea typeface="MS PGothic" charset="0"/>
                <a:cs typeface="Times New Roman" panose="02020603050405020304" pitchFamily="18" charset="0"/>
              </a:rPr>
              <a:t>COLOR</a:t>
            </a:r>
            <a:r>
              <a:rPr lang="en-GB" b="1" dirty="0">
                <a:solidFill>
                  <a:srgbClr val="000000"/>
                </a:solidFill>
                <a:latin typeface="Times New Roman" panose="02020603050405020304" pitchFamily="18" charset="0"/>
                <a:ea typeface="MS PGothic" charset="0"/>
                <a:cs typeface="Times New Roman" panose="02020603050405020304" pitchFamily="18" charset="0"/>
              </a:rPr>
              <a:t> 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ea typeface="MS PGothic" charset="0"/>
                <a:cs typeface="Times New Roman" panose="02020603050405020304" pitchFamily="18" charset="0"/>
              </a:rPr>
              <a:t>approach</a:t>
            </a: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85C33697-0509-6CB8-E4F4-84616A91751E}"/>
              </a:ext>
            </a:extLst>
          </p:cNvPr>
          <p:cNvSpPr/>
          <p:nvPr/>
        </p:nvSpPr>
        <p:spPr>
          <a:xfrm>
            <a:off x="228203" y="710705"/>
            <a:ext cx="2560320" cy="631579"/>
          </a:xfrm>
          <a:prstGeom prst="rect">
            <a:avLst/>
          </a:prstGeom>
          <a:solidFill>
            <a:srgbClr val="7DB6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Ins="180000" anchor="ctr"/>
          <a:lstStyle/>
          <a:p>
            <a:pPr algn="ctr">
              <a:defRPr/>
            </a:pPr>
            <a:r>
              <a:rPr lang="en-GB" b="1" dirty="0">
                <a:solidFill>
                  <a:srgbClr val="000000"/>
                </a:solidFill>
                <a:latin typeface="Times New Roman" panose="02020603050405020304" pitchFamily="18" charset="0"/>
                <a:ea typeface="MS PGothic" charset="0"/>
                <a:cs typeface="Times New Roman" panose="02020603050405020304" pitchFamily="18" charset="0"/>
              </a:rPr>
              <a:t>Motivation and Context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56B60EDB-68C9-9756-B78A-B3C1320FA589}"/>
              </a:ext>
            </a:extLst>
          </p:cNvPr>
          <p:cNvSpPr/>
          <p:nvPr/>
        </p:nvSpPr>
        <p:spPr>
          <a:xfrm>
            <a:off x="417379" y="4877721"/>
            <a:ext cx="11517188" cy="584775"/>
          </a:xfrm>
          <a:prstGeom prst="rect">
            <a:avLst/>
          </a:prstGeom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t-IT" sz="16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 </a:t>
            </a:r>
            <a:r>
              <a:rPr lang="it-IT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Radiative Transfer </a:t>
            </a:r>
            <a:r>
              <a:rPr lang="it-IT" sz="16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numerical</a:t>
            </a:r>
            <a:r>
              <a:rPr lang="it-IT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6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Modelling</a:t>
            </a:r>
            <a:r>
              <a:rPr lang="it-IT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(RTM):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development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validation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a RTM to simulate  AEOLUS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signal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propagation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ocean</a:t>
            </a:r>
            <a:endParaRPr lang="it-IT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it-IT" sz="16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 </a:t>
            </a:r>
            <a:r>
              <a:rPr lang="it-IT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AEOLUS data </a:t>
            </a:r>
            <a:r>
              <a:rPr lang="it-IT" sz="16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it-IT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verification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AEOLUS L1B data,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statistical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characterization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relevant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variables</a:t>
            </a:r>
            <a:endParaRPr lang="it-IT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Freccia giù 6">
            <a:extLst>
              <a:ext uri="{FF2B5EF4-FFF2-40B4-BE49-F238E27FC236}">
                <a16:creationId xmlns:a16="http://schemas.microsoft.com/office/drawing/2014/main" id="{5FE2E730-C202-138C-C063-CC7C8A4BC879}"/>
              </a:ext>
            </a:extLst>
          </p:cNvPr>
          <p:cNvSpPr/>
          <p:nvPr/>
        </p:nvSpPr>
        <p:spPr>
          <a:xfrm>
            <a:off x="5819477" y="5553705"/>
            <a:ext cx="574717" cy="254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4085B874-C52C-0C76-0119-DCFC25C9F0A8}"/>
              </a:ext>
            </a:extLst>
          </p:cNvPr>
          <p:cNvSpPr/>
          <p:nvPr/>
        </p:nvSpPr>
        <p:spPr>
          <a:xfrm>
            <a:off x="1341486" y="5834884"/>
            <a:ext cx="93052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00B0F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Development, </a:t>
            </a:r>
            <a:r>
              <a:rPr lang="it-IT" dirty="0" err="1">
                <a:solidFill>
                  <a:srgbClr val="00B0F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assessment</a:t>
            </a:r>
            <a:r>
              <a:rPr lang="it-IT" dirty="0">
                <a:solidFill>
                  <a:srgbClr val="00B0F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and </a:t>
            </a:r>
            <a:r>
              <a:rPr lang="it-IT" dirty="0" err="1">
                <a:solidFill>
                  <a:srgbClr val="00B0F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validation</a:t>
            </a:r>
            <a:r>
              <a:rPr lang="it-IT" dirty="0">
                <a:solidFill>
                  <a:srgbClr val="00B0F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of a </a:t>
            </a:r>
            <a:r>
              <a:rPr lang="it-IT" dirty="0" err="1">
                <a:solidFill>
                  <a:srgbClr val="00B0F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potential</a:t>
            </a:r>
            <a:r>
              <a:rPr lang="it-IT" dirty="0">
                <a:solidFill>
                  <a:srgbClr val="00B0F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AEOLUS Ocean Color </a:t>
            </a:r>
            <a:r>
              <a:rPr lang="it-IT" dirty="0" err="1">
                <a:solidFill>
                  <a:srgbClr val="00B0F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retrieval</a:t>
            </a:r>
            <a:r>
              <a:rPr lang="it-IT" dirty="0">
                <a:solidFill>
                  <a:srgbClr val="00B0F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it-IT" dirty="0" err="1">
                <a:solidFill>
                  <a:srgbClr val="00B0F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algorithm</a:t>
            </a:r>
            <a:r>
              <a:rPr lang="it-IT" dirty="0">
                <a:solidFill>
                  <a:srgbClr val="00B0F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. </a:t>
            </a:r>
            <a:endParaRPr lang="it-IT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300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grpSp>
        <p:nvGrpSpPr>
          <p:cNvPr id="10" name="Group 12">
            <a:extLst>
              <a:ext uri="{FF2B5EF4-FFF2-40B4-BE49-F238E27FC236}">
                <a16:creationId xmlns:a16="http://schemas.microsoft.com/office/drawing/2014/main" id="{96724E79-CDC6-0786-8AB2-5ADA209F3C7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11" name="TextBox 4">
              <a:extLst>
                <a:ext uri="{FF2B5EF4-FFF2-40B4-BE49-F238E27FC236}">
                  <a16:creationId xmlns:a16="http://schemas.microsoft.com/office/drawing/2014/main" id="{297AE301-BBB4-D758-F072-A230D32E4A05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110F4B64-C808-91E6-CED3-CD4E798068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oogle Shape;104;p1">
            <a:extLst>
              <a:ext uri="{FF2B5EF4-FFF2-40B4-BE49-F238E27FC236}">
                <a16:creationId xmlns:a16="http://schemas.microsoft.com/office/drawing/2014/main" id="{3171610B-5C6C-BDA0-33E8-1436BF15C1B6}"/>
              </a:ext>
            </a:extLst>
          </p:cNvPr>
          <p:cNvGrpSpPr/>
          <p:nvPr/>
        </p:nvGrpSpPr>
        <p:grpSpPr>
          <a:xfrm>
            <a:off x="7248391" y="33658"/>
            <a:ext cx="2150703" cy="538164"/>
            <a:chOff x="125137" y="-5877"/>
            <a:chExt cx="4024664" cy="939106"/>
          </a:xfrm>
        </p:grpSpPr>
        <p:pic>
          <p:nvPicPr>
            <p:cNvPr id="18" name="Google Shape;105;p1" descr="Image result for Unibas">
              <a:extLst>
                <a:ext uri="{FF2B5EF4-FFF2-40B4-BE49-F238E27FC236}">
                  <a16:creationId xmlns:a16="http://schemas.microsoft.com/office/drawing/2014/main" id="{ED81C161-9865-CFA9-BCCA-C64C72914F7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20613" r="21347"/>
            <a:stretch/>
          </p:blipFill>
          <p:spPr>
            <a:xfrm>
              <a:off x="2999245" y="-5877"/>
              <a:ext cx="1150556" cy="9391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06;p1">
              <a:extLst>
                <a:ext uri="{FF2B5EF4-FFF2-40B4-BE49-F238E27FC236}">
                  <a16:creationId xmlns:a16="http://schemas.microsoft.com/office/drawing/2014/main" id="{256BAA9E-6CA2-2940-AD88-0F45DBF9EC59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768005" y="85078"/>
              <a:ext cx="1150556" cy="4229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107;p1">
              <a:extLst>
                <a:ext uri="{FF2B5EF4-FFF2-40B4-BE49-F238E27FC236}">
                  <a16:creationId xmlns:a16="http://schemas.microsoft.com/office/drawing/2014/main" id="{DDB981F8-DBC4-EAE3-D469-04D423A08C2E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853833" y="507995"/>
              <a:ext cx="957578" cy="3799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108;p1">
              <a:extLst>
                <a:ext uri="{FF2B5EF4-FFF2-40B4-BE49-F238E27FC236}">
                  <a16:creationId xmlns:a16="http://schemas.microsoft.com/office/drawing/2014/main" id="{F7AA6860-C215-EE04-3531-4F51DFE9DCD4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25137" y="70359"/>
              <a:ext cx="1454364" cy="76167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" name="Google Shape;111;p1">
            <a:extLst>
              <a:ext uri="{FF2B5EF4-FFF2-40B4-BE49-F238E27FC236}">
                <a16:creationId xmlns:a16="http://schemas.microsoft.com/office/drawing/2014/main" id="{8A7074B3-BFBE-246C-D168-5BEF8D759C3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635502" y="96609"/>
            <a:ext cx="1011249" cy="436483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ttangolo 26">
            <a:extLst>
              <a:ext uri="{FF2B5EF4-FFF2-40B4-BE49-F238E27FC236}">
                <a16:creationId xmlns:a16="http://schemas.microsoft.com/office/drawing/2014/main" id="{12C9BDA3-4A93-A3F8-EAA8-4F1635AA2FAF}"/>
              </a:ext>
            </a:extLst>
          </p:cNvPr>
          <p:cNvSpPr/>
          <p:nvPr/>
        </p:nvSpPr>
        <p:spPr>
          <a:xfrm>
            <a:off x="257433" y="686258"/>
            <a:ext cx="3171566" cy="64025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Ins="180000" anchor="ctr"/>
          <a:lstStyle/>
          <a:p>
            <a:pPr algn="ctr">
              <a:defRPr/>
            </a:pPr>
            <a:r>
              <a:rPr lang="en-GB" b="1" dirty="0">
                <a:solidFill>
                  <a:srgbClr val="000000"/>
                </a:solidFill>
                <a:latin typeface="Times New Roman" panose="02020603050405020304" pitchFamily="18" charset="0"/>
                <a:ea typeface="MS PGothic" charset="0"/>
                <a:cs typeface="Times New Roman" panose="02020603050405020304" pitchFamily="18" charset="0"/>
              </a:rPr>
              <a:t>Radiative transfer numerical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tangolo 1">
                <a:extLst>
                  <a:ext uri="{FF2B5EF4-FFF2-40B4-BE49-F238E27FC236}">
                    <a16:creationId xmlns:a16="http://schemas.microsoft.com/office/drawing/2014/main" id="{2D8DCA30-131C-7195-658F-075D8D02884A}"/>
                  </a:ext>
                </a:extLst>
              </p:cNvPr>
              <p:cNvSpPr/>
              <p:nvPr/>
            </p:nvSpPr>
            <p:spPr>
              <a:xfrm>
                <a:off x="324136" y="5916926"/>
                <a:ext cx="11354834" cy="584775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1600" dirty="0">
                    <a:cs typeface="Times New Roman" panose="02020603050405020304" pitchFamily="18" charset="0"/>
                  </a:rPr>
                  <a:t> Simulation identified “</a:t>
                </a:r>
                <a:r>
                  <a:rPr lang="en-US" sz="1600" b="1" dirty="0">
                    <a:cs typeface="Times New Roman" panose="02020603050405020304" pitchFamily="18" charset="0"/>
                  </a:rPr>
                  <a:t>expected</a:t>
                </a:r>
                <a:r>
                  <a:rPr lang="en-US" sz="1600" dirty="0">
                    <a:cs typeface="Times New Roman" panose="02020603050405020304" pitchFamily="18" charset="0"/>
                  </a:rPr>
                  <a:t>” </a:t>
                </a:r>
                <a:r>
                  <a:rPr lang="en-US" sz="1600" b="1" dirty="0">
                    <a:cs typeface="Times New Roman" panose="02020603050405020304" pitchFamily="18" charset="0"/>
                  </a:rPr>
                  <a:t>conditions</a:t>
                </a:r>
                <a:r>
                  <a:rPr lang="en-US" sz="1600" dirty="0">
                    <a:cs typeface="Times New Roman" panose="02020603050405020304" pitchFamily="18" charset="0"/>
                  </a:rPr>
                  <a:t> where the </a:t>
                </a:r>
                <a:r>
                  <a:rPr lang="en-US" sz="1600" b="1" dirty="0">
                    <a:cs typeface="Times New Roman" panose="02020603050405020304" pitchFamily="18" charset="0"/>
                  </a:rPr>
                  <a:t>echoed lidar signal </a:t>
                </a:r>
                <a:r>
                  <a:rPr lang="en-US" sz="1600" dirty="0">
                    <a:cs typeface="Times New Roman" panose="02020603050405020304" pitchFamily="18" charset="0"/>
                  </a:rPr>
                  <a:t>can be informative of </a:t>
                </a:r>
                <a:r>
                  <a:rPr lang="en-US" sz="1600" b="1" dirty="0">
                    <a:cs typeface="Times New Roman" panose="02020603050405020304" pitchFamily="18" charset="0"/>
                  </a:rPr>
                  <a:t>optically active sea-water constituents </a:t>
                </a:r>
                <a:r>
                  <a:rPr lang="en-US" sz="1600" dirty="0">
                    <a:cs typeface="Times New Roman" panose="02020603050405020304" pitchFamily="18" charset="0"/>
                  </a:rPr>
                  <a:t>(e.g., </a:t>
                </a:r>
                <a:r>
                  <a:rPr lang="en-US" sz="1600" dirty="0" err="1">
                    <a:cs typeface="Times New Roman" panose="02020603050405020304" pitchFamily="18" charset="0"/>
                  </a:rPr>
                  <a:t>v</a:t>
                </a:r>
                <a:r>
                  <a:rPr lang="en-US" sz="1600" baseline="-25000" dirty="0" err="1">
                    <a:cs typeface="Times New Roman" panose="02020603050405020304" pitchFamily="18" charset="0"/>
                  </a:rPr>
                  <a:t>w</a:t>
                </a:r>
                <a:r>
                  <a:rPr lang="en-US" sz="1600" dirty="0">
                    <a:cs typeface="Times New Roman" panose="02020603050405020304" pitchFamily="18" charset="0"/>
                  </a:rPr>
                  <a:t>&lt;8 ms</a:t>
                </a:r>
                <a:r>
                  <a:rPr lang="en-US" sz="1600" baseline="30000" dirty="0">
                    <a:cs typeface="Times New Roman" panose="02020603050405020304" pitchFamily="18" charset="0"/>
                  </a:rPr>
                  <a:t>-1</a:t>
                </a:r>
                <a:r>
                  <a:rPr lang="en-US" sz="1600" dirty="0">
                    <a:cs typeface="Times New Roman" panose="02020603050405020304" pitchFamily="18" charset="0"/>
                  </a:rPr>
                  <a:t>, </a:t>
                </a:r>
                <a:r>
                  <a:rPr lang="en-US" sz="1600" dirty="0" err="1">
                    <a:cs typeface="Times New Roman" panose="02020603050405020304" pitchFamily="18" charset="0"/>
                  </a:rPr>
                  <a:t>Chl</a:t>
                </a:r>
                <a:r>
                  <a:rPr lang="en-US" sz="1600" dirty="0">
                    <a:cs typeface="Times New Roman" panose="02020603050405020304" pitchFamily="18" charset="0"/>
                  </a:rPr>
                  <a:t>-a &gt; 0.1 mg m</a:t>
                </a:r>
                <a:r>
                  <a:rPr lang="en-US" sz="1600" baseline="30000" dirty="0">
                    <a:cs typeface="Times New Roman" panose="02020603050405020304" pitchFamily="18" charset="0"/>
                  </a:rPr>
                  <a:t>-3 </a:t>
                </a:r>
                <a:r>
                  <a:rPr lang="en-US" sz="1600" dirty="0">
                    <a:cs typeface="Times New Roman" panose="02020603050405020304" pitchFamily="18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1600" i="1" dirty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sz="16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en-US" sz="1600" dirty="0">
                    <a:cs typeface="Times New Roman" panose="02020603050405020304" pitchFamily="18" charset="0"/>
                  </a:rPr>
                  <a:t> m). </a:t>
                </a:r>
                <a:endParaRPr lang="it-IT" sz="1600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ttangolo 1">
                <a:extLst>
                  <a:ext uri="{FF2B5EF4-FFF2-40B4-BE49-F238E27FC236}">
                    <a16:creationId xmlns:a16="http://schemas.microsoft.com/office/drawing/2014/main" id="{2D8DCA30-131C-7195-658F-075D8D0288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136" y="5916926"/>
                <a:ext cx="11354834" cy="584775"/>
              </a:xfrm>
              <a:prstGeom prst="rect">
                <a:avLst/>
              </a:prstGeom>
              <a:blipFill>
                <a:blip r:embed="rId8"/>
                <a:stretch>
                  <a:fillRect l="-111" r="-111" b="-8000"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9">
            <a:extLst>
              <a:ext uri="{FF2B5EF4-FFF2-40B4-BE49-F238E27FC236}">
                <a16:creationId xmlns:a16="http://schemas.microsoft.com/office/drawing/2014/main" id="{65F757CC-D629-DAEF-16CD-D7062D8A1D66}"/>
              </a:ext>
            </a:extLst>
          </p:cNvPr>
          <p:cNvGrpSpPr/>
          <p:nvPr/>
        </p:nvGrpSpPr>
        <p:grpSpPr>
          <a:xfrm>
            <a:off x="257433" y="2295744"/>
            <a:ext cx="4034915" cy="3412491"/>
            <a:chOff x="7946682" y="1166189"/>
            <a:chExt cx="2880360" cy="2611685"/>
          </a:xfrm>
        </p:grpSpPr>
        <p:pic>
          <p:nvPicPr>
            <p:cNvPr id="37" name="Picture 24" descr="Chart&#10;&#10;Description automatically generated">
              <a:extLst>
                <a:ext uri="{FF2B5EF4-FFF2-40B4-BE49-F238E27FC236}">
                  <a16:creationId xmlns:a16="http://schemas.microsoft.com/office/drawing/2014/main" id="{97AC2FDE-4095-17A7-5ED8-F884B1B7FC33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546"/>
            <a:stretch/>
          </p:blipFill>
          <p:spPr>
            <a:xfrm>
              <a:off x="7946682" y="1166189"/>
              <a:ext cx="2880360" cy="2611685"/>
            </a:xfrm>
            <a:prstGeom prst="rect">
              <a:avLst/>
            </a:prstGeom>
          </p:spPr>
        </p:pic>
        <p:pic>
          <p:nvPicPr>
            <p:cNvPr id="38" name="Picture 25" descr="Chart&#10;&#10;Description automatically generated">
              <a:extLst>
                <a:ext uri="{FF2B5EF4-FFF2-40B4-BE49-F238E27FC236}">
                  <a16:creationId xmlns:a16="http://schemas.microsoft.com/office/drawing/2014/main" id="{942B2C6C-BB56-AC28-51A4-ECFF420D0A4A}"/>
                </a:ext>
              </a:extLst>
            </p:cNvPr>
            <p:cNvPicPr/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911" b="80280"/>
            <a:stretch/>
          </p:blipFill>
          <p:spPr>
            <a:xfrm>
              <a:off x="8616280" y="1348279"/>
              <a:ext cx="984505" cy="404598"/>
            </a:xfrm>
            <a:prstGeom prst="rect">
              <a:avLst/>
            </a:prstGeom>
          </p:spPr>
        </p:pic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63BC5893-10D2-8A81-5940-C14E5E69405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348" y="2479409"/>
            <a:ext cx="4521950" cy="2638058"/>
          </a:xfrm>
          <a:prstGeom prst="rect">
            <a:avLst/>
          </a:prstGeom>
        </p:spPr>
      </p:pic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FB8EF7F7-C21F-B03B-C419-970035AA8046}"/>
              </a:ext>
            </a:extLst>
          </p:cNvPr>
          <p:cNvSpPr txBox="1"/>
          <p:nvPr/>
        </p:nvSpPr>
        <p:spPr>
          <a:xfrm>
            <a:off x="923150" y="1724839"/>
            <a:ext cx="2703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Sea-surface back-scattering contribution</a:t>
            </a:r>
            <a:endParaRPr kumimoji="0" lang="it-IT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2E754FD5-5B6F-4D99-887F-7AAA55972031}"/>
              </a:ext>
            </a:extLst>
          </p:cNvPr>
          <p:cNvSpPr/>
          <p:nvPr/>
        </p:nvSpPr>
        <p:spPr>
          <a:xfrm>
            <a:off x="8288575" y="1722303"/>
            <a:ext cx="39414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Contribution of the water bin to the retrieved signal</a:t>
            </a:r>
            <a:endParaRPr kumimoji="0" lang="it-IT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43" name="Picture 3">
            <a:extLst>
              <a:ext uri="{FF2B5EF4-FFF2-40B4-BE49-F238E27FC236}">
                <a16:creationId xmlns:a16="http://schemas.microsoft.com/office/drawing/2014/main" id="{9DF898A6-7D6C-06D8-D29D-E8DD19BA5892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 bwMode="auto">
          <a:xfrm>
            <a:off x="8921903" y="2531847"/>
            <a:ext cx="2757067" cy="2638058"/>
          </a:xfrm>
          <a:prstGeom prst="rect">
            <a:avLst/>
          </a:prstGeom>
        </p:spPr>
      </p:pic>
      <p:sp>
        <p:nvSpPr>
          <p:cNvPr id="44" name="Rettangolo 43">
            <a:extLst>
              <a:ext uri="{FF2B5EF4-FFF2-40B4-BE49-F238E27FC236}">
                <a16:creationId xmlns:a16="http://schemas.microsoft.com/office/drawing/2014/main" id="{8016AA0F-DC85-62A3-FF1B-D5FB219B7F82}"/>
              </a:ext>
            </a:extLst>
          </p:cNvPr>
          <p:cNvSpPr/>
          <p:nvPr/>
        </p:nvSpPr>
        <p:spPr>
          <a:xfrm>
            <a:off x="4446932" y="1725867"/>
            <a:ext cx="32981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Simulation profile</a:t>
            </a:r>
            <a:endParaRPr kumimoji="0" lang="it-IT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9B0726C-FAF6-5584-C003-193DABFE491B}"/>
              </a:ext>
            </a:extLst>
          </p:cNvPr>
          <p:cNvSpPr/>
          <p:nvPr/>
        </p:nvSpPr>
        <p:spPr>
          <a:xfrm>
            <a:off x="3601576" y="777114"/>
            <a:ext cx="8485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dk1"/>
              </a:buClr>
              <a:buSzPts val="2000"/>
              <a:buFont typeface="Wingdings" pitchFamily="2" charset="2"/>
              <a:buChar char="Ø"/>
            </a:pPr>
            <a:r>
              <a:rPr lang="it-IT" b="1" dirty="0" err="1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Aim</a:t>
            </a:r>
            <a:r>
              <a:rPr lang="it-IT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:</a:t>
            </a:r>
            <a:r>
              <a:rPr lang="it-IT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en-GB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Development and validation of a RTM to simulate  AEOLUS signal propagation in ocean.</a:t>
            </a:r>
          </a:p>
        </p:txBody>
      </p:sp>
      <p:sp>
        <p:nvSpPr>
          <p:cNvPr id="45" name="Title 3">
            <a:extLst>
              <a:ext uri="{FF2B5EF4-FFF2-40B4-BE49-F238E27FC236}">
                <a16:creationId xmlns:a16="http://schemas.microsoft.com/office/drawing/2014/main" id="{D2FD2E95-EB08-3239-C3BC-BDD184E21925}"/>
              </a:ext>
            </a:extLst>
          </p:cNvPr>
          <p:cNvSpPr txBox="1">
            <a:spLocks/>
          </p:cNvSpPr>
          <p:nvPr/>
        </p:nvSpPr>
        <p:spPr>
          <a:xfrm>
            <a:off x="257433" y="67318"/>
            <a:ext cx="6890225" cy="538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/>
              <a:t>COLOR: </a:t>
            </a:r>
            <a:r>
              <a:rPr lang="en-US" sz="2200" b="1" dirty="0"/>
              <a:t>CDOM-proxy retrieval from </a:t>
            </a:r>
            <a:r>
              <a:rPr lang="en-US" sz="2200" b="1" dirty="0" err="1"/>
              <a:t>aeOLus</a:t>
            </a:r>
            <a:r>
              <a:rPr lang="en-US" sz="2200" b="1" dirty="0"/>
              <a:t> </a:t>
            </a:r>
            <a:r>
              <a:rPr lang="en-US" sz="2200" b="1" dirty="0" err="1"/>
              <a:t>ObseRvations</a:t>
            </a:r>
            <a:r>
              <a:rPr lang="en-US" sz="22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31972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grpSp>
        <p:nvGrpSpPr>
          <p:cNvPr id="10" name="Group 12">
            <a:extLst>
              <a:ext uri="{FF2B5EF4-FFF2-40B4-BE49-F238E27FC236}">
                <a16:creationId xmlns:a16="http://schemas.microsoft.com/office/drawing/2014/main" id="{96724E79-CDC6-0786-8AB2-5ADA209F3C7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11" name="TextBox 4">
              <a:extLst>
                <a:ext uri="{FF2B5EF4-FFF2-40B4-BE49-F238E27FC236}">
                  <a16:creationId xmlns:a16="http://schemas.microsoft.com/office/drawing/2014/main" id="{297AE301-BBB4-D758-F072-A230D32E4A05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110F4B64-C808-91E6-CED3-CD4E798068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oogle Shape;104;p1">
            <a:extLst>
              <a:ext uri="{FF2B5EF4-FFF2-40B4-BE49-F238E27FC236}">
                <a16:creationId xmlns:a16="http://schemas.microsoft.com/office/drawing/2014/main" id="{3171610B-5C6C-BDA0-33E8-1436BF15C1B6}"/>
              </a:ext>
            </a:extLst>
          </p:cNvPr>
          <p:cNvGrpSpPr/>
          <p:nvPr/>
        </p:nvGrpSpPr>
        <p:grpSpPr>
          <a:xfrm>
            <a:off x="7248391" y="33658"/>
            <a:ext cx="2150703" cy="538164"/>
            <a:chOff x="125137" y="-5877"/>
            <a:chExt cx="4024664" cy="939106"/>
          </a:xfrm>
        </p:grpSpPr>
        <p:pic>
          <p:nvPicPr>
            <p:cNvPr id="18" name="Google Shape;105;p1" descr="Image result for Unibas">
              <a:extLst>
                <a:ext uri="{FF2B5EF4-FFF2-40B4-BE49-F238E27FC236}">
                  <a16:creationId xmlns:a16="http://schemas.microsoft.com/office/drawing/2014/main" id="{ED81C161-9865-CFA9-BCCA-C64C72914F7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20613" r="21347"/>
            <a:stretch/>
          </p:blipFill>
          <p:spPr>
            <a:xfrm>
              <a:off x="2999245" y="-5877"/>
              <a:ext cx="1150556" cy="9391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06;p1">
              <a:extLst>
                <a:ext uri="{FF2B5EF4-FFF2-40B4-BE49-F238E27FC236}">
                  <a16:creationId xmlns:a16="http://schemas.microsoft.com/office/drawing/2014/main" id="{256BAA9E-6CA2-2940-AD88-0F45DBF9EC59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768005" y="85078"/>
              <a:ext cx="1150556" cy="4229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107;p1">
              <a:extLst>
                <a:ext uri="{FF2B5EF4-FFF2-40B4-BE49-F238E27FC236}">
                  <a16:creationId xmlns:a16="http://schemas.microsoft.com/office/drawing/2014/main" id="{DDB981F8-DBC4-EAE3-D469-04D423A08C2E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853833" y="507995"/>
              <a:ext cx="957578" cy="3799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108;p1">
              <a:extLst>
                <a:ext uri="{FF2B5EF4-FFF2-40B4-BE49-F238E27FC236}">
                  <a16:creationId xmlns:a16="http://schemas.microsoft.com/office/drawing/2014/main" id="{F7AA6860-C215-EE04-3531-4F51DFE9DCD4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25137" y="70359"/>
              <a:ext cx="1454364" cy="76167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" name="Google Shape;111;p1">
            <a:extLst>
              <a:ext uri="{FF2B5EF4-FFF2-40B4-BE49-F238E27FC236}">
                <a16:creationId xmlns:a16="http://schemas.microsoft.com/office/drawing/2014/main" id="{8A7074B3-BFBE-246C-D168-5BEF8D759C3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635502" y="96609"/>
            <a:ext cx="1011249" cy="436483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ttangolo 25">
            <a:extLst>
              <a:ext uri="{FF2B5EF4-FFF2-40B4-BE49-F238E27FC236}">
                <a16:creationId xmlns:a16="http://schemas.microsoft.com/office/drawing/2014/main" id="{18C6B937-BAC3-6A29-FE38-B4CC6D3D8873}"/>
              </a:ext>
            </a:extLst>
          </p:cNvPr>
          <p:cNvSpPr/>
          <p:nvPr/>
        </p:nvSpPr>
        <p:spPr>
          <a:xfrm>
            <a:off x="257433" y="779130"/>
            <a:ext cx="2002269" cy="64025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Ins="180000" anchor="ctr"/>
          <a:lstStyle/>
          <a:p>
            <a:pPr algn="ctr">
              <a:defRPr/>
            </a:pPr>
            <a:r>
              <a:rPr lang="en-GB" b="1" dirty="0">
                <a:solidFill>
                  <a:srgbClr val="000000"/>
                </a:solidFill>
                <a:latin typeface="Times New Roman" panose="02020603050405020304" pitchFamily="18" charset="0"/>
                <a:ea typeface="MS PGothic" charset="0"/>
                <a:cs typeface="Times New Roman" panose="02020603050405020304" pitchFamily="18" charset="0"/>
              </a:rPr>
              <a:t>Data analysis</a:t>
            </a:r>
          </a:p>
        </p:txBody>
      </p:sp>
      <p:sp>
        <p:nvSpPr>
          <p:cNvPr id="37" name="Google Shape;823;p34">
            <a:extLst>
              <a:ext uri="{FF2B5EF4-FFF2-40B4-BE49-F238E27FC236}">
                <a16:creationId xmlns:a16="http://schemas.microsoft.com/office/drawing/2014/main" id="{AC614F32-BE4B-913F-430F-E6FBA47B4F35}"/>
              </a:ext>
            </a:extLst>
          </p:cNvPr>
          <p:cNvSpPr txBox="1"/>
          <p:nvPr/>
        </p:nvSpPr>
        <p:spPr>
          <a:xfrm>
            <a:off x="2318664" y="780351"/>
            <a:ext cx="952029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indent="-342900" algn="just">
              <a:buClr>
                <a:schemeClr val="dk1"/>
              </a:buClr>
              <a:buSzPts val="2000"/>
              <a:buFont typeface="Wingdings" pitchFamily="2" charset="2"/>
              <a:buChar char="Ø"/>
            </a:pPr>
            <a:r>
              <a:rPr lang="it-IT" b="1" dirty="0" err="1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Aim</a:t>
            </a:r>
            <a:r>
              <a:rPr lang="it-IT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: </a:t>
            </a:r>
            <a:r>
              <a:rPr lang="it-IT" dirty="0" err="1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Verification</a:t>
            </a:r>
            <a:r>
              <a:rPr lang="it-IT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and </a:t>
            </a:r>
            <a:r>
              <a:rPr lang="it-IT" dirty="0" err="1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characterization</a:t>
            </a:r>
            <a:r>
              <a:rPr lang="it-IT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of the information </a:t>
            </a:r>
            <a:r>
              <a:rPr lang="it-IT" dirty="0" err="1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content</a:t>
            </a:r>
            <a:r>
              <a:rPr lang="it-IT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of AEOLUS L1B data for the </a:t>
            </a:r>
            <a:r>
              <a:rPr lang="it-IT" dirty="0" err="1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development</a:t>
            </a:r>
            <a:r>
              <a:rPr lang="it-IT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of a </a:t>
            </a:r>
            <a:r>
              <a:rPr lang="it-IT" dirty="0" err="1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potential</a:t>
            </a:r>
            <a:r>
              <a:rPr lang="it-IT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AEOLUS Ocean Color </a:t>
            </a:r>
            <a:r>
              <a:rPr lang="it-IT" dirty="0" err="1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retrieval</a:t>
            </a:r>
            <a:r>
              <a:rPr lang="it-IT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it-IT" dirty="0" err="1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algorithm</a:t>
            </a:r>
            <a:r>
              <a:rPr lang="it-IT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. </a:t>
            </a:r>
            <a:endParaRPr lang="it-IT" b="1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96B61B57-F315-21F2-BE72-1A8A556502E1}"/>
              </a:ext>
            </a:extLst>
          </p:cNvPr>
          <p:cNvSpPr txBox="1"/>
          <p:nvPr/>
        </p:nvSpPr>
        <p:spPr>
          <a:xfrm>
            <a:off x="3964593" y="4206498"/>
            <a:ext cx="15804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/>
              <a:t>Flagging</a:t>
            </a:r>
            <a:r>
              <a:rPr lang="it-IT" sz="1400" dirty="0"/>
              <a:t> procedure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72BE1E6B-B4F6-FF0A-D4F8-D77A83000EFB}"/>
              </a:ext>
            </a:extLst>
          </p:cNvPr>
          <p:cNvSpPr txBox="1"/>
          <p:nvPr/>
        </p:nvSpPr>
        <p:spPr bwMode="auto">
          <a:xfrm>
            <a:off x="1660749" y="4507037"/>
            <a:ext cx="625304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buClr>
                <a:srgbClr val="000000"/>
              </a:buClr>
              <a:defRPr/>
            </a:pPr>
            <a:r>
              <a:rPr lang="en-GB" sz="1400" b="1" i="0" u="none" strike="noStrike" cap="none" spc="0" dirty="0">
                <a:ln>
                  <a:noFill/>
                </a:ln>
                <a:solidFill>
                  <a:srgbClr val="000000"/>
                </a:solidFill>
                <a:cs typeface="Calibri" panose="020F0502020204030204" pitchFamily="34" charset="0"/>
              </a:rPr>
              <a:t>1) Bathymetry</a:t>
            </a:r>
            <a:r>
              <a:rPr lang="en-GB" sz="1400" b="0" i="0" u="none" strike="noStrike" cap="none" spc="0" dirty="0">
                <a:ln>
                  <a:noFill/>
                </a:ln>
                <a:solidFill>
                  <a:srgbClr val="000000"/>
                </a:solidFill>
                <a:cs typeface="Calibri" panose="020F0502020204030204" pitchFamily="34" charset="0"/>
              </a:rPr>
              <a:t>*: sea depth ≥ 100 m; lower edge of </a:t>
            </a:r>
            <a:r>
              <a:rPr lang="en-GB" sz="1400" dirty="0">
                <a:solidFill>
                  <a:srgbClr val="000000"/>
                </a:solidFill>
                <a:cs typeface="Calibri" panose="020F0502020204030204" pitchFamily="34" charset="0"/>
              </a:rPr>
              <a:t>BIN #23 &lt; </a:t>
            </a:r>
            <a:r>
              <a:rPr lang="en-GB" sz="1400" b="0" i="0" u="none" strike="noStrike" cap="none" spc="0" dirty="0">
                <a:ln>
                  <a:noFill/>
                </a:ln>
                <a:solidFill>
                  <a:srgbClr val="000000"/>
                </a:solidFill>
                <a:cs typeface="Calibri" panose="020F0502020204030204" pitchFamily="34" charset="0"/>
              </a:rPr>
              <a:t>-70 m</a:t>
            </a:r>
          </a:p>
          <a:p>
            <a:pPr marR="0" lvl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defRPr/>
            </a:pPr>
            <a:r>
              <a:rPr lang="en-GB" sz="1400" b="1" i="0" u="none" strike="noStrike" cap="none" spc="0" dirty="0">
                <a:ln>
                  <a:noFill/>
                </a:ln>
                <a:solidFill>
                  <a:srgbClr val="000000"/>
                </a:solidFill>
                <a:cs typeface="Calibri" panose="020F0502020204030204" pitchFamily="34" charset="0"/>
              </a:rPr>
              <a:t>2) Wind</a:t>
            </a:r>
            <a:r>
              <a:rPr lang="en-GB" sz="1400" b="0" i="0" u="none" strike="noStrike" cap="none" spc="0" dirty="0">
                <a:ln>
                  <a:noFill/>
                </a:ln>
                <a:solidFill>
                  <a:srgbClr val="000000"/>
                </a:solidFill>
                <a:cs typeface="Calibri" panose="020F0502020204030204" pitchFamily="34" charset="0"/>
              </a:rPr>
              <a:t> at the surface**:  &lt; 8 m/s</a:t>
            </a:r>
          </a:p>
          <a:p>
            <a:pPr lvl="0" algn="just">
              <a:buClr>
                <a:srgbClr val="000000"/>
              </a:buClr>
              <a:defRPr/>
            </a:pPr>
            <a:r>
              <a:rPr lang="en-GB" sz="1400" b="1" dirty="0">
                <a:solidFill>
                  <a:srgbClr val="000000"/>
                </a:solidFill>
                <a:cs typeface="Calibri" panose="020F0502020204030204" pitchFamily="34" charset="0"/>
              </a:rPr>
              <a:t>3) Cloud/aerosols contamination (</a:t>
            </a:r>
            <a:r>
              <a:rPr lang="en-GB" sz="1400" dirty="0">
                <a:solidFill>
                  <a:srgbClr val="000000"/>
                </a:solidFill>
                <a:cs typeface="Calibri" panose="020F0502020204030204" pitchFamily="34" charset="0"/>
              </a:rPr>
              <a:t>BIN #23, #22 and #21 of Mie channel)</a:t>
            </a:r>
            <a:endParaRPr lang="en-GB" sz="14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742950" lvl="1" indent="-285750" algn="just">
              <a:buClr>
                <a:srgbClr val="000000"/>
              </a:buClr>
              <a:buFontTx/>
              <a:buChar char="-"/>
              <a:defRPr/>
            </a:pPr>
            <a:r>
              <a:rPr lang="en-GB" sz="1400" b="0" i="0" u="none" strike="noStrike" cap="none" spc="0" dirty="0">
                <a:ln>
                  <a:noFill/>
                </a:ln>
                <a:solidFill>
                  <a:srgbClr val="000000"/>
                </a:solidFill>
                <a:cs typeface="Calibri" panose="020F0502020204030204" pitchFamily="34" charset="0"/>
              </a:rPr>
              <a:t>SNR ≥ 5 and SNR ≤ </a:t>
            </a:r>
            <a:r>
              <a:rPr lang="en-GB" sz="1400" b="0" i="0" u="none" strike="noStrike" cap="none" spc="0" dirty="0" err="1">
                <a:ln>
                  <a:noFill/>
                </a:ln>
                <a:solidFill>
                  <a:srgbClr val="000000"/>
                </a:solidFill>
                <a:cs typeface="Calibri" panose="020F0502020204030204" pitchFamily="34" charset="0"/>
              </a:rPr>
              <a:t>SNR</a:t>
            </a:r>
            <a:r>
              <a:rPr lang="en-GB" sz="1400" b="0" i="0" u="none" strike="noStrike" cap="none" spc="0" baseline="-25000" dirty="0" err="1">
                <a:ln>
                  <a:noFill/>
                </a:ln>
                <a:solidFill>
                  <a:srgbClr val="000000"/>
                </a:solidFill>
                <a:cs typeface="Calibri" panose="020F0502020204030204" pitchFamily="34" charset="0"/>
              </a:rPr>
              <a:t>FWHMb</a:t>
            </a:r>
            <a:endParaRPr lang="en-GB" sz="1400" b="0" i="0" u="none" strike="noStrike" cap="none" spc="0" dirty="0">
              <a:ln>
                <a:noFill/>
              </a:ln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742950" lvl="1" indent="-285750" algn="just">
              <a:buClr>
                <a:srgbClr val="000000"/>
              </a:buClr>
              <a:buFontTx/>
              <a:buChar char="-"/>
              <a:defRPr/>
            </a:pPr>
            <a:r>
              <a:rPr lang="en-GB" sz="1400" dirty="0">
                <a:solidFill>
                  <a:srgbClr val="000000"/>
                </a:solidFill>
                <a:cs typeface="Calibri" panose="020F0502020204030204" pitchFamily="34" charset="0"/>
              </a:rPr>
              <a:t>SIG ≤ </a:t>
            </a:r>
            <a:r>
              <a:rPr lang="en-GB" sz="1400" dirty="0" err="1">
                <a:solidFill>
                  <a:srgbClr val="000000"/>
                </a:solidFill>
                <a:cs typeface="Calibri" panose="020F0502020204030204" pitchFamily="34" charset="0"/>
              </a:rPr>
              <a:t>SIG</a:t>
            </a:r>
            <a:r>
              <a:rPr lang="en-GB" sz="1400" baseline="-25000" dirty="0" err="1">
                <a:solidFill>
                  <a:srgbClr val="000000"/>
                </a:solidFill>
                <a:cs typeface="Calibri" panose="020F0502020204030204" pitchFamily="34" charset="0"/>
              </a:rPr>
              <a:t>FWHMb</a:t>
            </a:r>
            <a:endParaRPr lang="en-GB" sz="1400" b="0" i="0" u="none" strike="noStrike" cap="none" spc="0" dirty="0">
              <a:ln>
                <a:noFill/>
              </a:ln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sp>
        <p:nvSpPr>
          <p:cNvPr id="51" name="Rettangolo con angoli arrotondati 50">
            <a:extLst>
              <a:ext uri="{FF2B5EF4-FFF2-40B4-BE49-F238E27FC236}">
                <a16:creationId xmlns:a16="http://schemas.microsoft.com/office/drawing/2014/main" id="{C0D70AF3-046C-6F39-E52E-3FA2EA5C6094}"/>
              </a:ext>
            </a:extLst>
          </p:cNvPr>
          <p:cNvSpPr/>
          <p:nvPr/>
        </p:nvSpPr>
        <p:spPr>
          <a:xfrm>
            <a:off x="1477203" y="4175709"/>
            <a:ext cx="5685597" cy="1500879"/>
          </a:xfrm>
          <a:prstGeom prst="round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/>
          </a:p>
        </p:txBody>
      </p:sp>
      <p:sp>
        <p:nvSpPr>
          <p:cNvPr id="52" name="Rettangolo 51">
            <a:extLst>
              <a:ext uri="{FF2B5EF4-FFF2-40B4-BE49-F238E27FC236}">
                <a16:creationId xmlns:a16="http://schemas.microsoft.com/office/drawing/2014/main" id="{F0527AC8-FCF1-CC89-295B-2FEF8BABB3C0}"/>
              </a:ext>
            </a:extLst>
          </p:cNvPr>
          <p:cNvSpPr/>
          <p:nvPr/>
        </p:nvSpPr>
        <p:spPr>
          <a:xfrm>
            <a:off x="1477203" y="1912839"/>
            <a:ext cx="3754614" cy="738664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Bin #23 contains the atmosphere-ocean interface (more than 95% of the cases). Water portion is around 20% of the bin.</a:t>
            </a:r>
            <a:endParaRPr kumimoji="0" lang="it-IT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3" name="Rettangolo 52">
            <a:extLst>
              <a:ext uri="{FF2B5EF4-FFF2-40B4-BE49-F238E27FC236}">
                <a16:creationId xmlns:a16="http://schemas.microsoft.com/office/drawing/2014/main" id="{7000CF0D-0A4F-2898-8E03-968493D1C2F5}"/>
              </a:ext>
            </a:extLst>
          </p:cNvPr>
          <p:cNvSpPr/>
          <p:nvPr/>
        </p:nvSpPr>
        <p:spPr>
          <a:xfrm>
            <a:off x="3118852" y="3230611"/>
            <a:ext cx="3754614" cy="523220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Analysis of the different contributions of the ground bin (#23) signal</a:t>
            </a:r>
            <a:endParaRPr kumimoji="0" lang="it-IT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54" name="Immagine 53">
            <a:extLst>
              <a:ext uri="{FF2B5EF4-FFF2-40B4-BE49-F238E27FC236}">
                <a16:creationId xmlns:a16="http://schemas.microsoft.com/office/drawing/2014/main" id="{62FCB138-EB3C-E5BB-02A5-59D100647F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72401" y="1875124"/>
            <a:ext cx="3948547" cy="3158838"/>
          </a:xfrm>
          <a:prstGeom prst="rect">
            <a:avLst/>
          </a:prstGeom>
        </p:spPr>
      </p:pic>
      <p:pic>
        <p:nvPicPr>
          <p:cNvPr id="55" name="Immagine 54">
            <a:extLst>
              <a:ext uri="{FF2B5EF4-FFF2-40B4-BE49-F238E27FC236}">
                <a16:creationId xmlns:a16="http://schemas.microsoft.com/office/drawing/2014/main" id="{8B430E55-BE80-F1C9-ACC4-A404C2218A8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17" y="1902510"/>
            <a:ext cx="1331210" cy="3406169"/>
          </a:xfrm>
          <a:prstGeom prst="rect">
            <a:avLst/>
          </a:prstGeom>
        </p:spPr>
      </p:pic>
      <p:sp>
        <p:nvSpPr>
          <p:cNvPr id="56" name="Parentesi graffa chiusa 55">
            <a:extLst>
              <a:ext uri="{FF2B5EF4-FFF2-40B4-BE49-F238E27FC236}">
                <a16:creationId xmlns:a16="http://schemas.microsoft.com/office/drawing/2014/main" id="{36A1AF32-72FD-2C65-9900-2410E2D921B2}"/>
              </a:ext>
            </a:extLst>
          </p:cNvPr>
          <p:cNvSpPr/>
          <p:nvPr/>
        </p:nvSpPr>
        <p:spPr>
          <a:xfrm>
            <a:off x="1176010" y="3274152"/>
            <a:ext cx="682581" cy="669701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57" name="CasellaDiTesto 56">
            <a:extLst>
              <a:ext uri="{FF2B5EF4-FFF2-40B4-BE49-F238E27FC236}">
                <a16:creationId xmlns:a16="http://schemas.microsoft.com/office/drawing/2014/main" id="{878B1FAF-94C0-913C-5547-A739060F31F0}"/>
              </a:ext>
            </a:extLst>
          </p:cNvPr>
          <p:cNvSpPr txBox="1"/>
          <p:nvPr/>
        </p:nvSpPr>
        <p:spPr>
          <a:xfrm>
            <a:off x="1898489" y="3451705"/>
            <a:ext cx="6415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500 m</a:t>
            </a:r>
          </a:p>
        </p:txBody>
      </p: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83E298FA-61D3-E836-5446-66D0FE788914}"/>
              </a:ext>
            </a:extLst>
          </p:cNvPr>
          <p:cNvSpPr txBox="1"/>
          <p:nvPr/>
        </p:nvSpPr>
        <p:spPr>
          <a:xfrm>
            <a:off x="9491859" y="1556622"/>
            <a:ext cx="7553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BIN #23</a:t>
            </a:r>
          </a:p>
        </p:txBody>
      </p:sp>
      <p:sp>
        <p:nvSpPr>
          <p:cNvPr id="59" name="Freccia destra 58">
            <a:extLst>
              <a:ext uri="{FF2B5EF4-FFF2-40B4-BE49-F238E27FC236}">
                <a16:creationId xmlns:a16="http://schemas.microsoft.com/office/drawing/2014/main" id="{B7486141-8E9B-346C-6984-A5C4AB262F89}"/>
              </a:ext>
            </a:extLst>
          </p:cNvPr>
          <p:cNvSpPr/>
          <p:nvPr/>
        </p:nvSpPr>
        <p:spPr>
          <a:xfrm rot="19941192">
            <a:off x="7040365" y="3025173"/>
            <a:ext cx="554640" cy="317403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60" name="Ovale 59">
            <a:extLst>
              <a:ext uri="{FF2B5EF4-FFF2-40B4-BE49-F238E27FC236}">
                <a16:creationId xmlns:a16="http://schemas.microsoft.com/office/drawing/2014/main" id="{F5096B6C-B6FC-51A3-A583-A6EBC8C64F75}"/>
              </a:ext>
            </a:extLst>
          </p:cNvPr>
          <p:cNvSpPr/>
          <p:nvPr/>
        </p:nvSpPr>
        <p:spPr>
          <a:xfrm>
            <a:off x="8617684" y="2204945"/>
            <a:ext cx="565286" cy="263610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" name="Freccia giù 2">
            <a:extLst>
              <a:ext uri="{FF2B5EF4-FFF2-40B4-BE49-F238E27FC236}">
                <a16:creationId xmlns:a16="http://schemas.microsoft.com/office/drawing/2014/main" id="{828A376B-9305-368A-D459-1A272E040B13}"/>
              </a:ext>
            </a:extLst>
          </p:cNvPr>
          <p:cNvSpPr/>
          <p:nvPr/>
        </p:nvSpPr>
        <p:spPr>
          <a:xfrm>
            <a:off x="4190946" y="2726468"/>
            <a:ext cx="268941" cy="3538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1" name="Freccia giù 60">
            <a:extLst>
              <a:ext uri="{FF2B5EF4-FFF2-40B4-BE49-F238E27FC236}">
                <a16:creationId xmlns:a16="http://schemas.microsoft.com/office/drawing/2014/main" id="{4DE7EDFB-3A66-9F3D-8BEB-29246EE4F74D}"/>
              </a:ext>
            </a:extLst>
          </p:cNvPr>
          <p:cNvSpPr/>
          <p:nvPr/>
        </p:nvSpPr>
        <p:spPr>
          <a:xfrm>
            <a:off x="4185530" y="3800361"/>
            <a:ext cx="268941" cy="3538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5B1C3BC1-987C-865E-FD02-70CACBE8BD9A}"/>
              </a:ext>
            </a:extLst>
          </p:cNvPr>
          <p:cNvSpPr/>
          <p:nvPr/>
        </p:nvSpPr>
        <p:spPr>
          <a:xfrm>
            <a:off x="687840" y="5866655"/>
            <a:ext cx="10922363" cy="584775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just" defTabSz="0">
              <a:buClr>
                <a:srgbClr val="000000"/>
              </a:buClr>
              <a:defRPr/>
            </a:pP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Data filtering procedure on AEOLUS Mie channel removes the majority of cloud contaminated bins but filters out around 70% of the original data sample. Residual contaminated bins are present.</a:t>
            </a:r>
            <a:endParaRPr lang="en-US" sz="1600" kern="0" dirty="0">
              <a:solidFill>
                <a:srgbClr val="000000"/>
              </a:solidFill>
              <a:latin typeface="Calibri" panose="020F0502020204030204" pitchFamily="34" charset="0"/>
              <a:ea typeface="Georgia" panose="02040502050405020303" pitchFamily="18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62" name="Title 3">
            <a:extLst>
              <a:ext uri="{FF2B5EF4-FFF2-40B4-BE49-F238E27FC236}">
                <a16:creationId xmlns:a16="http://schemas.microsoft.com/office/drawing/2014/main" id="{E69156C1-EFB3-570E-DAA6-D68FCE0A5273}"/>
              </a:ext>
            </a:extLst>
          </p:cNvPr>
          <p:cNvSpPr txBox="1">
            <a:spLocks/>
          </p:cNvSpPr>
          <p:nvPr/>
        </p:nvSpPr>
        <p:spPr>
          <a:xfrm>
            <a:off x="257433" y="67318"/>
            <a:ext cx="6890225" cy="538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/>
              <a:t>COLOR: </a:t>
            </a:r>
            <a:r>
              <a:rPr lang="en-US" sz="2200" b="1" dirty="0"/>
              <a:t>CDOM-proxy retrieval from </a:t>
            </a:r>
            <a:r>
              <a:rPr lang="en-US" sz="2200" b="1" dirty="0" err="1"/>
              <a:t>aeOLus</a:t>
            </a:r>
            <a:r>
              <a:rPr lang="en-US" sz="2200" b="1" dirty="0"/>
              <a:t> </a:t>
            </a:r>
            <a:r>
              <a:rPr lang="en-US" sz="2200" b="1" dirty="0" err="1"/>
              <a:t>ObseRvations</a:t>
            </a:r>
            <a:r>
              <a:rPr lang="en-US" sz="22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01778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2</a:t>
            </a:r>
          </a:p>
        </p:txBody>
      </p:sp>
      <p:grpSp>
        <p:nvGrpSpPr>
          <p:cNvPr id="10" name="Group 12">
            <a:extLst>
              <a:ext uri="{FF2B5EF4-FFF2-40B4-BE49-F238E27FC236}">
                <a16:creationId xmlns:a16="http://schemas.microsoft.com/office/drawing/2014/main" id="{96724E79-CDC6-0786-8AB2-5ADA209F3C7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11" name="TextBox 4">
              <a:extLst>
                <a:ext uri="{FF2B5EF4-FFF2-40B4-BE49-F238E27FC236}">
                  <a16:creationId xmlns:a16="http://schemas.microsoft.com/office/drawing/2014/main" id="{297AE301-BBB4-D758-F072-A230D32E4A05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110F4B64-C808-91E6-CED3-CD4E798068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oogle Shape;104;p1">
            <a:extLst>
              <a:ext uri="{FF2B5EF4-FFF2-40B4-BE49-F238E27FC236}">
                <a16:creationId xmlns:a16="http://schemas.microsoft.com/office/drawing/2014/main" id="{3171610B-5C6C-BDA0-33E8-1436BF15C1B6}"/>
              </a:ext>
            </a:extLst>
          </p:cNvPr>
          <p:cNvGrpSpPr/>
          <p:nvPr/>
        </p:nvGrpSpPr>
        <p:grpSpPr>
          <a:xfrm>
            <a:off x="7248391" y="33658"/>
            <a:ext cx="2150703" cy="538164"/>
            <a:chOff x="125137" y="-5877"/>
            <a:chExt cx="4024664" cy="939106"/>
          </a:xfrm>
        </p:grpSpPr>
        <p:pic>
          <p:nvPicPr>
            <p:cNvPr id="18" name="Google Shape;105;p1" descr="Image result for Unibas">
              <a:extLst>
                <a:ext uri="{FF2B5EF4-FFF2-40B4-BE49-F238E27FC236}">
                  <a16:creationId xmlns:a16="http://schemas.microsoft.com/office/drawing/2014/main" id="{ED81C161-9865-CFA9-BCCA-C64C72914F7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20613" r="21347"/>
            <a:stretch/>
          </p:blipFill>
          <p:spPr>
            <a:xfrm>
              <a:off x="2999245" y="-5877"/>
              <a:ext cx="1150556" cy="9391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06;p1">
              <a:extLst>
                <a:ext uri="{FF2B5EF4-FFF2-40B4-BE49-F238E27FC236}">
                  <a16:creationId xmlns:a16="http://schemas.microsoft.com/office/drawing/2014/main" id="{256BAA9E-6CA2-2940-AD88-0F45DBF9EC59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768005" y="85078"/>
              <a:ext cx="1150556" cy="4229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107;p1">
              <a:extLst>
                <a:ext uri="{FF2B5EF4-FFF2-40B4-BE49-F238E27FC236}">
                  <a16:creationId xmlns:a16="http://schemas.microsoft.com/office/drawing/2014/main" id="{DDB981F8-DBC4-EAE3-D469-04D423A08C2E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853833" y="507995"/>
              <a:ext cx="957578" cy="3799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108;p1">
              <a:extLst>
                <a:ext uri="{FF2B5EF4-FFF2-40B4-BE49-F238E27FC236}">
                  <a16:creationId xmlns:a16="http://schemas.microsoft.com/office/drawing/2014/main" id="{F7AA6860-C215-EE04-3531-4F51DFE9DCD4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25137" y="70359"/>
              <a:ext cx="1454364" cy="76167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" name="Google Shape;111;p1">
            <a:extLst>
              <a:ext uri="{FF2B5EF4-FFF2-40B4-BE49-F238E27FC236}">
                <a16:creationId xmlns:a16="http://schemas.microsoft.com/office/drawing/2014/main" id="{8A7074B3-BFBE-246C-D168-5BEF8D759C3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635502" y="96609"/>
            <a:ext cx="1011249" cy="436483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Title 3">
            <a:extLst>
              <a:ext uri="{FF2B5EF4-FFF2-40B4-BE49-F238E27FC236}">
                <a16:creationId xmlns:a16="http://schemas.microsoft.com/office/drawing/2014/main" id="{E69156C1-EFB3-570E-DAA6-D68FCE0A5273}"/>
              </a:ext>
            </a:extLst>
          </p:cNvPr>
          <p:cNvSpPr txBox="1">
            <a:spLocks/>
          </p:cNvSpPr>
          <p:nvPr/>
        </p:nvSpPr>
        <p:spPr>
          <a:xfrm>
            <a:off x="257433" y="67318"/>
            <a:ext cx="6890225" cy="538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/>
              <a:t>COLOR: </a:t>
            </a:r>
            <a:r>
              <a:rPr lang="en-US" sz="2200" b="1" dirty="0"/>
              <a:t>CDOM-proxy retrieval from </a:t>
            </a:r>
            <a:r>
              <a:rPr lang="en-US" sz="2200" b="1" dirty="0" err="1"/>
              <a:t>aeOLus</a:t>
            </a:r>
            <a:r>
              <a:rPr lang="en-US" sz="2200" b="1" dirty="0"/>
              <a:t> </a:t>
            </a:r>
            <a:r>
              <a:rPr lang="en-US" sz="2200" b="1" dirty="0" err="1"/>
              <a:t>ObseRvations</a:t>
            </a:r>
            <a:r>
              <a:rPr lang="en-US" sz="2200" b="1" dirty="0"/>
              <a:t>)</a:t>
            </a:r>
          </a:p>
        </p:txBody>
      </p:sp>
      <p:pic>
        <p:nvPicPr>
          <p:cNvPr id="63" name="Immagine 62">
            <a:extLst>
              <a:ext uri="{FF2B5EF4-FFF2-40B4-BE49-F238E27FC236}">
                <a16:creationId xmlns:a16="http://schemas.microsoft.com/office/drawing/2014/main" id="{6E5EEC84-41B3-C0B1-FC2B-80FD85F0F93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563" y="2286266"/>
            <a:ext cx="6841321" cy="3800419"/>
          </a:xfrm>
          <a:prstGeom prst="rect">
            <a:avLst/>
          </a:prstGeom>
        </p:spPr>
      </p:pic>
      <p:pic>
        <p:nvPicPr>
          <p:cNvPr id="64" name="Immagine 63">
            <a:extLst>
              <a:ext uri="{FF2B5EF4-FFF2-40B4-BE49-F238E27FC236}">
                <a16:creationId xmlns:a16="http://schemas.microsoft.com/office/drawing/2014/main" id="{EB83AEED-C880-7794-7325-6D16D614738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504" y="2949019"/>
            <a:ext cx="2379365" cy="1903280"/>
          </a:xfrm>
          <a:prstGeom prst="rect">
            <a:avLst/>
          </a:prstGeom>
        </p:spPr>
      </p:pic>
      <p:sp>
        <p:nvSpPr>
          <p:cNvPr id="65" name="Rettangolo 64">
            <a:extLst>
              <a:ext uri="{FF2B5EF4-FFF2-40B4-BE49-F238E27FC236}">
                <a16:creationId xmlns:a16="http://schemas.microsoft.com/office/drawing/2014/main" id="{8B1B08B0-6D13-912B-E76F-C16C0B70660F}"/>
              </a:ext>
            </a:extLst>
          </p:cNvPr>
          <p:cNvSpPr/>
          <p:nvPr/>
        </p:nvSpPr>
        <p:spPr>
          <a:xfrm>
            <a:off x="164041" y="721957"/>
            <a:ext cx="2595008" cy="537325"/>
          </a:xfrm>
          <a:prstGeom prst="rect">
            <a:avLst/>
          </a:prstGeom>
          <a:solidFill>
            <a:srgbClr val="E29C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Ins="180000" anchor="ctr"/>
          <a:lstStyle/>
          <a:p>
            <a:pPr algn="ctr">
              <a:defRPr/>
            </a:pPr>
            <a:r>
              <a:rPr lang="en-GB" b="1" dirty="0">
                <a:solidFill>
                  <a:srgbClr val="000000"/>
                </a:solidFill>
                <a:latin typeface="Times New Roman" panose="02020603050405020304" pitchFamily="18" charset="0"/>
                <a:ea typeface="MS PGothic" charset="0"/>
                <a:cs typeface="Times New Roman" panose="02020603050405020304" pitchFamily="18" charset="0"/>
              </a:rPr>
              <a:t>Algorithm implementation</a:t>
            </a:r>
          </a:p>
        </p:txBody>
      </p:sp>
      <p:pic>
        <p:nvPicPr>
          <p:cNvPr id="67" name="Immagine 66">
            <a:extLst>
              <a:ext uri="{FF2B5EF4-FFF2-40B4-BE49-F238E27FC236}">
                <a16:creationId xmlns:a16="http://schemas.microsoft.com/office/drawing/2014/main" id="{9DBB3823-EDDA-4BFA-007A-DB1376881D0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4042" y="1376596"/>
            <a:ext cx="2053476" cy="40939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ttangolo 67">
                <a:extLst>
                  <a:ext uri="{FF2B5EF4-FFF2-40B4-BE49-F238E27FC236}">
                    <a16:creationId xmlns:a16="http://schemas.microsoft.com/office/drawing/2014/main" id="{9EDAA3D3-BDC8-4BAE-6E41-643B570E1AB8}"/>
                  </a:ext>
                </a:extLst>
              </p:cNvPr>
              <p:cNvSpPr/>
              <p:nvPr/>
            </p:nvSpPr>
            <p:spPr bwMode="auto">
              <a:xfrm>
                <a:off x="3072186" y="745758"/>
                <a:ext cx="7068940" cy="8070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it-IT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𝒘</m:t>
                          </m:r>
                        </m:sub>
                      </m:sSub>
                      <m:r>
                        <a:rPr lang="it-IT" i="0">
                          <a:latin typeface="Cambria Math" panose="02040503050406030204" pitchFamily="18" charset="0"/>
                        </a:rPr>
                        <m:t>≈ </m:t>
                      </m:r>
                      <m:f>
                        <m:fPr>
                          <m:ctrlPr>
                            <a:rPr lang="it-IT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"/>
                              <m:ctrlPr>
                                <a:rPr lang="it-IT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it-IT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d>
                                    <m:dPr>
                                      <m:endChr m:val=""/>
                                      <m:ctrlPr>
                                        <a:rPr lang="it-IT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it-IT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it-IT" i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23</m:t>
                                  </m:r>
                                </m:sub>
                                <m:sup>
                                  <m:r>
                                    <a:rPr lang="it-IT" i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a:rPr lang="it-IT" i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it-IT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it-IT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it-IT" i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  <m:sup>
                                  <m:r>
                                    <a:rPr lang="it-IT" i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e>
                          </m:d>
                        </m:num>
                        <m:den>
                          <m:sSubSup>
                            <m:sSubSupPr>
                              <m:ctrlPr>
                                <a:rPr lang="it-IT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it-IT" i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  <m:sup>
                              <m:r>
                                <a:rPr lang="it-IT" i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den>
                      </m:f>
                      <m:f>
                        <m:fPr>
                          <m:ctrlPr>
                            <a:rPr lang="it-IT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it-IT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it-IT" i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  <m:r>
                                    <a:rPr lang="it-IT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it-IT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it-IT" i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Sup>
                            <m:sSubSupPr>
                              <m:ctrlPr>
                                <a:rPr lang="it-IT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it-IT" i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it-IT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𝐵𝐿𝑚</m:t>
                              </m:r>
                            </m:sub>
                            <m:sup>
                              <m:r>
                                <a:rPr lang="it-IT" i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sSup>
                        <m:sSupPr>
                          <m:ctrlPr>
                            <a:rPr lang="it-IT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it-IT" i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it-IT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i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it-IT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it-IT" i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0 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it-IT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𝑒𝑥𝑡</m:t>
                                      </m:r>
                                    </m:sub>
                                  </m:sSub>
                                  <m:r>
                                    <a:rPr lang="it-IT" i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num>
                                <m:den>
                                  <m:func>
                                    <m:funcPr>
                                      <m:ctrlPr>
                                        <a:rPr lang="it-IT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it-IT" i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it-IT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  <m:d>
                                <m:dPr>
                                  <m:ctrlPr>
                                    <a:rPr lang="it-IT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i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p>
                                    <m:sSupPr>
                                      <m:ctrlPr>
                                        <a:rPr lang="it-IT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it-IT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it-IT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it-IT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it-IT" i="0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lang="it-IT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𝑧</m:t>
                                              </m:r>
                                            </m:e>
                                            <m:sub>
                                              <m:r>
                                                <a:rPr lang="it-IT" i="0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21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it-IT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it-IT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𝑧</m:t>
                                              </m:r>
                                            </m:e>
                                            <m:sub>
                                              <m:r>
                                                <a:rPr lang="it-IT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sup>
                                  </m:sSup>
                                  <m:r>
                                    <a:rPr lang="it-IT" i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∆</m:t>
                                  </m:r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it-IT" i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21</m:t>
                                      </m:r>
                                    </m:sub>
                                  </m:sSub>
                                  <m:r>
                                    <a:rPr lang="it-IT" i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p>
                                    <m:sSupPr>
                                      <m:ctrlPr>
                                        <a:rPr lang="it-IT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it-IT" i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 </m:t>
                                      </m:r>
                                      <m:r>
                                        <a:rPr lang="it-IT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it-IT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it-IT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it-IT" i="0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lang="it-IT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𝑧</m:t>
                                              </m:r>
                                            </m:e>
                                            <m:sub>
                                              <m:r>
                                                <a:rPr lang="it-IT" i="0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22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it-IT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it-IT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𝑧</m:t>
                                              </m:r>
                                            </m:e>
                                            <m:sub>
                                              <m:r>
                                                <a:rPr lang="it-IT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sup>
                                  </m:sSup>
                                  <m:r>
                                    <a:rPr lang="it-IT" i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∆</m:t>
                                  </m:r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it-IT" i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22</m:t>
                                      </m:r>
                                    </m:sub>
                                  </m:sSub>
                                  <m:r>
                                    <a:rPr lang="it-IT" i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it-IT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it-IT" i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it-IT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it-IT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it-IT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it-IT" i="0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lang="it-IT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𝑧</m:t>
                                              </m:r>
                                            </m:e>
                                            <m:sub>
                                              <m:r>
                                                <a:rPr lang="it-IT" i="0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23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it-IT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it-IT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𝑧</m:t>
                                              </m:r>
                                            </m:e>
                                            <m:sub>
                                              <m:r>
                                                <a:rPr lang="it-IT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sup>
                                  </m:sSup>
                                  <m:r>
                                    <a:rPr lang="it-IT" i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∆</m:t>
                                  </m:r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it-IT" i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23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sup>
                      </m:sSup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68" name="Rettangolo 67">
                <a:extLst>
                  <a:ext uri="{FF2B5EF4-FFF2-40B4-BE49-F238E27FC236}">
                    <a16:creationId xmlns:a16="http://schemas.microsoft.com/office/drawing/2014/main" id="{9EDAA3D3-BDC8-4BAE-6E41-643B570E1A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72186" y="745758"/>
                <a:ext cx="7068940" cy="807080"/>
              </a:xfrm>
              <a:prstGeom prst="rect">
                <a:avLst/>
              </a:prstGeom>
              <a:blipFill>
                <a:blip r:embed="rId11"/>
                <a:stretch>
                  <a:fillRect t="-67692" b="-7230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9" name="Immagine 68">
            <a:extLst>
              <a:ext uri="{FF2B5EF4-FFF2-40B4-BE49-F238E27FC236}">
                <a16:creationId xmlns:a16="http://schemas.microsoft.com/office/drawing/2014/main" id="{4225F2E7-0675-9416-765B-90391078CBC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54418" y="1496343"/>
            <a:ext cx="3573416" cy="1786709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6CC06B3C-88B0-4AFB-3AC1-BDCD6F92F05C}"/>
              </a:ext>
            </a:extLst>
          </p:cNvPr>
          <p:cNvSpPr/>
          <p:nvPr/>
        </p:nvSpPr>
        <p:spPr>
          <a:xfrm>
            <a:off x="395738" y="6087853"/>
            <a:ext cx="11214465" cy="33855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  <a:defRPr/>
            </a:pP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Statistical comparison between 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K</a:t>
            </a:r>
            <a:r>
              <a:rPr lang="en-US" sz="1600" kern="0" baseline="-25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derived by BGC-Argo and AEOLUS 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</a:t>
            </a:r>
            <a:r>
              <a:rPr lang="en-US" sz="1600" kern="0" baseline="-25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w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seems to confirm RTM results</a:t>
            </a:r>
            <a:endParaRPr lang="en-US" sz="1600" kern="0" dirty="0">
              <a:solidFill>
                <a:srgbClr val="000000"/>
              </a:solidFill>
              <a:latin typeface="Calibri" panose="020F0502020204030204" pitchFamily="34" charset="0"/>
              <a:ea typeface="Georgia" panose="02040502050405020303" pitchFamily="18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0" name="Rettangolo 69">
            <a:extLst>
              <a:ext uri="{FF2B5EF4-FFF2-40B4-BE49-F238E27FC236}">
                <a16:creationId xmlns:a16="http://schemas.microsoft.com/office/drawing/2014/main" id="{7F594BAA-9180-E98C-2128-72D4FFB2B9BB}"/>
              </a:ext>
            </a:extLst>
          </p:cNvPr>
          <p:cNvSpPr/>
          <p:nvPr/>
        </p:nvSpPr>
        <p:spPr>
          <a:xfrm>
            <a:off x="8787890" y="3574949"/>
            <a:ext cx="32400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Georgia" panose="02040502050405020303" pitchFamily="18" charset="0"/>
                <a:cs typeface="Calibri" panose="020F0502020204030204" pitchFamily="34" charset="0"/>
                <a:sym typeface="Arial"/>
              </a:rPr>
              <a:t>Areas of interest: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Georgia" panose="02040502050405020303" pitchFamily="18" charset="0"/>
              <a:cs typeface="Calibri" panose="020F0502020204030204" pitchFamily="34" charset="0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Georgia" panose="02040502050405020303" pitchFamily="18" charset="0"/>
                <a:cs typeface="Calibri" panose="020F0502020204030204" pitchFamily="34" charset="0"/>
                <a:sym typeface="Arial"/>
              </a:rPr>
              <a:t>1) North Atlantic subpolar gyre;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Georgia" panose="02040502050405020303" pitchFamily="18" charset="0"/>
                <a:cs typeface="Calibri" panose="020F0502020204030204" pitchFamily="34" charset="0"/>
                <a:sym typeface="Arial"/>
              </a:rPr>
              <a:t>2) North Atlantic subtropical gyre;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Georgia" panose="02040502050405020303" pitchFamily="18" charset="0"/>
                <a:cs typeface="Calibri" panose="020F0502020204030204" pitchFamily="34" charset="0"/>
                <a:sym typeface="Arial"/>
              </a:rPr>
              <a:t>3) South Atlantic subtropical gyre;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Georgia" panose="02040502050405020303" pitchFamily="18" charset="0"/>
                <a:cs typeface="Calibri" panose="020F0502020204030204" pitchFamily="34" charset="0"/>
                <a:sym typeface="Arial"/>
              </a:rPr>
              <a:t>4) Black Sea;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Georgia" panose="02040502050405020303" pitchFamily="18" charset="0"/>
                <a:cs typeface="Calibri" panose="020F0502020204030204" pitchFamily="34" charset="0"/>
                <a:sym typeface="Arial"/>
              </a:rPr>
              <a:t>5) North Western Mediterranean Sea;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Georgia" panose="02040502050405020303" pitchFamily="18" charset="0"/>
                <a:cs typeface="Calibri" panose="020F0502020204030204" pitchFamily="34" charset="0"/>
                <a:sym typeface="Arial"/>
              </a:rPr>
              <a:t>6) Levantine Sea (Mediterranean Sea);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Georgia" panose="02040502050405020303" pitchFamily="18" charset="0"/>
                <a:cs typeface="Calibri" panose="020F0502020204030204" pitchFamily="34" charset="0"/>
                <a:sym typeface="Arial"/>
              </a:rPr>
              <a:t>7) Southern Ocean – Indian sector.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0C771BC-7402-A777-7551-DBF6CE8DCEF5}"/>
              </a:ext>
            </a:extLst>
          </p:cNvPr>
          <p:cNvSpPr/>
          <p:nvPr/>
        </p:nvSpPr>
        <p:spPr>
          <a:xfrm>
            <a:off x="2625462" y="1900188"/>
            <a:ext cx="5546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esting the capability to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reproduce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expected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behaviours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14205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grpSp>
        <p:nvGrpSpPr>
          <p:cNvPr id="10" name="Group 12">
            <a:extLst>
              <a:ext uri="{FF2B5EF4-FFF2-40B4-BE49-F238E27FC236}">
                <a16:creationId xmlns:a16="http://schemas.microsoft.com/office/drawing/2014/main" id="{96724E79-CDC6-0786-8AB2-5ADA209F3C7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11" name="TextBox 4">
              <a:extLst>
                <a:ext uri="{FF2B5EF4-FFF2-40B4-BE49-F238E27FC236}">
                  <a16:creationId xmlns:a16="http://schemas.microsoft.com/office/drawing/2014/main" id="{297AE301-BBB4-D758-F072-A230D32E4A05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110F4B64-C808-91E6-CED3-CD4E798068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oogle Shape;104;p1">
            <a:extLst>
              <a:ext uri="{FF2B5EF4-FFF2-40B4-BE49-F238E27FC236}">
                <a16:creationId xmlns:a16="http://schemas.microsoft.com/office/drawing/2014/main" id="{3171610B-5C6C-BDA0-33E8-1436BF15C1B6}"/>
              </a:ext>
            </a:extLst>
          </p:cNvPr>
          <p:cNvGrpSpPr/>
          <p:nvPr/>
        </p:nvGrpSpPr>
        <p:grpSpPr>
          <a:xfrm>
            <a:off x="7248391" y="33658"/>
            <a:ext cx="2150703" cy="538164"/>
            <a:chOff x="125137" y="-5877"/>
            <a:chExt cx="4024664" cy="939106"/>
          </a:xfrm>
        </p:grpSpPr>
        <p:pic>
          <p:nvPicPr>
            <p:cNvPr id="18" name="Google Shape;105;p1" descr="Image result for Unibas">
              <a:extLst>
                <a:ext uri="{FF2B5EF4-FFF2-40B4-BE49-F238E27FC236}">
                  <a16:creationId xmlns:a16="http://schemas.microsoft.com/office/drawing/2014/main" id="{ED81C161-9865-CFA9-BCCA-C64C72914F7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20613" r="21347"/>
            <a:stretch/>
          </p:blipFill>
          <p:spPr>
            <a:xfrm>
              <a:off x="2999245" y="-5877"/>
              <a:ext cx="1150556" cy="9391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06;p1">
              <a:extLst>
                <a:ext uri="{FF2B5EF4-FFF2-40B4-BE49-F238E27FC236}">
                  <a16:creationId xmlns:a16="http://schemas.microsoft.com/office/drawing/2014/main" id="{256BAA9E-6CA2-2940-AD88-0F45DBF9EC59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768005" y="85078"/>
              <a:ext cx="1150556" cy="4229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107;p1">
              <a:extLst>
                <a:ext uri="{FF2B5EF4-FFF2-40B4-BE49-F238E27FC236}">
                  <a16:creationId xmlns:a16="http://schemas.microsoft.com/office/drawing/2014/main" id="{DDB981F8-DBC4-EAE3-D469-04D423A08C2E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853833" y="507995"/>
              <a:ext cx="957578" cy="3799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108;p1">
              <a:extLst>
                <a:ext uri="{FF2B5EF4-FFF2-40B4-BE49-F238E27FC236}">
                  <a16:creationId xmlns:a16="http://schemas.microsoft.com/office/drawing/2014/main" id="{F7AA6860-C215-EE04-3531-4F51DFE9DCD4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25137" y="70359"/>
              <a:ext cx="1454364" cy="76167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" name="Google Shape;111;p1">
            <a:extLst>
              <a:ext uri="{FF2B5EF4-FFF2-40B4-BE49-F238E27FC236}">
                <a16:creationId xmlns:a16="http://schemas.microsoft.com/office/drawing/2014/main" id="{8A7074B3-BFBE-246C-D168-5BEF8D759C3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635502" y="96609"/>
            <a:ext cx="1011249" cy="436483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1E235595-BE30-FE3E-6C3B-E1DFB35867DC}"/>
              </a:ext>
            </a:extLst>
          </p:cNvPr>
          <p:cNvSpPr/>
          <p:nvPr/>
        </p:nvSpPr>
        <p:spPr>
          <a:xfrm>
            <a:off x="144348" y="764523"/>
            <a:ext cx="2168828" cy="640253"/>
          </a:xfrm>
          <a:prstGeom prst="rect">
            <a:avLst/>
          </a:prstGeom>
          <a:solidFill>
            <a:srgbClr val="7E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Ins="180000" anchor="ctr"/>
          <a:lstStyle/>
          <a:p>
            <a:pPr algn="ctr">
              <a:defRPr/>
            </a:pPr>
            <a:r>
              <a:rPr lang="en-GB" b="1" dirty="0">
                <a:solidFill>
                  <a:schemeClr val="tx1"/>
                </a:solidFill>
                <a:ea typeface="MS PGothic" charset="0"/>
                <a:cs typeface="Times New Roman" panose="02020603050405020304" pitchFamily="18" charset="0"/>
              </a:rPr>
              <a:t>Summary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E912DF2E-3AC6-02A9-151D-55115B8D3C8C}"/>
              </a:ext>
            </a:extLst>
          </p:cNvPr>
          <p:cNvSpPr/>
          <p:nvPr/>
        </p:nvSpPr>
        <p:spPr>
          <a:xfrm>
            <a:off x="493807" y="1686979"/>
            <a:ext cx="114407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defTabSz="0">
              <a:buClr>
                <a:srgbClr val="000000"/>
              </a:buClr>
              <a:buFont typeface="Wingdings" pitchFamily="2" charset="2"/>
              <a:buChar char="Ø"/>
              <a:defRPr/>
            </a:pPr>
            <a:r>
              <a:rPr lang="en-US" kern="0" dirty="0">
                <a:solidFill>
                  <a:srgbClr val="000000"/>
                </a:solidFill>
                <a:ea typeface="Georgia" panose="02040502050405020303" pitchFamily="18" charset="0"/>
                <a:cs typeface="Calibri" panose="020F0502020204030204" pitchFamily="34" charset="0"/>
                <a:sym typeface="Arial"/>
              </a:rPr>
              <a:t>COLOR (CDOM-proxy retrieval from </a:t>
            </a:r>
            <a:r>
              <a:rPr lang="en-US" kern="0" dirty="0" err="1">
                <a:solidFill>
                  <a:srgbClr val="000000"/>
                </a:solidFill>
                <a:ea typeface="Georgia" panose="02040502050405020303" pitchFamily="18" charset="0"/>
                <a:cs typeface="Calibri" panose="020F0502020204030204" pitchFamily="34" charset="0"/>
                <a:sym typeface="Arial"/>
              </a:rPr>
              <a:t>aeOLus</a:t>
            </a:r>
            <a:r>
              <a:rPr lang="en-US" kern="0" dirty="0">
                <a:solidFill>
                  <a:srgbClr val="000000"/>
                </a:solidFill>
                <a:ea typeface="Georgia" panose="02040502050405020303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kern="0" dirty="0" err="1">
                <a:solidFill>
                  <a:srgbClr val="000000"/>
                </a:solidFill>
                <a:ea typeface="Georgia" panose="02040502050405020303" pitchFamily="18" charset="0"/>
                <a:cs typeface="Calibri" panose="020F0502020204030204" pitchFamily="34" charset="0"/>
                <a:sym typeface="Arial"/>
              </a:rPr>
              <a:t>ObseRvations</a:t>
            </a:r>
            <a:r>
              <a:rPr lang="en-US" kern="0" dirty="0">
                <a:solidFill>
                  <a:srgbClr val="000000"/>
                </a:solidFill>
                <a:ea typeface="Georgia" panose="02040502050405020303" pitchFamily="18" charset="0"/>
                <a:cs typeface="Calibri" panose="020F0502020204030204" pitchFamily="34" charset="0"/>
                <a:sym typeface="Arial"/>
              </a:rPr>
              <a:t>) has the objective </a:t>
            </a:r>
            <a:r>
              <a:rPr lang="en-US" kern="0" dirty="0">
                <a:solidFill>
                  <a:srgbClr val="000000"/>
                </a:solidFill>
                <a:cs typeface="Arial"/>
                <a:sym typeface="Arial"/>
              </a:rPr>
              <a:t>to evaluate the</a:t>
            </a:r>
            <a:r>
              <a:rPr lang="en-US" b="1" kern="0" dirty="0">
                <a:solidFill>
                  <a:srgbClr val="000000"/>
                </a:solidFill>
                <a:cs typeface="Arial"/>
                <a:sym typeface="Arial"/>
              </a:rPr>
              <a:t> feasibility </a:t>
            </a:r>
            <a:r>
              <a:rPr lang="en-US" kern="0" dirty="0">
                <a:solidFill>
                  <a:srgbClr val="000000"/>
                </a:solidFill>
                <a:cs typeface="Arial"/>
                <a:sym typeface="Arial"/>
              </a:rPr>
              <a:t>of deriving an </a:t>
            </a:r>
            <a:r>
              <a:rPr lang="en-US" b="1" kern="0" dirty="0">
                <a:solidFill>
                  <a:srgbClr val="000000"/>
                </a:solidFill>
                <a:cs typeface="Arial"/>
                <a:sym typeface="Arial"/>
              </a:rPr>
              <a:t>in-water AEOLUS prototype. </a:t>
            </a:r>
            <a:endParaRPr lang="en-US" kern="0" dirty="0">
              <a:solidFill>
                <a:srgbClr val="000000"/>
              </a:solidFill>
              <a:ea typeface="Georgia" panose="02040502050405020303" pitchFamily="18" charset="0"/>
              <a:cs typeface="Calibri" panose="020F0502020204030204" pitchFamily="34" charset="0"/>
              <a:sym typeface="Arial"/>
            </a:endParaRPr>
          </a:p>
          <a:p>
            <a:pPr marL="285750" lvl="0" indent="-285750" algn="just" defTabSz="0">
              <a:buClr>
                <a:srgbClr val="000000"/>
              </a:buClr>
              <a:buFont typeface="Wingdings" pitchFamily="2" charset="2"/>
              <a:buChar char="Ø"/>
              <a:defRPr/>
            </a:pPr>
            <a:r>
              <a:rPr lang="en-US" kern="0" dirty="0">
                <a:solidFill>
                  <a:srgbClr val="111111"/>
                </a:solidFill>
                <a:cs typeface="Calibri" panose="020F0502020204030204" pitchFamily="34" charset="0"/>
                <a:sym typeface="Arial"/>
              </a:rPr>
              <a:t>COLOR core approach is the characterization of the AEOLUS ground bin signal coupling RTM and data analysis</a:t>
            </a:r>
            <a:endParaRPr lang="en-US" kern="0" dirty="0">
              <a:solidFill>
                <a:srgbClr val="000000"/>
              </a:solidFill>
              <a:ea typeface="Georgia" panose="02040502050405020303" pitchFamily="18" charset="0"/>
              <a:cs typeface="Calibri" panose="020F0502020204030204" pitchFamily="34" charset="0"/>
              <a:sym typeface="Arial"/>
            </a:endParaRPr>
          </a:p>
          <a:p>
            <a:pPr marL="285750" lvl="0" indent="-285750" algn="just">
              <a:buClr>
                <a:srgbClr val="000000"/>
              </a:buClr>
              <a:buFont typeface="Wingdings" pitchFamily="2" charset="2"/>
              <a:buChar char="Ø"/>
              <a:defRPr/>
            </a:pPr>
            <a:r>
              <a:rPr lang="en-US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rPr>
              <a:t>RTM results identify conditions where the AEOLUS signal can be used to derive information about ocean optical properties</a:t>
            </a:r>
          </a:p>
          <a:p>
            <a:pPr marL="285750" lvl="0" indent="-285750" algn="just" defTabSz="0">
              <a:buClr>
                <a:srgbClr val="000000"/>
              </a:buClr>
              <a:buFont typeface="Wingdings" pitchFamily="2" charset="2"/>
              <a:buChar char="Ø"/>
              <a:defRPr/>
            </a:pPr>
            <a:r>
              <a:rPr lang="en-US" kern="0" dirty="0">
                <a:solidFill>
                  <a:srgbClr val="000000"/>
                </a:solidFill>
                <a:ea typeface="Georgia" panose="02040502050405020303" pitchFamily="18" charset="0"/>
                <a:cs typeface="Calibri" panose="020F0502020204030204" pitchFamily="34" charset="0"/>
                <a:sym typeface="Arial"/>
              </a:rPr>
              <a:t>Preliminary analysis on AEOLUS signal confirms RTM results</a:t>
            </a:r>
          </a:p>
          <a:p>
            <a:pPr marL="285750" lvl="0" indent="-285750" algn="just" defTabSz="0">
              <a:buClr>
                <a:srgbClr val="000000"/>
              </a:buClr>
              <a:buFont typeface="Wingdings" pitchFamily="2" charset="2"/>
              <a:buChar char="Ø"/>
              <a:defRPr/>
            </a:pPr>
            <a:r>
              <a:rPr lang="en-US" kern="0" dirty="0">
                <a:solidFill>
                  <a:srgbClr val="000000"/>
                </a:solidFill>
                <a:cs typeface="Arial"/>
                <a:sym typeface="Arial"/>
              </a:rPr>
              <a:t>Next COLOR phase is devoted to develop, consolidate, assess and validate the Ocean AEOLUS algorithm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E530A5D6-4653-E522-9BFD-A736C56FCA09}"/>
              </a:ext>
            </a:extLst>
          </p:cNvPr>
          <p:cNvSpPr txBox="1"/>
          <p:nvPr/>
        </p:nvSpPr>
        <p:spPr>
          <a:xfrm>
            <a:off x="257433" y="4765712"/>
            <a:ext cx="114407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algn="just">
              <a:buFont typeface="Wingdings" pitchFamily="2" charset="2"/>
              <a:buChar char="v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 Closure assessment between ocean simulated signal and measured signal of the ground bin</a:t>
            </a:r>
          </a:p>
          <a:p>
            <a:pPr marL="285750" algn="just">
              <a:buFont typeface="Wingdings" pitchFamily="2" charset="2"/>
              <a:buChar char="v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 Estimation of the atmospheric contribution</a:t>
            </a:r>
          </a:p>
          <a:p>
            <a:pPr marL="285750" algn="just">
              <a:buFont typeface="Wingdings" pitchFamily="2" charset="2"/>
              <a:buChar char="v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 Estimation of the Brillouin contribution on the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Rayleigh channels</a:t>
            </a:r>
          </a:p>
          <a:p>
            <a:pPr marL="285750" algn="just">
              <a:buFont typeface="Wingdings" pitchFamily="2" charset="2"/>
              <a:buChar char="v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Implementation of specific Q/C tests (e.g. cloud detection)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algn="just">
              <a:buFont typeface="Wingdings" pitchFamily="2" charset="2"/>
              <a:buChar char="v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GB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Design and development HSRL retrieval inversion</a:t>
            </a:r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00B4A99E-1180-903D-4702-7C0186A33A67}"/>
              </a:ext>
            </a:extLst>
          </p:cNvPr>
          <p:cNvSpPr/>
          <p:nvPr/>
        </p:nvSpPr>
        <p:spPr>
          <a:xfrm>
            <a:off x="144348" y="3929512"/>
            <a:ext cx="2168828" cy="640253"/>
          </a:xfrm>
          <a:prstGeom prst="rect">
            <a:avLst/>
          </a:prstGeom>
          <a:solidFill>
            <a:srgbClr val="7E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Ins="180000" anchor="ctr"/>
          <a:lstStyle/>
          <a:p>
            <a:pPr algn="ctr">
              <a:defRPr/>
            </a:pPr>
            <a:r>
              <a:rPr lang="en-GB" b="1" dirty="0">
                <a:solidFill>
                  <a:schemeClr val="tx1"/>
                </a:solidFill>
                <a:latin typeface="Calibri" charset="0"/>
                <a:ea typeface="MS PGothic" charset="0"/>
                <a:cs typeface="Calibri" charset="0"/>
              </a:rPr>
              <a:t>On going activities</a:t>
            </a:r>
          </a:p>
        </p:txBody>
      </p:sp>
      <p:sp>
        <p:nvSpPr>
          <p:cNvPr id="38" name="Title 3">
            <a:extLst>
              <a:ext uri="{FF2B5EF4-FFF2-40B4-BE49-F238E27FC236}">
                <a16:creationId xmlns:a16="http://schemas.microsoft.com/office/drawing/2014/main" id="{827D80AD-F924-106E-7463-3276766C42C7}"/>
              </a:ext>
            </a:extLst>
          </p:cNvPr>
          <p:cNvSpPr txBox="1">
            <a:spLocks/>
          </p:cNvSpPr>
          <p:nvPr/>
        </p:nvSpPr>
        <p:spPr>
          <a:xfrm>
            <a:off x="257433" y="67318"/>
            <a:ext cx="6890225" cy="538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/>
              <a:t>COLOR: </a:t>
            </a:r>
            <a:r>
              <a:rPr lang="en-US" sz="2200" b="1" dirty="0"/>
              <a:t>CDOM-proxy retrieval from </a:t>
            </a:r>
            <a:r>
              <a:rPr lang="en-US" sz="2200" b="1" dirty="0" err="1"/>
              <a:t>aeOLus</a:t>
            </a:r>
            <a:r>
              <a:rPr lang="en-US" sz="2200" b="1" dirty="0"/>
              <a:t> </a:t>
            </a:r>
            <a:r>
              <a:rPr lang="en-US" sz="2200" b="1" dirty="0" err="1"/>
              <a:t>ObseRvations</a:t>
            </a:r>
            <a:r>
              <a:rPr lang="en-US" sz="22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132167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965</Words>
  <Application>Microsoft Macintosh PowerPoint</Application>
  <PresentationFormat>Widescreen</PresentationFormat>
  <Paragraphs>92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Helvetica</vt:lpstr>
      <vt:lpstr>Times New Roman</vt:lpstr>
      <vt:lpstr>Wingdings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Sullivan, John T. (GSFC-6140)</dc:creator>
  <cp:lastModifiedBy>Microsoft Office User</cp:lastModifiedBy>
  <cp:revision>23</cp:revision>
  <dcterms:created xsi:type="dcterms:W3CDTF">2022-05-05T15:41:37Z</dcterms:created>
  <dcterms:modified xsi:type="dcterms:W3CDTF">2022-06-02T21:28:03Z</dcterms:modified>
</cp:coreProperties>
</file>