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  <p:sldMasterId id="2147483662" r:id="rId5"/>
  </p:sldMasterIdLst>
  <p:handoutMasterIdLst>
    <p:handoutMasterId r:id="rId13"/>
  </p:handoutMasterIdLst>
  <p:sldIdLst>
    <p:sldId id="258" r:id="rId6"/>
    <p:sldId id="266" r:id="rId7"/>
    <p:sldId id="257" r:id="rId8"/>
    <p:sldId id="262" r:id="rId9"/>
    <p:sldId id="263" r:id="rId10"/>
    <p:sldId id="259" r:id="rId11"/>
    <p:sldId id="260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8C9"/>
    <a:srgbClr val="7099CA"/>
    <a:srgbClr val="194177"/>
    <a:srgbClr val="173B6B"/>
    <a:srgbClr val="163A5E"/>
    <a:srgbClr val="521FA8"/>
    <a:srgbClr val="0E6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7" autoAdjust="0"/>
  </p:normalViewPr>
  <p:slideViewPr>
    <p:cSldViewPr snapToGrid="0" snapToObjects="1">
      <p:cViewPr varScale="1">
        <p:scale>
          <a:sx n="142" d="100"/>
          <a:sy n="142" d="100"/>
        </p:scale>
        <p:origin x="714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8" d="100"/>
          <a:sy n="78" d="100"/>
        </p:scale>
        <p:origin x="330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80037-EAA0-4927-BC79-2BFD8482CC93}" type="datetimeFigureOut">
              <a:rPr lang="en-CA" smtClean="0"/>
              <a:t>2022-06-03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F458B-48F6-441C-AA36-E79C47F68483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4973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Cover Slide - Corporate The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1" y="0"/>
            <a:ext cx="9104238" cy="5143500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0038" y="4268788"/>
            <a:ext cx="4791154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52322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FontTx/>
              <a:buNone/>
              <a:defRPr sz="2800" b="1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  <a:endParaRPr lang="en-CA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0037" y="2734492"/>
            <a:ext cx="5412785" cy="40011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6582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Cover Slide - Partnership The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" y="0"/>
            <a:ext cx="9104238" cy="5143500"/>
          </a:xfrm>
          <a:prstGeom prst="rect">
            <a:avLst/>
          </a:prstGeom>
        </p:spPr>
      </p:pic>
      <p:sp>
        <p:nvSpPr>
          <p:cNvPr id="1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0038" y="4268788"/>
            <a:ext cx="4791154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52322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FontTx/>
              <a:buNone/>
              <a:defRPr sz="2800" b="1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  <a:endParaRPr lang="en-C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0037" y="2734492"/>
            <a:ext cx="5412785" cy="40011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1296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Cover Slide - Bas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0038" y="4268788"/>
            <a:ext cx="4791154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0037" y="1882776"/>
            <a:ext cx="5412786" cy="52322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FontTx/>
              <a:buNone/>
              <a:defRPr sz="2800" b="1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  <a:endParaRPr lang="en-CA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0037" y="2734492"/>
            <a:ext cx="5412785" cy="40011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1941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029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Internal Slide Desig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8187136" y="4789077"/>
            <a:ext cx="5143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6F90B8"/>
                </a:solidFill>
              </a:defRPr>
            </a:lvl1pPr>
          </a:lstStyle>
          <a:p>
            <a:fld id="{AE7D740E-1E6B-4E4A-8A8A-725E17C809DF}" type="slidenum">
              <a:rPr lang="en-CA" altLang="en-US"/>
              <a:pPr/>
              <a:t>‹N°›</a:t>
            </a:fld>
            <a:endParaRPr lang="en-CA" alt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323689" y="1389051"/>
            <a:ext cx="8496622" cy="340002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447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Internal Slide Desig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67A8-1B04-EF4D-B51D-6F40A36855D1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740E-1E6B-4E4A-8A8A-725E17C809DF}" type="slidenum">
              <a:rPr lang="en-CA" altLang="en-US" smtClean="0"/>
              <a:pPr/>
              <a:t>‹N°›</a:t>
            </a:fld>
            <a:endParaRPr lang="en-CA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23689" y="1444893"/>
            <a:ext cx="4330072" cy="333977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28336" y="1444893"/>
            <a:ext cx="4191974" cy="333977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630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M(DRDC) Internal Slide Desig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67A8-1B04-EF4D-B51D-6F40A36855D1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740E-1E6B-4E4A-8A8A-725E17C809DF}" type="slidenum">
              <a:rPr lang="en-CA" altLang="en-US" smtClean="0"/>
              <a:pPr/>
              <a:t>‹N°›</a:t>
            </a:fld>
            <a:endParaRPr lang="en-CA" alt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23689" y="1745217"/>
            <a:ext cx="4228379" cy="3693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sz="20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323689" y="2114550"/>
            <a:ext cx="4228379" cy="267011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4591931" y="1745217"/>
            <a:ext cx="4228379" cy="369332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None/>
              <a:defRPr sz="20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591931" y="2114550"/>
            <a:ext cx="4228379" cy="267011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083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DM(DRDC) Internal Slide Desig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67A8-1B04-EF4D-B51D-6F40A36855D1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740E-1E6B-4E4A-8A8A-725E17C809DF}" type="slidenum">
              <a:rPr lang="en-CA" altLang="en-US" smtClean="0"/>
              <a:pPr/>
              <a:t>‹N°›</a:t>
            </a:fld>
            <a:endParaRPr lang="en-CA" alt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23689" y="2793845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323689" y="3157670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4591931" y="2793845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591931" y="3157670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5"/>
          </p:nvPr>
        </p:nvSpPr>
        <p:spPr>
          <a:xfrm>
            <a:off x="323689" y="794199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23689" y="1158024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7"/>
          </p:nvPr>
        </p:nvSpPr>
        <p:spPr>
          <a:xfrm>
            <a:off x="4591931" y="794199"/>
            <a:ext cx="4228379" cy="3416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800" b="1">
                <a:solidFill>
                  <a:srgbClr val="194177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18"/>
          </p:nvPr>
        </p:nvSpPr>
        <p:spPr>
          <a:xfrm>
            <a:off x="4591931" y="1158024"/>
            <a:ext cx="4228379" cy="1618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878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6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5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82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65"/>
            <a:ext cx="9144000" cy="5147687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323689" y="871933"/>
            <a:ext cx="8496622" cy="3693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865" y="478466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7B967A8-1B04-EF4D-B51D-6F40A36855D1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0287" y="4784666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8187136" y="4789077"/>
            <a:ext cx="5143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6F90B8"/>
                </a:solidFill>
              </a:defRPr>
            </a:lvl1pPr>
          </a:lstStyle>
          <a:p>
            <a:fld id="{AE7D740E-1E6B-4E4A-8A8A-725E17C809DF}" type="slidenum">
              <a:rPr lang="en-CA" altLang="en-US"/>
              <a:pPr/>
              <a:t>‹N°›</a:t>
            </a:fld>
            <a:endParaRPr lang="en-CA" alt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32249" y="1389050"/>
            <a:ext cx="8479503" cy="3395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0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8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rgbClr val="19417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‐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300037" y="4268788"/>
            <a:ext cx="5596497" cy="923330"/>
          </a:xfrm>
        </p:spPr>
        <p:txBody>
          <a:bodyPr/>
          <a:lstStyle/>
          <a:p>
            <a:r>
              <a:rPr lang="en-CA" sz="1800" noProof="0" dirty="0">
                <a:latin typeface="Helvetica" pitchFamily="2" charset="0"/>
              </a:rPr>
              <a:t>The 30th International Laser Radar Conference (ILRC) virtual conference, June 26th – July 1st, 2022</a:t>
            </a:r>
            <a:endParaRPr lang="en-CA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00037" y="1392120"/>
            <a:ext cx="6107486" cy="1902059"/>
          </a:xfrm>
        </p:spPr>
        <p:txBody>
          <a:bodyPr/>
          <a:lstStyle/>
          <a:p>
            <a:r>
              <a:rPr lang="en-CA" altLang="ko-KR" sz="28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Polarimetric Multiple Scattering LiDAR Model Based on Poisson Distribution</a:t>
            </a:r>
          </a:p>
          <a:p>
            <a:endParaRPr lang="en-CA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300037" y="2902230"/>
            <a:ext cx="5412785" cy="400110"/>
          </a:xfrm>
        </p:spPr>
        <p:txBody>
          <a:bodyPr/>
          <a:lstStyle/>
          <a:p>
            <a:r>
              <a:rPr lang="en-CA" noProof="0" dirty="0"/>
              <a:t>Grégoire Tremblay and Gilles Roy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D11F89-E093-401B-85F4-34DC6638CA58}"/>
              </a:ext>
            </a:extLst>
          </p:cNvPr>
          <p:cNvSpPr/>
          <p:nvPr/>
        </p:nvSpPr>
        <p:spPr>
          <a:xfrm>
            <a:off x="659606" y="638175"/>
            <a:ext cx="3529013" cy="121444"/>
          </a:xfrm>
          <a:prstGeom prst="rect">
            <a:avLst/>
          </a:prstGeom>
          <a:solidFill>
            <a:srgbClr val="7099CA"/>
          </a:solidFill>
          <a:ln>
            <a:solidFill>
              <a:srgbClr val="7098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7961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E00F2-E9F1-4F61-926F-3F3B3F78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noProof="0" dirty="0"/>
              <a:t>Introduction: the Poisson distribution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48593E41-1FD2-4E2F-A44D-EA306B8FC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689" y="1363068"/>
            <a:ext cx="4718211" cy="3400026"/>
          </a:xfrm>
        </p:spPr>
        <p:txBody>
          <a:bodyPr>
            <a:normAutofit/>
          </a:bodyPr>
          <a:lstStyle/>
          <a:p>
            <a:r>
              <a:rPr lang="en-CA" noProof="0" dirty="0"/>
              <a:t>The transmission through a cloud depends on its optical thickness (</a:t>
            </a:r>
            <a:r>
              <a:rPr lang="en-CA" noProof="0" dirty="0">
                <a:sym typeface="Symbol" panose="05050102010706020507" pitchFamily="18" charset="2"/>
              </a:rPr>
              <a:t></a:t>
            </a:r>
            <a:r>
              <a:rPr lang="en-CA" noProof="0" dirty="0"/>
              <a:t>) as</a:t>
            </a:r>
          </a:p>
          <a:p>
            <a:endParaRPr lang="en-CA" noProof="0" dirty="0"/>
          </a:p>
          <a:p>
            <a:r>
              <a:rPr lang="en-CA" noProof="0" dirty="0"/>
              <a:t>Photons not transmitted are scattered. In an infinite cloud, the population of scattering events of order k are predicted exactly by a Poisson distribution</a:t>
            </a:r>
          </a:p>
          <a:p>
            <a:endParaRPr lang="en-CA" noProof="0" dirty="0"/>
          </a:p>
          <a:p>
            <a:pPr marL="0" indent="0">
              <a:buNone/>
            </a:pPr>
            <a:endParaRPr lang="en-CA" noProof="0" dirty="0"/>
          </a:p>
          <a:p>
            <a:endParaRPr lang="en-CA" noProof="0" dirty="0"/>
          </a:p>
          <a:p>
            <a:endParaRPr lang="en-CA" noProof="0" dirty="0"/>
          </a:p>
          <a:p>
            <a:endParaRPr lang="en-CA" noProof="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7C127D0-A906-4EB5-9715-37EE29F1F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520" y="867704"/>
            <a:ext cx="3440371" cy="29883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472B40A-3A80-4AA5-B6D3-B2F87F27E481}"/>
                  </a:ext>
                </a:extLst>
              </p:cNvPr>
              <p:cNvSpPr txBox="1"/>
              <p:nvPr/>
            </p:nvSpPr>
            <p:spPr>
              <a:xfrm>
                <a:off x="1184855" y="3784996"/>
                <a:ext cx="2885149" cy="561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𝑃𝑜𝑖𝑠𝑠𝑜𝑛</m:t>
                      </m:r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CA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CA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fr-CA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</m:t>
                          </m:r>
                        </m:e>
                      </m:d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472B40A-3A80-4AA5-B6D3-B2F87F27E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855" y="3784996"/>
                <a:ext cx="2885149" cy="5615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FCE25A3-BD8C-482D-8C08-06A9EF617A19}"/>
                  </a:ext>
                </a:extLst>
              </p:cNvPr>
              <p:cNvSpPr txBox="1"/>
              <p:nvPr/>
            </p:nvSpPr>
            <p:spPr>
              <a:xfrm>
                <a:off x="1053635" y="2084881"/>
                <a:ext cx="299146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𝑇𝑟𝑎𝑛𝑠𝑚𝑖𝑠𝑠𝑖𝑜𝑛</m:t>
                      </m:r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</m:t>
                          </m:r>
                        </m:e>
                      </m:d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FCE25A3-BD8C-482D-8C08-06A9EF617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635" y="2084881"/>
                <a:ext cx="2991460" cy="276999"/>
              </a:xfrm>
              <a:prstGeom prst="rect">
                <a:avLst/>
              </a:prstGeom>
              <a:blipFill>
                <a:blip r:embed="rId4"/>
                <a:stretch>
                  <a:fillRect l="-611" b="-2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72C19BBA-C2C8-4333-9A70-186B5D0482E5}"/>
              </a:ext>
            </a:extLst>
          </p:cNvPr>
          <p:cNvSpPr txBox="1">
            <a:spLocks/>
          </p:cNvSpPr>
          <p:nvPr/>
        </p:nvSpPr>
        <p:spPr>
          <a:xfrm>
            <a:off x="333794" y="4438566"/>
            <a:ext cx="7993027" cy="1033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‐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The Poisson distribution can be used to predict the population of photons after a given propagation length.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4250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noProof="0" dirty="0"/>
              <a:t>Equivalent-Medium theorem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13E7778-E6B5-4613-8B59-A49E429D3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689" y="1389051"/>
            <a:ext cx="4121311" cy="3400026"/>
          </a:xfrm>
        </p:spPr>
        <p:txBody>
          <a:bodyPr/>
          <a:lstStyle/>
          <a:p>
            <a:r>
              <a:rPr lang="en-CA" noProof="0" dirty="0"/>
              <a:t>The Equivalent-Medium theorem states that for any given chain of forward scattering events, an equivalent backscattering chain of events exists.</a:t>
            </a:r>
          </a:p>
          <a:p>
            <a:endParaRPr lang="en-CA" noProof="0" dirty="0"/>
          </a:p>
          <a:p>
            <a:endParaRPr lang="en-CA" noProof="0" dirty="0"/>
          </a:p>
          <a:p>
            <a:endParaRPr lang="en-CA" noProof="0" dirty="0"/>
          </a:p>
          <a:p>
            <a:endParaRPr lang="en-CA" noProof="0" dirty="0"/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DA66A16F-6173-4B23-A533-83F3EB708444}"/>
              </a:ext>
            </a:extLst>
          </p:cNvPr>
          <p:cNvGrpSpPr/>
          <p:nvPr/>
        </p:nvGrpSpPr>
        <p:grpSpPr>
          <a:xfrm>
            <a:off x="784226" y="4266894"/>
            <a:ext cx="3127374" cy="635579"/>
            <a:chOff x="5483226" y="2508250"/>
            <a:chExt cx="3127374" cy="635579"/>
          </a:xfrm>
        </p:grpSpPr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0FA4786F-B291-40E1-9B78-56A29A8F3ECF}"/>
                </a:ext>
              </a:extLst>
            </p:cNvPr>
            <p:cNvCxnSpPr>
              <a:cxnSpLocks/>
              <a:endCxn id="23" idx="2"/>
            </p:cNvCxnSpPr>
            <p:nvPr/>
          </p:nvCxnSpPr>
          <p:spPr>
            <a:xfrm>
              <a:off x="5594350" y="2654300"/>
              <a:ext cx="1520825" cy="396875"/>
            </a:xfrm>
            <a:prstGeom prst="straightConnector1">
              <a:avLst/>
            </a:prstGeom>
            <a:ln w="34925">
              <a:solidFill>
                <a:schemeClr val="tx1"/>
              </a:solidFill>
              <a:headEnd type="stealth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4D4537E5-95B7-42A7-BAE0-26D0AFB06912}"/>
                </a:ext>
              </a:extLst>
            </p:cNvPr>
            <p:cNvCxnSpPr>
              <a:cxnSpLocks/>
              <a:stCxn id="23" idx="6"/>
              <a:endCxn id="24" idx="3"/>
            </p:cNvCxnSpPr>
            <p:nvPr/>
          </p:nvCxnSpPr>
          <p:spPr>
            <a:xfrm flipV="1">
              <a:off x="7261225" y="2632911"/>
              <a:ext cx="1224714" cy="418264"/>
            </a:xfrm>
            <a:prstGeom prst="straightConnector1">
              <a:avLst/>
            </a:prstGeom>
            <a:ln w="34925">
              <a:solidFill>
                <a:schemeClr val="tx1"/>
              </a:solidFill>
              <a:headEnd type="stealth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5ABD14B1-B3C9-4A23-B8DC-0BA6F04AF6A0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 flipH="1">
              <a:off x="5483226" y="2581275"/>
              <a:ext cx="2981324" cy="0"/>
            </a:xfrm>
            <a:prstGeom prst="straightConnector1">
              <a:avLst/>
            </a:prstGeom>
            <a:ln w="34925">
              <a:solidFill>
                <a:schemeClr val="tx1"/>
              </a:solidFill>
              <a:headEnd type="stealth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FE63525-412D-4212-9A16-CC22F6803986}"/>
                </a:ext>
              </a:extLst>
            </p:cNvPr>
            <p:cNvSpPr/>
            <p:nvPr/>
          </p:nvSpPr>
          <p:spPr>
            <a:xfrm>
              <a:off x="7115175" y="2978150"/>
              <a:ext cx="146050" cy="1460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8368CA3E-C8A3-4F92-909C-B3A7868F80A9}"/>
                </a:ext>
              </a:extLst>
            </p:cNvPr>
            <p:cNvSpPr/>
            <p:nvPr/>
          </p:nvSpPr>
          <p:spPr>
            <a:xfrm>
              <a:off x="8464550" y="2508250"/>
              <a:ext cx="146050" cy="1460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D720EFB-EC12-4B74-8E9C-708363C8008E}"/>
                </a:ext>
              </a:extLst>
            </p:cNvPr>
            <p:cNvSpPr/>
            <p:nvPr/>
          </p:nvSpPr>
          <p:spPr>
            <a:xfrm>
              <a:off x="7023100" y="2555960"/>
              <a:ext cx="247650" cy="24765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1</a:t>
              </a: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6D3D4832-58B0-43A4-93CA-B33B9B8B9E53}"/>
                </a:ext>
              </a:extLst>
            </p:cNvPr>
            <p:cNvSpPr/>
            <p:nvPr/>
          </p:nvSpPr>
          <p:spPr>
            <a:xfrm>
              <a:off x="7917238" y="2887664"/>
              <a:ext cx="247650" cy="24765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2</a:t>
              </a: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42D1350-DBE0-408B-A2EF-6881C361A453}"/>
                </a:ext>
              </a:extLst>
            </p:cNvPr>
            <p:cNvSpPr/>
            <p:nvPr/>
          </p:nvSpPr>
          <p:spPr>
            <a:xfrm>
              <a:off x="6221413" y="2896179"/>
              <a:ext cx="247650" cy="24765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3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127D0BE-288D-40FF-B37B-0936E91A4D07}"/>
              </a:ext>
            </a:extLst>
          </p:cNvPr>
          <p:cNvGrpSpPr/>
          <p:nvPr/>
        </p:nvGrpSpPr>
        <p:grpSpPr>
          <a:xfrm>
            <a:off x="784225" y="2971555"/>
            <a:ext cx="3127375" cy="665162"/>
            <a:chOff x="5514975" y="1485900"/>
            <a:chExt cx="3127375" cy="665162"/>
          </a:xfrm>
        </p:grpSpPr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E7BCD754-2D2D-40AB-B920-B07B722FD7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5800" y="1549400"/>
              <a:ext cx="2803525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A8081FF-B907-4194-929C-3DE9BE967AD4}"/>
                </a:ext>
              </a:extLst>
            </p:cNvPr>
            <p:cNvSpPr/>
            <p:nvPr/>
          </p:nvSpPr>
          <p:spPr>
            <a:xfrm>
              <a:off x="8496300" y="1485900"/>
              <a:ext cx="146050" cy="1460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CEC45181-7D26-4BFF-8C03-1DDF2B8297CF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>
              <a:off x="5514975" y="1549400"/>
              <a:ext cx="1589087" cy="4953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5D3FD790-9A41-41D7-9CB7-E1903170C6F4}"/>
                </a:ext>
              </a:extLst>
            </p:cNvPr>
            <p:cNvCxnSpPr>
              <a:cxnSpLocks/>
              <a:stCxn id="18" idx="6"/>
              <a:endCxn id="19" idx="3"/>
            </p:cNvCxnSpPr>
            <p:nvPr/>
          </p:nvCxnSpPr>
          <p:spPr>
            <a:xfrm flipV="1">
              <a:off x="7316787" y="1610561"/>
              <a:ext cx="1200902" cy="434139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3B8619A0-CDC3-4FFE-A7A4-3BF72120A178}"/>
                </a:ext>
              </a:extLst>
            </p:cNvPr>
            <p:cNvSpPr/>
            <p:nvPr/>
          </p:nvSpPr>
          <p:spPr>
            <a:xfrm>
              <a:off x="7104062" y="1938337"/>
              <a:ext cx="212725" cy="2127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9FBBA1C-F098-45A1-BD4F-42E7D1D5C9D6}"/>
                </a:ext>
              </a:extLst>
            </p:cNvPr>
            <p:cNvSpPr/>
            <p:nvPr/>
          </p:nvSpPr>
          <p:spPr>
            <a:xfrm>
              <a:off x="6309518" y="1889285"/>
              <a:ext cx="247650" cy="24765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1</a:t>
              </a: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C232A073-BDD0-4797-85C0-D19D15F20046}"/>
                </a:ext>
              </a:extLst>
            </p:cNvPr>
            <p:cNvSpPr/>
            <p:nvPr/>
          </p:nvSpPr>
          <p:spPr>
            <a:xfrm>
              <a:off x="7793413" y="1880352"/>
              <a:ext cx="247650" cy="24765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2</a:t>
              </a: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7FE9CAA1-0191-4783-BC80-5720FF0CDCBB}"/>
                </a:ext>
              </a:extLst>
            </p:cNvPr>
            <p:cNvSpPr/>
            <p:nvPr/>
          </p:nvSpPr>
          <p:spPr>
            <a:xfrm>
              <a:off x="7088187" y="1536282"/>
              <a:ext cx="247650" cy="247650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3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15A2720E-7C4A-40B3-8D9B-574A984D13E1}"/>
              </a:ext>
            </a:extLst>
          </p:cNvPr>
          <p:cNvGrpSpPr/>
          <p:nvPr/>
        </p:nvGrpSpPr>
        <p:grpSpPr>
          <a:xfrm>
            <a:off x="2203450" y="3802159"/>
            <a:ext cx="484980" cy="254000"/>
            <a:chOff x="2127250" y="3795809"/>
            <a:chExt cx="484980" cy="254000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DF6952E1-5CB3-4144-9D36-187E598894D2}"/>
                </a:ext>
              </a:extLst>
            </p:cNvPr>
            <p:cNvCxnSpPr/>
            <p:nvPr/>
          </p:nvCxnSpPr>
          <p:spPr>
            <a:xfrm>
              <a:off x="2127250" y="3795809"/>
              <a:ext cx="47783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40C76F54-DB42-4D7A-993E-EBE5B072449A}"/>
                </a:ext>
              </a:extLst>
            </p:cNvPr>
            <p:cNvCxnSpPr/>
            <p:nvPr/>
          </p:nvCxnSpPr>
          <p:spPr>
            <a:xfrm>
              <a:off x="2134393" y="3921318"/>
              <a:ext cx="47783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756348D0-76CE-44F2-90EB-521FDBD67143}"/>
                </a:ext>
              </a:extLst>
            </p:cNvPr>
            <p:cNvCxnSpPr/>
            <p:nvPr/>
          </p:nvCxnSpPr>
          <p:spPr>
            <a:xfrm>
              <a:off x="2133600" y="4049809"/>
              <a:ext cx="47783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Espace réservé du contenu 7">
            <a:extLst>
              <a:ext uri="{FF2B5EF4-FFF2-40B4-BE49-F238E27FC236}">
                <a16:creationId xmlns:a16="http://schemas.microsoft.com/office/drawing/2014/main" id="{73B38F2C-46D0-4091-8C70-5ED645833B09}"/>
              </a:ext>
            </a:extLst>
          </p:cNvPr>
          <p:cNvSpPr txBox="1">
            <a:spLocks/>
          </p:cNvSpPr>
          <p:nvPr/>
        </p:nvSpPr>
        <p:spPr>
          <a:xfrm>
            <a:off x="4465638" y="1412852"/>
            <a:ext cx="3960339" cy="3400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‐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Forward scattering multiple scattering is easier to model. Combining the Poisson distribution and the Equivalent-Medium theorem yields the maximum amount of photons available for capture on the LiDAR receiver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CF02EB60-8CB9-4F71-97E2-AD9F3CE1E806}"/>
                  </a:ext>
                </a:extLst>
              </p:cNvPr>
              <p:cNvSpPr txBox="1"/>
              <p:nvPr/>
            </p:nvSpPr>
            <p:spPr>
              <a:xfrm>
                <a:off x="4888536" y="3795259"/>
                <a:ext cx="3152851" cy="561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𝐿𝑖𝑃𝑜𝑖𝑠𝑠𝑜𝑛</m:t>
                      </m:r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CA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CA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fr-CA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</m:t>
                          </m:r>
                        </m:e>
                      </m:d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CF02EB60-8CB9-4F71-97E2-AD9F3CE1E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536" y="3795259"/>
                <a:ext cx="3152851" cy="5615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1594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1DEAA95-5649-4D23-8E10-23760012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noProof="0" dirty="0"/>
              <a:t>Getting the correct amount of captured photons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3B5D8AD-4E2D-4FFF-BBAC-77B8D2061359}"/>
                  </a:ext>
                </a:extLst>
              </p:cNvPr>
              <p:cNvSpPr txBox="1"/>
              <p:nvPr/>
            </p:nvSpPr>
            <p:spPr>
              <a:xfrm>
                <a:off x="1619573" y="1277706"/>
                <a:ext cx="5181599" cy="1108483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fr-CA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𝐿𝑖𝑃𝑜𝑖𝑠𝑠𝑜𝑛</m:t>
                      </m:r>
                      <m:d>
                        <m:d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fr-CA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𝐵𝐸𝐹</m:t>
                      </m:r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()</m:t>
                      </m:r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3B5D8AD-4E2D-4FFF-BBAC-77B8D2061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73" y="1277706"/>
                <a:ext cx="5181599" cy="11084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llipse 9">
            <a:extLst>
              <a:ext uri="{FF2B5EF4-FFF2-40B4-BE49-F238E27FC236}">
                <a16:creationId xmlns:a16="http://schemas.microsoft.com/office/drawing/2014/main" id="{61945FBB-61CF-4995-8BEB-979E304ED27C}"/>
              </a:ext>
            </a:extLst>
          </p:cNvPr>
          <p:cNvSpPr/>
          <p:nvPr/>
        </p:nvSpPr>
        <p:spPr>
          <a:xfrm>
            <a:off x="1962150" y="1549400"/>
            <a:ext cx="1035050" cy="5715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8AEB911-2500-4C45-9CA7-983FA913FAAF}"/>
              </a:ext>
            </a:extLst>
          </p:cNvPr>
          <p:cNvCxnSpPr>
            <a:cxnSpLocks/>
            <a:stCxn id="10" idx="3"/>
          </p:cNvCxnSpPr>
          <p:nvPr/>
        </p:nvCxnSpPr>
        <p:spPr>
          <a:xfrm flipH="1">
            <a:off x="1517650" y="2037206"/>
            <a:ext cx="596080" cy="299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422858D-D17C-46A1-B2D9-04A8472E66BD}"/>
              </a:ext>
            </a:extLst>
          </p:cNvPr>
          <p:cNvSpPr txBox="1"/>
          <p:nvPr/>
        </p:nvSpPr>
        <p:spPr>
          <a:xfrm>
            <a:off x="174787" y="2355850"/>
            <a:ext cx="2701763" cy="1035050"/>
          </a:xfrm>
          <a:prstGeom prst="rect">
            <a:avLst/>
          </a:prstGeom>
          <a:ln>
            <a:solidFill>
              <a:schemeClr val="accent1"/>
            </a:solidFill>
            <a:prstDash val="sysDash"/>
          </a:ln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CA" dirty="0"/>
              <a:t>Total power on receiver for </a:t>
            </a:r>
          </a:p>
          <a:p>
            <a:r>
              <a:rPr lang="en-CA" dirty="0"/>
              <a:t>scattering order k,  optical </a:t>
            </a:r>
          </a:p>
          <a:p>
            <a:r>
              <a:rPr lang="en-CA" dirty="0"/>
              <a:t>thickness </a:t>
            </a:r>
            <a:r>
              <a:rPr lang="en-CA" dirty="0">
                <a:sym typeface="Symbol" panose="05050102010706020507" pitchFamily="18" charset="2"/>
              </a:rPr>
              <a:t> and range R</a:t>
            </a:r>
            <a:endParaRPr lang="en-CA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32E75ED-0B2D-44F1-9223-D6D414D08F39}"/>
              </a:ext>
            </a:extLst>
          </p:cNvPr>
          <p:cNvSpPr/>
          <p:nvPr/>
        </p:nvSpPr>
        <p:spPr>
          <a:xfrm>
            <a:off x="3175000" y="1551164"/>
            <a:ext cx="666750" cy="5715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23E4C2C-5F7B-4693-B823-6046438A29FC}"/>
              </a:ext>
            </a:extLst>
          </p:cNvPr>
          <p:cNvCxnSpPr>
            <a:cxnSpLocks/>
            <a:stCxn id="14" idx="4"/>
            <a:endCxn id="30" idx="0"/>
          </p:cNvCxnSpPr>
          <p:nvPr/>
        </p:nvCxnSpPr>
        <p:spPr>
          <a:xfrm flipH="1">
            <a:off x="2723905" y="2122664"/>
            <a:ext cx="784470" cy="1541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608FE44-47C5-4942-941A-AC51A2B201F8}"/>
                  </a:ext>
                </a:extLst>
              </p:cNvPr>
              <p:cNvSpPr txBox="1"/>
              <p:nvPr/>
            </p:nvSpPr>
            <p:spPr>
              <a:xfrm>
                <a:off x="-141532" y="3663950"/>
                <a:ext cx="5730874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CA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fr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fr-CA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CA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fr-CA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CA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CA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C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fr-C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p>
                            <m:sSupPr>
                              <m:ctrlPr>
                                <a:rPr lang="fr-CA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CA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CA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C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fr-C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a:rPr lang="en-CA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C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C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fr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C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en-C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α</m:t>
                      </m:r>
                      <m:d>
                        <m:d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CA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608FE44-47C5-4942-941A-AC51A2B20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1532" y="3663950"/>
                <a:ext cx="5730874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>
            <a:extLst>
              <a:ext uri="{FF2B5EF4-FFF2-40B4-BE49-F238E27FC236}">
                <a16:creationId xmlns:a16="http://schemas.microsoft.com/office/drawing/2014/main" id="{47F69CBA-2B32-4F88-B86E-2A729144F10F}"/>
              </a:ext>
            </a:extLst>
          </p:cNvPr>
          <p:cNvSpPr txBox="1"/>
          <p:nvPr/>
        </p:nvSpPr>
        <p:spPr>
          <a:xfrm>
            <a:off x="69850" y="4211461"/>
            <a:ext cx="1064915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fr-CA" sz="1400" dirty="0"/>
              <a:t>Initial power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82855E9-22E0-4F04-9A27-BB1F2EBBCDEF}"/>
              </a:ext>
            </a:extLst>
          </p:cNvPr>
          <p:cNvSpPr txBox="1"/>
          <p:nvPr/>
        </p:nvSpPr>
        <p:spPr>
          <a:xfrm>
            <a:off x="573851" y="4592461"/>
            <a:ext cx="1924059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CA" sz="1400" dirty="0"/>
              <a:t>Receiver solid angle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EAFC5DC-5D4B-4AD8-A064-A4B77338334B}"/>
              </a:ext>
            </a:extLst>
          </p:cNvPr>
          <p:cNvSpPr txBox="1"/>
          <p:nvPr/>
        </p:nvSpPr>
        <p:spPr>
          <a:xfrm>
            <a:off x="1807282" y="4315751"/>
            <a:ext cx="1252893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CA" sz="1400" dirty="0"/>
              <a:t>Probed length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1E0A453-C62B-428B-85E2-5A6F3A7655EE}"/>
              </a:ext>
            </a:extLst>
          </p:cNvPr>
          <p:cNvSpPr txBox="1"/>
          <p:nvPr/>
        </p:nvSpPr>
        <p:spPr>
          <a:xfrm>
            <a:off x="2446953" y="4563421"/>
            <a:ext cx="1252893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CA" sz="1400" dirty="0"/>
              <a:t>System efficiency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DBFC98E-63A4-4B39-9618-2EA93E52AFE7}"/>
              </a:ext>
            </a:extLst>
          </p:cNvPr>
          <p:cNvSpPr txBox="1"/>
          <p:nvPr/>
        </p:nvSpPr>
        <p:spPr>
          <a:xfrm>
            <a:off x="3175001" y="4207859"/>
            <a:ext cx="954046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fr-CA" sz="1400" dirty="0"/>
              <a:t>Extinction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C49B688-4657-4A2A-9D33-6DE6DFEEBBF2}"/>
              </a:ext>
            </a:extLst>
          </p:cNvPr>
          <p:cNvSpPr txBox="1"/>
          <p:nvPr/>
        </p:nvSpPr>
        <p:spPr>
          <a:xfrm>
            <a:off x="4052942" y="4494654"/>
            <a:ext cx="954046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92500" lnSpcReduction="10000"/>
          </a:bodyPr>
          <a:lstStyle/>
          <a:p>
            <a:r>
              <a:rPr lang="en-CA" sz="1400" dirty="0"/>
              <a:t>Backscattering phase</a:t>
            </a:r>
          </a:p>
          <a:p>
            <a:r>
              <a:rPr lang="en-CA" sz="1400" dirty="0"/>
              <a:t> function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5298F9C1-3405-4ECE-93EC-3F79235EC6DA}"/>
              </a:ext>
            </a:extLst>
          </p:cNvPr>
          <p:cNvSpPr/>
          <p:nvPr/>
        </p:nvSpPr>
        <p:spPr>
          <a:xfrm>
            <a:off x="1346371" y="3803239"/>
            <a:ext cx="372535" cy="457201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DCC3C49F-5402-487B-971A-8D9DFACC25A9}"/>
              </a:ext>
            </a:extLst>
          </p:cNvPr>
          <p:cNvSpPr/>
          <p:nvPr/>
        </p:nvSpPr>
        <p:spPr>
          <a:xfrm>
            <a:off x="1756193" y="3708476"/>
            <a:ext cx="372535" cy="61452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7AE5465F-E6FA-465B-8964-E9B40F8BB2A1}"/>
              </a:ext>
            </a:extLst>
          </p:cNvPr>
          <p:cNvSpPr/>
          <p:nvPr/>
        </p:nvSpPr>
        <p:spPr>
          <a:xfrm>
            <a:off x="2161709" y="3724579"/>
            <a:ext cx="372535" cy="61452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251ADF51-CA81-425B-B80E-7B3856B5799B}"/>
              </a:ext>
            </a:extLst>
          </p:cNvPr>
          <p:cNvSpPr/>
          <p:nvPr/>
        </p:nvSpPr>
        <p:spPr>
          <a:xfrm>
            <a:off x="2579684" y="3708066"/>
            <a:ext cx="954046" cy="61452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08069655-4BC5-4C05-8A45-0601FB767BE5}"/>
              </a:ext>
            </a:extLst>
          </p:cNvPr>
          <p:cNvSpPr/>
          <p:nvPr/>
        </p:nvSpPr>
        <p:spPr>
          <a:xfrm>
            <a:off x="3634407" y="3803239"/>
            <a:ext cx="509121" cy="471647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3672F935-3200-495C-83A4-ED5E14184BCA}"/>
              </a:ext>
            </a:extLst>
          </p:cNvPr>
          <p:cNvSpPr/>
          <p:nvPr/>
        </p:nvSpPr>
        <p:spPr>
          <a:xfrm>
            <a:off x="4255801" y="3724579"/>
            <a:ext cx="891606" cy="58241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03B1ADCE-B770-4F3D-9B03-EC671C767B32}"/>
              </a:ext>
            </a:extLst>
          </p:cNvPr>
          <p:cNvCxnSpPr>
            <a:cxnSpLocks/>
            <a:stCxn id="37" idx="3"/>
          </p:cNvCxnSpPr>
          <p:nvPr/>
        </p:nvCxnSpPr>
        <p:spPr>
          <a:xfrm flipH="1">
            <a:off x="797060" y="4193484"/>
            <a:ext cx="603867" cy="129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73581C78-F885-4DA0-920D-E3B0C841230B}"/>
              </a:ext>
            </a:extLst>
          </p:cNvPr>
          <p:cNvCxnSpPr>
            <a:cxnSpLocks/>
            <a:stCxn id="38" idx="3"/>
          </p:cNvCxnSpPr>
          <p:nvPr/>
        </p:nvCxnSpPr>
        <p:spPr>
          <a:xfrm flipH="1">
            <a:off x="1357706" y="4233002"/>
            <a:ext cx="453043" cy="41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078C43D5-B0ED-429E-A12C-9561866EBB36}"/>
              </a:ext>
            </a:extLst>
          </p:cNvPr>
          <p:cNvCxnSpPr>
            <a:cxnSpLocks/>
            <a:stCxn id="40" idx="4"/>
          </p:cNvCxnSpPr>
          <p:nvPr/>
        </p:nvCxnSpPr>
        <p:spPr>
          <a:xfrm>
            <a:off x="3056707" y="4322586"/>
            <a:ext cx="16693" cy="400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CE06A671-4233-4ADF-9320-26F2A6D92A6B}"/>
              </a:ext>
            </a:extLst>
          </p:cNvPr>
          <p:cNvCxnSpPr>
            <a:cxnSpLocks/>
          </p:cNvCxnSpPr>
          <p:nvPr/>
        </p:nvCxnSpPr>
        <p:spPr>
          <a:xfrm>
            <a:off x="2350446" y="4322586"/>
            <a:ext cx="16693" cy="1828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5A7F197B-927B-4F5C-AF19-AACE44BFFA4E}"/>
              </a:ext>
            </a:extLst>
          </p:cNvPr>
          <p:cNvCxnSpPr>
            <a:cxnSpLocks/>
            <a:stCxn id="41" idx="3"/>
          </p:cNvCxnSpPr>
          <p:nvPr/>
        </p:nvCxnSpPr>
        <p:spPr>
          <a:xfrm flipH="1">
            <a:off x="3595864" y="4205815"/>
            <a:ext cx="113102" cy="173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0A038D45-A311-4B41-B93C-C80577FB322E}"/>
              </a:ext>
            </a:extLst>
          </p:cNvPr>
          <p:cNvCxnSpPr>
            <a:cxnSpLocks/>
            <a:stCxn id="42" idx="4"/>
          </p:cNvCxnSpPr>
          <p:nvPr/>
        </p:nvCxnSpPr>
        <p:spPr>
          <a:xfrm>
            <a:off x="4701604" y="4306993"/>
            <a:ext cx="0" cy="237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5421718E-DFA8-48D5-BE6B-1C8D8EF2C0D3}"/>
                  </a:ext>
                </a:extLst>
              </p:cNvPr>
              <p:cNvSpPr txBox="1"/>
              <p:nvPr/>
            </p:nvSpPr>
            <p:spPr>
              <a:xfrm>
                <a:off x="3766676" y="2650719"/>
                <a:ext cx="4475624" cy="8459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6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nary>
                        <m:naryPr>
                          <m:limLoc m:val="undOvr"/>
                          <m:ctrlPr>
                            <a:rPr lang="fr-CA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CA" sz="1600" i="1">
                              <a:latin typeface="Cambria Math" panose="02040503050406030204" pitchFamily="18" charset="0"/>
                            </a:rPr>
                            <m:t>𝑅𝑎</m:t>
                          </m:r>
                        </m:sub>
                        <m:sup>
                          <m:r>
                            <a:rPr lang="fr-CA" sz="1600" i="1">
                              <a:latin typeface="Cambria Math" panose="02040503050406030204" pitchFamily="18" charset="0"/>
                            </a:rPr>
                            <m:t>𝑅𝑐</m:t>
                          </m:r>
                        </m:sup>
                        <m:e>
                          <m:nary>
                            <m:naryPr>
                              <m:limLoc m:val="undOvr"/>
                              <m:ctrlPr>
                                <a:rPr lang="fr-CA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fr-CA" sz="16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fr-CA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fr-CA" sz="16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CA" sz="16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d>
                                    <m:dPr>
                                      <m:ctrlPr>
                                        <a:rPr lang="fr-CA" sz="16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CA" sz="16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fr-CA" sz="1600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d>
                                    <m:dPr>
                                      <m:ctrlPr>
                                        <a:rPr lang="fr-CA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CA" sz="16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CA" sz="16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fr-CA" sz="1600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  <m:r>
                                <a:rPr lang="fr-CA" sz="16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CA" sz="16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CA" sz="16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CA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fr-CA" sz="160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CA" sz="16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CA" sz="16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fr-CA" sz="16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CA" sz="16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fr-CA" sz="16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CA" sz="16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d>
                                  <m:r>
                                    <a:rPr lang="fr-CA" sz="16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Sup>
                                    <m:sSubSupPr>
                                      <m:ctrlPr>
                                        <a:rPr lang="fr-CA" sz="16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CA" sz="16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fr-CA" sz="160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fr-CA" sz="160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fr-CA" sz="16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CA" sz="16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CA" sz="1600" i="1"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fr-CA" sz="1600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fr-CA" sz="16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fr-CA" sz="1600" i="1">
                                      <a:latin typeface="Cambria Math" panose="02040503050406030204" pitchFamily="18" charset="0"/>
                                    </a:rPr>
                                    <m:t>𝑑𝑅</m:t>
                                  </m:r>
                                </m:e>
                              </m:func>
                              <m:r>
                                <a:rPr lang="fr-CA" sz="1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fr-CA" sz="1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fr-CA" sz="1600" dirty="0"/>
              </a:p>
            </p:txBody>
          </p:sp>
        </mc:Choice>
        <mc:Fallback xmlns="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5421718E-DFA8-48D5-BE6B-1C8D8EF2C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676" y="2650719"/>
                <a:ext cx="4475624" cy="845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ZoneTexte 63">
            <a:extLst>
              <a:ext uri="{FF2B5EF4-FFF2-40B4-BE49-F238E27FC236}">
                <a16:creationId xmlns:a16="http://schemas.microsoft.com/office/drawing/2014/main" id="{CFB056B3-2760-4A8B-8FFA-76325E732046}"/>
              </a:ext>
            </a:extLst>
          </p:cNvPr>
          <p:cNvSpPr txBox="1"/>
          <p:nvPr/>
        </p:nvSpPr>
        <p:spPr>
          <a:xfrm>
            <a:off x="5352000" y="3268323"/>
            <a:ext cx="2358005" cy="47327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CA" sz="1400" dirty="0"/>
              <a:t>Backscattered</a:t>
            </a:r>
            <a:r>
              <a:rPr lang="fr-CA" sz="1400" dirty="0"/>
              <a:t> Energy Fraction</a:t>
            </a: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FB2A802B-767F-4F5F-A41A-AB3D6FDC7FF8}"/>
              </a:ext>
            </a:extLst>
          </p:cNvPr>
          <p:cNvSpPr/>
          <p:nvPr/>
        </p:nvSpPr>
        <p:spPr>
          <a:xfrm>
            <a:off x="5374552" y="2832786"/>
            <a:ext cx="779749" cy="58241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43DAEF85-E47F-4B7C-9A62-D2839925E5DE}"/>
              </a:ext>
            </a:extLst>
          </p:cNvPr>
          <p:cNvSpPr/>
          <p:nvPr/>
        </p:nvSpPr>
        <p:spPr>
          <a:xfrm>
            <a:off x="6731647" y="2848417"/>
            <a:ext cx="697199" cy="542483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38AF2676-31EF-4684-A707-25ADA976AE0D}"/>
              </a:ext>
            </a:extLst>
          </p:cNvPr>
          <p:cNvSpPr txBox="1"/>
          <p:nvPr/>
        </p:nvSpPr>
        <p:spPr>
          <a:xfrm>
            <a:off x="4826457" y="2267473"/>
            <a:ext cx="1875939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92500" lnSpcReduction="10000"/>
          </a:bodyPr>
          <a:lstStyle/>
          <a:p>
            <a:r>
              <a:rPr lang="en-CA" sz="1400" dirty="0"/>
              <a:t>Convoluted forward </a:t>
            </a:r>
          </a:p>
          <a:p>
            <a:r>
              <a:rPr lang="en-CA" sz="1400" dirty="0"/>
              <a:t>scattering phase function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A3E5E60C-4E14-4D9F-8F3D-28032766337B}"/>
              </a:ext>
            </a:extLst>
          </p:cNvPr>
          <p:cNvSpPr txBox="1"/>
          <p:nvPr/>
        </p:nvSpPr>
        <p:spPr>
          <a:xfrm>
            <a:off x="6830342" y="2252710"/>
            <a:ext cx="2096921" cy="50368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r>
              <a:rPr lang="en-CA" sz="1400" dirty="0"/>
              <a:t>Weighted scattering phase</a:t>
            </a:r>
          </a:p>
          <a:p>
            <a:r>
              <a:rPr lang="en-CA" sz="1400" dirty="0"/>
              <a:t> function to account for EMT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B0B23FF-39A8-4B80-8A53-8D966DA35111}"/>
              </a:ext>
            </a:extLst>
          </p:cNvPr>
          <p:cNvSpPr/>
          <p:nvPr/>
        </p:nvSpPr>
        <p:spPr>
          <a:xfrm>
            <a:off x="69851" y="3663950"/>
            <a:ext cx="5581403" cy="138571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28D586D3-10D5-4A66-A141-7F9AFE1E22A3}"/>
              </a:ext>
            </a:extLst>
          </p:cNvPr>
          <p:cNvSpPr/>
          <p:nvPr/>
        </p:nvSpPr>
        <p:spPr>
          <a:xfrm>
            <a:off x="5602364" y="1545694"/>
            <a:ext cx="771447" cy="5715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D557DB68-A283-4FCA-9894-22D317310712}"/>
              </a:ext>
            </a:extLst>
          </p:cNvPr>
          <p:cNvCxnSpPr>
            <a:cxnSpLocks/>
            <a:stCxn id="65" idx="0"/>
            <a:endCxn id="63" idx="0"/>
          </p:cNvCxnSpPr>
          <p:nvPr/>
        </p:nvCxnSpPr>
        <p:spPr>
          <a:xfrm flipV="1">
            <a:off x="5764427" y="2650719"/>
            <a:ext cx="240061" cy="182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DA32CEDF-F16D-470E-94E2-D3F7529B49DE}"/>
              </a:ext>
            </a:extLst>
          </p:cNvPr>
          <p:cNvCxnSpPr>
            <a:cxnSpLocks/>
            <a:stCxn id="66" idx="7"/>
          </p:cNvCxnSpPr>
          <p:nvPr/>
        </p:nvCxnSpPr>
        <p:spPr>
          <a:xfrm flipV="1">
            <a:off x="7326744" y="2789142"/>
            <a:ext cx="723201" cy="138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71986D22-8C4D-4CFB-A83E-87477470DE0F}"/>
              </a:ext>
            </a:extLst>
          </p:cNvPr>
          <p:cNvCxnSpPr>
            <a:cxnSpLocks/>
            <a:stCxn id="70" idx="5"/>
            <a:endCxn id="92" idx="0"/>
          </p:cNvCxnSpPr>
          <p:nvPr/>
        </p:nvCxnSpPr>
        <p:spPr>
          <a:xfrm>
            <a:off x="6260835" y="2033500"/>
            <a:ext cx="232040" cy="219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7C158EEB-E031-4B53-9CF0-F9895BB37522}"/>
              </a:ext>
            </a:extLst>
          </p:cNvPr>
          <p:cNvSpPr/>
          <p:nvPr/>
        </p:nvSpPr>
        <p:spPr>
          <a:xfrm>
            <a:off x="3930650" y="2252710"/>
            <a:ext cx="5124450" cy="138571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444300D1-A0C8-4697-BB8E-68CAC3E8234D}"/>
              </a:ext>
            </a:extLst>
          </p:cNvPr>
          <p:cNvSpPr txBox="1"/>
          <p:nvPr/>
        </p:nvSpPr>
        <p:spPr>
          <a:xfrm>
            <a:off x="5764426" y="3899605"/>
            <a:ext cx="3011273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r>
              <a:rPr lang="fr-CA" sz="1200" dirty="0" err="1"/>
              <a:t>Detailled</a:t>
            </a:r>
            <a:r>
              <a:rPr lang="fr-CA" sz="1200" dirty="0"/>
              <a:t> description can </a:t>
            </a:r>
            <a:r>
              <a:rPr lang="fr-CA" sz="1200" dirty="0" err="1"/>
              <a:t>be</a:t>
            </a:r>
            <a:r>
              <a:rPr lang="fr-CA" sz="1200" dirty="0"/>
              <a:t> </a:t>
            </a:r>
            <a:r>
              <a:rPr lang="fr-CA" sz="1200" dirty="0" err="1"/>
              <a:t>found</a:t>
            </a:r>
            <a:r>
              <a:rPr lang="fr-CA" sz="1200" dirty="0"/>
              <a:t> in </a:t>
            </a:r>
          </a:p>
          <a:p>
            <a:r>
              <a:rPr lang="fr-CA" sz="1200" b="0" i="0" u="none" strike="noStrike" baseline="0" dirty="0">
                <a:latin typeface="SFRM0900"/>
              </a:rPr>
              <a:t>Roy, G. Tremblay, G.: A </a:t>
            </a:r>
            <a:r>
              <a:rPr lang="fr-CA" sz="1200" b="0" i="0" u="none" strike="noStrike" baseline="0" dirty="0" err="1">
                <a:latin typeface="SFRM0900"/>
              </a:rPr>
              <a:t>Polarimetric</a:t>
            </a:r>
            <a:r>
              <a:rPr lang="fr-CA" sz="1200" b="0" i="0" u="none" strike="noStrike" baseline="0" dirty="0">
                <a:latin typeface="SFRM0900"/>
              </a:rPr>
              <a:t> multiple </a:t>
            </a:r>
          </a:p>
          <a:p>
            <a:r>
              <a:rPr lang="fr-CA" sz="1200" b="0" i="0" u="none" strike="noStrike" baseline="0" dirty="0" err="1">
                <a:latin typeface="SFRM0900"/>
              </a:rPr>
              <a:t>scattering</a:t>
            </a:r>
            <a:r>
              <a:rPr lang="fr-CA" sz="1200" b="0" i="0" u="none" strike="noStrike" baseline="0" dirty="0">
                <a:latin typeface="SFRM0900"/>
              </a:rPr>
              <a:t> </a:t>
            </a:r>
            <a:r>
              <a:rPr lang="fr-CA" sz="1200" b="0" i="0" u="none" strike="noStrike" baseline="0" dirty="0" err="1">
                <a:latin typeface="SFRM0900"/>
              </a:rPr>
              <a:t>LiDAR</a:t>
            </a:r>
            <a:r>
              <a:rPr lang="fr-CA" sz="1200" b="0" i="0" u="none" strike="noStrike" baseline="0" dirty="0">
                <a:latin typeface="SFRM0900"/>
              </a:rPr>
              <a:t> model </a:t>
            </a:r>
            <a:r>
              <a:rPr lang="fr-CA" sz="1200" b="0" i="0" u="none" strike="noStrike" baseline="0" dirty="0" err="1">
                <a:latin typeface="SFRM0900"/>
              </a:rPr>
              <a:t>based</a:t>
            </a:r>
            <a:r>
              <a:rPr lang="fr-CA" sz="1200" b="0" i="0" u="none" strike="noStrike" baseline="0" dirty="0">
                <a:latin typeface="SFRM0900"/>
              </a:rPr>
              <a:t> </a:t>
            </a:r>
            <a:r>
              <a:rPr lang="en-US" sz="1200" b="0" i="0" u="none" strike="noStrike" baseline="0" dirty="0">
                <a:latin typeface="SFRM0900"/>
              </a:rPr>
              <a:t>on Poisson </a:t>
            </a:r>
          </a:p>
          <a:p>
            <a:r>
              <a:rPr lang="en-US" sz="1200" b="0" i="0" u="none" strike="noStrike" baseline="0" dirty="0">
                <a:latin typeface="SFRM0900"/>
              </a:rPr>
              <a:t>Distribution. Applied Optics (2022) DOI</a:t>
            </a:r>
          </a:p>
          <a:p>
            <a:pPr algn="l"/>
            <a:r>
              <a:rPr lang="fr-CA" sz="1200" b="0" i="0" u="none" strike="noStrike" baseline="0" dirty="0">
                <a:latin typeface="SFRM0900"/>
              </a:rPr>
              <a:t>10.1364/AO.458566</a:t>
            </a:r>
            <a:endParaRPr lang="fr-CA" sz="1200" dirty="0"/>
          </a:p>
        </p:txBody>
      </p:sp>
    </p:spTree>
    <p:extLst>
      <p:ext uri="{BB962C8B-B14F-4D97-AF65-F5344CB8AC3E}">
        <p14:creationId xmlns:p14="http://schemas.microsoft.com/office/powerpoint/2010/main" val="1333532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D5AB78D-633E-4B3C-AAB5-491818874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688" y="1444893"/>
            <a:ext cx="8331361" cy="3339773"/>
          </a:xfrm>
        </p:spPr>
        <p:txBody>
          <a:bodyPr/>
          <a:lstStyle/>
          <a:p>
            <a:r>
              <a:rPr lang="en-CA" dirty="0"/>
              <a:t>Knowing the aerosol phase function, we know the depolarization parameter D provided by the ratio of the secondary polarization signal over the total signal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Knowing the total signal and D gives us the secondary polarization.</a:t>
            </a:r>
          </a:p>
          <a:p>
            <a:r>
              <a:rPr lang="en-CA" dirty="0"/>
              <a:t>This is applied to the Backscattering Energy Fraction to get the secondary signal (BEFS) from the total signal (BEF).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AC5EB02-ADD2-4B28-BEEC-4F210DFB0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noProof="0" dirty="0"/>
              <a:t>Getting the depolarization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AABEE84-8179-4448-A5BB-8263F6A44867}"/>
                  </a:ext>
                </a:extLst>
              </p:cNvPr>
              <p:cNvSpPr txBox="1"/>
              <p:nvPr/>
            </p:nvSpPr>
            <p:spPr>
              <a:xfrm>
                <a:off x="1854200" y="2233260"/>
                <a:ext cx="4572000" cy="676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CA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CA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fr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CA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fr-CA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CA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fr-CA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fr-CA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fr-CA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CA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fr-CA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CA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CA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fr-CA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fr-CA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b="0" i="0" smtClean="0">
                          <a:latin typeface="Cambria Math" panose="02040503050406030204" pitchFamily="18" charset="0"/>
                        </a:rPr>
                        <m:t> .</m:t>
                      </m:r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AABEE84-8179-4448-A5BB-8263F6A44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4200" y="2233260"/>
                <a:ext cx="4572000" cy="6769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429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D14C0D2-E056-44FE-B5CB-757D151816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689" y="1348995"/>
            <a:ext cx="4330072" cy="3435671"/>
          </a:xfrm>
        </p:spPr>
        <p:txBody>
          <a:bodyPr/>
          <a:lstStyle/>
          <a:p>
            <a:r>
              <a:rPr lang="en-CA" dirty="0"/>
              <a:t>The model is used on four types of water clouds and compared to Monte Carlo simulations.</a:t>
            </a:r>
          </a:p>
          <a:p>
            <a:r>
              <a:rPr lang="en-CA" dirty="0"/>
              <a:t>We look at a Cumulus (C1), a stratocumulus (SC), a nimbostratus (NS) and a moderate water cloud (MWC).</a:t>
            </a:r>
          </a:p>
          <a:p>
            <a:r>
              <a:rPr lang="en-CA" dirty="0"/>
              <a:t>The Monte Carlo results are in full lines. The model results are in dashed lines.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286C23E-AAF1-40A2-81B6-52766D9F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noProof="0" dirty="0"/>
              <a:t>Some results</a:t>
            </a:r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9AB9B9CD-40E0-4A11-96EE-294FF006E7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863240"/>
              </p:ext>
            </p:extLst>
          </p:nvPr>
        </p:nvGraphicFramePr>
        <p:xfrm>
          <a:off x="4723611" y="790194"/>
          <a:ext cx="4293389" cy="2029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Acrobat Document" r:id="rId3" imgW="8953460" imgH="2904762" progId="Acrobat.Document.DC">
                  <p:embed/>
                </p:oleObj>
              </mc:Choice>
              <mc:Fallback>
                <p:oleObj name="Acrobat Document" r:id="rId3" imgW="8953460" imgH="290476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3611" y="790194"/>
                        <a:ext cx="4293389" cy="2029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DA9B14FA-FE0D-44A4-A567-B4398FDE9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725877"/>
              </p:ext>
            </p:extLst>
          </p:nvPr>
        </p:nvGraphicFramePr>
        <p:xfrm>
          <a:off x="4723611" y="2901138"/>
          <a:ext cx="4293389" cy="2029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Acrobat Document" r:id="rId5" imgW="8953460" imgH="2904762" progId="Acrobat.Document.DC">
                  <p:embed/>
                </p:oleObj>
              </mc:Choice>
              <mc:Fallback>
                <p:oleObj name="Acrobat Document" r:id="rId5" imgW="8953460" imgH="2904762" progId="Acrobat.Document.DC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C3D52F5D-D742-4928-9243-3634D87C01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23611" y="2901138"/>
                        <a:ext cx="4293389" cy="20292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448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431D46A-FDAA-4070-B9E6-410D3922CFCE}"/>
              </a:ext>
            </a:extLst>
          </p:cNvPr>
          <p:cNvSpPr txBox="1"/>
          <p:nvPr/>
        </p:nvSpPr>
        <p:spPr>
          <a:xfrm>
            <a:off x="323688" y="1473201"/>
            <a:ext cx="8172611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fr-CA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D53D46EE-1D01-4601-BDCB-D5AF2937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Conclusion</a:t>
            </a:r>
          </a:p>
        </p:txBody>
      </p:sp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283C099F-7F5E-4765-8F94-6FAA875B9F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081227"/>
              </p:ext>
            </p:extLst>
          </p:nvPr>
        </p:nvGraphicFramePr>
        <p:xfrm>
          <a:off x="4653761" y="871933"/>
          <a:ext cx="4401339" cy="1915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Acrobat Document" r:id="rId3" imgW="8953460" imgH="2904762" progId="Acrobat.Document.DC">
                  <p:embed/>
                </p:oleObj>
              </mc:Choice>
              <mc:Fallback>
                <p:oleObj name="Acrobat Document" r:id="rId3" imgW="8953460" imgH="290476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3761" y="871933"/>
                        <a:ext cx="4401339" cy="1915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A2C7959B-C463-4E11-BB37-7BC7CD34F9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455539"/>
              </p:ext>
            </p:extLst>
          </p:nvPr>
        </p:nvGraphicFramePr>
        <p:xfrm>
          <a:off x="4653761" y="2808787"/>
          <a:ext cx="4401338" cy="200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Acrobat Document" r:id="rId5" imgW="8953460" imgH="2904762" progId="Acrobat.Document.DC">
                  <p:embed/>
                </p:oleObj>
              </mc:Choice>
              <mc:Fallback>
                <p:oleObj name="Acrobat Document" r:id="rId5" imgW="8953460" imgH="290476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3761" y="2808787"/>
                        <a:ext cx="4401338" cy="200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07DF6B55-8BB0-4469-A311-D6593FE4E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374775"/>
            <a:ext cx="4330700" cy="3340100"/>
          </a:xfrm>
        </p:spPr>
        <p:txBody>
          <a:bodyPr>
            <a:normAutofit/>
          </a:bodyPr>
          <a:lstStyle/>
          <a:p>
            <a:r>
              <a:rPr lang="en-CA" dirty="0"/>
              <a:t>The agreement of our polarimetric multiple scattering model with the Monte Carlo is good in most cases, particularly for the larger aerosols and the smaller FoV.</a:t>
            </a:r>
          </a:p>
          <a:p>
            <a:pPr marL="0" indent="0" algn="l">
              <a:buNone/>
            </a:pPr>
            <a:endParaRPr lang="en-CA" sz="1800" dirty="0">
              <a:latin typeface="SFRM1000"/>
            </a:endParaRPr>
          </a:p>
          <a:p>
            <a:pPr algn="l"/>
            <a:r>
              <a:rPr lang="en-CA" sz="1800" b="0" i="0" u="none" strike="noStrike" baseline="0" dirty="0">
                <a:latin typeface="SFRM1000"/>
              </a:rPr>
              <a:t>We would like to thank Luc R. Bissonnette for reviewing the model.</a:t>
            </a:r>
          </a:p>
          <a:p>
            <a:pPr algn="l"/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was supported by the Defence Research and Development Canada Program.</a:t>
            </a:r>
            <a:endParaRPr lang="en-CA" sz="1800" b="0" i="0" u="none" strike="noStrike" baseline="0" dirty="0">
              <a:latin typeface="SFRM1000"/>
            </a:endParaRPr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7791475"/>
      </p:ext>
    </p:extLst>
  </p:cSld>
  <p:clrMapOvr>
    <a:masterClrMapping/>
  </p:clrMapOvr>
</p:sld>
</file>

<file path=ppt/theme/theme1.xml><?xml version="1.0" encoding="utf-8"?>
<a:theme xmlns:a="http://schemas.openxmlformats.org/drawingml/2006/main" name="ADM(DRDC) 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DM(DRDC) Internal Slide Desig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16e1f758-d4ea-4f19-b502-24aceb6a6f58">External</Audience>
    <Published_x0020_name xmlns="16e1f758-d4ea-4f19-b502-24aceb6a6f58">
      <Url>https://collaboration-drdc.forces.mil.ca/sites/ICCS-SCIC/templates/ADMDRDC-PowerPoint-Template-External-16x9-ENG.pptx</Url>
      <Description>Presentation 16:9</Description>
    </Published_x0020_name>
    <Typee xmlns="16e1f758-d4ea-4f19-b502-24aceb6a6f58">Presentation</Typee>
    <test_x002d_download_x002d_link xmlns="16e1f758-d4ea-4f19-b502-24aceb6a6f58" xsi:nil="true"/>
    <Language xmlns="16e1f758-d4ea-4f19-b502-24aceb6a6f58">English</Languag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E8C3FE49275C429883DB3C258CB482" ma:contentTypeVersion="5" ma:contentTypeDescription="Create a new document." ma:contentTypeScope="" ma:versionID="eedfab9d9ed354833f77be98387cceb9">
  <xsd:schema xmlns:xsd="http://www.w3.org/2001/XMLSchema" xmlns:xs="http://www.w3.org/2001/XMLSchema" xmlns:p="http://schemas.microsoft.com/office/2006/metadata/properties" xmlns:ns2="16e1f758-d4ea-4f19-b502-24aceb6a6f58" targetNamespace="http://schemas.microsoft.com/office/2006/metadata/properties" ma:root="true" ma:fieldsID="241fb78fa4049abbde22507c7d25938a" ns2:_="">
    <xsd:import namespace="16e1f758-d4ea-4f19-b502-24aceb6a6f58"/>
    <xsd:element name="properties">
      <xsd:complexType>
        <xsd:sequence>
          <xsd:element name="documentManagement">
            <xsd:complexType>
              <xsd:all>
                <xsd:element ref="ns2:Typee" minOccurs="0"/>
                <xsd:element ref="ns2:Audience" minOccurs="0"/>
                <xsd:element ref="ns2:Language" minOccurs="0"/>
                <xsd:element ref="ns2:Published_x0020_name" minOccurs="0"/>
                <xsd:element ref="ns2:test_x002d_download_x002d_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1f758-d4ea-4f19-b502-24aceb6a6f58" elementFormDefault="qualified">
    <xsd:import namespace="http://schemas.microsoft.com/office/2006/documentManagement/types"/>
    <xsd:import namespace="http://schemas.microsoft.com/office/infopath/2007/PartnerControls"/>
    <xsd:element name="Typee" ma:index="8" nillable="true" ma:displayName="Category" ma:default="Select" ma:format="Dropdown" ma:internalName="Typee">
      <xsd:simpleType>
        <xsd:restriction base="dms:Choice">
          <xsd:enumeration value="Select"/>
          <xsd:enumeration value="Award certificate"/>
          <xsd:enumeration value="Certificat reconnaissance"/>
          <xsd:enumeration value="Bulletin"/>
          <xsd:enumeration value="Letterhead"/>
          <xsd:enumeration value="Papier à en-tête"/>
          <xsd:enumeration value="Presentation"/>
          <xsd:enumeration value="Présentation"/>
          <xsd:enumeration value="Report"/>
          <xsd:enumeration value="Rapport"/>
        </xsd:restriction>
      </xsd:simpleType>
    </xsd:element>
    <xsd:element name="Audience" ma:index="9" nillable="true" ma:displayName="Audience" ma:default="Select" ma:internalName="Audience">
      <xsd:simpleType>
        <xsd:restriction base="dms:Choice">
          <xsd:enumeration value="Select"/>
          <xsd:enumeration value="External"/>
          <xsd:enumeration value="Internal"/>
        </xsd:restriction>
      </xsd:simpleType>
    </xsd:element>
    <xsd:element name="Language" ma:index="10" nillable="true" ma:displayName="Language" ma:default="Select" ma:internalName="Language">
      <xsd:simpleType>
        <xsd:restriction base="dms:Choice">
          <xsd:enumeration value="Select"/>
          <xsd:enumeration value="English"/>
          <xsd:enumeration value="French"/>
        </xsd:restriction>
      </xsd:simpleType>
    </xsd:element>
    <xsd:element name="Published_x0020_name" ma:index="11" nillable="true" ma:displayName="Displayed name" ma:format="Hyperlink" ma:internalName="Published_x0020_nam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test_x002d_download_x002d_link" ma:index="12" nillable="true" ma:displayName="test-download-link" ma:internalName="test_x002d_download_x002d_link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A26845-207A-4D44-AD2C-48DBF900B8CE}">
  <ds:schemaRefs>
    <ds:schemaRef ds:uri="http://purl.org/dc/elements/1.1/"/>
    <ds:schemaRef ds:uri="http://schemas.microsoft.com/office/2006/metadata/properties"/>
    <ds:schemaRef ds:uri="16e1f758-d4ea-4f19-b502-24aceb6a6f58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C966A8-76BA-447D-A33D-425146FD54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6EF746-3C89-45C5-9921-B7AA023A4C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e1f758-d4ea-4f19-b502-24aceb6a6f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479</Words>
  <Application>Microsoft Office PowerPoint</Application>
  <PresentationFormat>Affichage à l'écran (16:9)</PresentationFormat>
  <Paragraphs>69</Paragraphs>
  <Slides>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Cambria Math</vt:lpstr>
      <vt:lpstr>Helvetica</vt:lpstr>
      <vt:lpstr>SFRM0900</vt:lpstr>
      <vt:lpstr>SFRM1000</vt:lpstr>
      <vt:lpstr>ADM(DRDC) Cover Slide</vt:lpstr>
      <vt:lpstr>ADM(DRDC) Internal Slide Design 1</vt:lpstr>
      <vt:lpstr>Acrobat Document</vt:lpstr>
      <vt:lpstr>Présentation PowerPoint</vt:lpstr>
      <vt:lpstr>Introduction: the Poisson distribution</vt:lpstr>
      <vt:lpstr>Equivalent-Medium theorem</vt:lpstr>
      <vt:lpstr>Getting the correct amount of captured photons</vt:lpstr>
      <vt:lpstr>Getting the depolarization</vt:lpstr>
      <vt:lpstr>Some results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DRDC-Template-presentation PowerPoint En</dc:title>
  <dc:creator>MMS</dc:creator>
  <cp:lastModifiedBy>Gregoire.Tremblay@ecn.forces.gc.ca</cp:lastModifiedBy>
  <cp:revision>103</cp:revision>
  <dcterms:created xsi:type="dcterms:W3CDTF">2019-06-14T14:57:03Z</dcterms:created>
  <dcterms:modified xsi:type="dcterms:W3CDTF">2022-06-03T19:38:53Z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0x010100E4E8C3FE49275C429883DB3C258CB482</vt:lpwstr>
  </property>
  <property fmtid="{D5CDD505-2E9C-101B-9397-08002B2CF9AE}" pid="3" name="_dlc_DocIdItemGuid">
    <vt:lpwstr>5be2e0ac-a320-4cdc-801f-c93b51628e90</vt:lpwstr>
  </property>
  <property fmtid="{D5CDD505-2E9C-101B-9397-08002B2CF9AE}" pid="4" name="ic5e418003434c5fa60f35d6a1bf53e0">
    <vt:lpwstr/>
  </property>
  <property fmtid="{D5CDD505-2E9C-101B-9397-08002B2CF9AE}" pid="5" name="drdcClassificationCode">
    <vt:lpwstr/>
  </property>
  <property fmtid="{D5CDD505-2E9C-101B-9397-08002B2CF9AE}" pid="6" name="drdcSubject">
    <vt:lpwstr/>
  </property>
  <property fmtid="{D5CDD505-2E9C-101B-9397-08002B2CF9AE}" pid="7" name="gc89bcef5b10474db6ee27fe8b25d352">
    <vt:lpwstr/>
  </property>
  <property fmtid="{D5CDD505-2E9C-101B-9397-08002B2CF9AE}" pid="8" name="drdcCommunity">
    <vt:lpwstr>1;#ICC|803a0293-8a46-4e13-a1b9-b976819bc9f9</vt:lpwstr>
  </property>
  <property fmtid="{D5CDD505-2E9C-101B-9397-08002B2CF9AE}" pid="9" name="drdcPortfolio">
    <vt:lpwstr/>
  </property>
  <property fmtid="{D5CDD505-2E9C-101B-9397-08002B2CF9AE}" pid="10" name="drdcProgram">
    <vt:lpwstr/>
  </property>
  <property fmtid="{D5CDD505-2E9C-101B-9397-08002B2CF9AE}" pid="11" name="o2f18d91e65e45a587647006bb02b4df">
    <vt:lpwstr/>
  </property>
  <property fmtid="{D5CDD505-2E9C-101B-9397-08002B2CF9AE}" pid="12" name="drdcSensitivity">
    <vt:lpwstr>2;#Unclassified|4daf958d-06ad-466d-bc4c-3b6f96906aad</vt:lpwstr>
  </property>
  <property fmtid="{D5CDD505-2E9C-101B-9397-08002B2CF9AE}" pid="13" name="drdcProject">
    <vt:lpwstr/>
  </property>
  <property fmtid="{D5CDD505-2E9C-101B-9397-08002B2CF9AE}" pid="14" name="Order">
    <vt:r8>19300</vt:r8>
  </property>
  <property fmtid="{D5CDD505-2E9C-101B-9397-08002B2CF9AE}" pid="15" name="xd_ProgID">
    <vt:lpwstr/>
  </property>
  <property fmtid="{D5CDD505-2E9C-101B-9397-08002B2CF9AE}" pid="16" name="drdcService">
    <vt:lpwstr/>
  </property>
  <property fmtid="{D5CDD505-2E9C-101B-9397-08002B2CF9AE}" pid="17" name="TemplateUrl">
    <vt:lpwstr/>
  </property>
  <property fmtid="{D5CDD505-2E9C-101B-9397-08002B2CF9AE}" pid="18" name="_CopySource">
    <vt:lpwstr>https://sites.drdc-rddc.gc.ca/orgs/InternalCorporateCommunications/DRDC Documents/ADMDRDC-PowerPoint-Template-External-16x9-ENG.pptx</vt:lpwstr>
  </property>
</Properties>
</file>