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61" r:id="rId4"/>
    <p:sldId id="262" r:id="rId5"/>
    <p:sldId id="263" r:id="rId6"/>
    <p:sldId id="264"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0F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8" autoAdjust="0"/>
    <p:restoredTop sz="94660"/>
  </p:normalViewPr>
  <p:slideViewPr>
    <p:cSldViewPr snapToGrid="0">
      <p:cViewPr>
        <p:scale>
          <a:sx n="77" d="100"/>
          <a:sy n="77" d="100"/>
        </p:scale>
        <p:origin x="840" y="1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985A6D-DADD-4D81-AC2A-1607159304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04E4B930-DF0F-46ED-AB97-6DA95B9E5D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DDFCBE81-F906-4780-AF9C-C2C34F0538D7}"/>
              </a:ext>
            </a:extLst>
          </p:cNvPr>
          <p:cNvSpPr>
            <a:spLocks noGrp="1"/>
          </p:cNvSpPr>
          <p:nvPr>
            <p:ph type="dt" sz="half" idx="10"/>
          </p:nvPr>
        </p:nvSpPr>
        <p:spPr/>
        <p:txBody>
          <a:bodyPr/>
          <a:lstStyle/>
          <a:p>
            <a:fld id="{A50EBFC6-90DB-4788-942A-3D41E86CDAD3}" type="datetimeFigureOut">
              <a:rPr lang="en-US" smtClean="0"/>
              <a:t>6/3/22</a:t>
            </a:fld>
            <a:endParaRPr lang="en-US"/>
          </a:p>
        </p:txBody>
      </p:sp>
      <p:sp>
        <p:nvSpPr>
          <p:cNvPr id="5" name="Footer Placeholder 4">
            <a:extLst>
              <a:ext uri="{FF2B5EF4-FFF2-40B4-BE49-F238E27FC236}">
                <a16:creationId xmlns:a16="http://schemas.microsoft.com/office/drawing/2014/main" xmlns="" id="{26CD964B-502B-4D26-B914-93B66CB371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495294A-F34C-47A4-BB73-58F34117D780}"/>
              </a:ext>
            </a:extLst>
          </p:cNvPr>
          <p:cNvSpPr>
            <a:spLocks noGrp="1"/>
          </p:cNvSpPr>
          <p:nvPr>
            <p:ph type="sldNum" sz="quarter" idx="12"/>
          </p:nvPr>
        </p:nvSpPr>
        <p:spPr/>
        <p:txBody>
          <a:bodyPr/>
          <a:lstStyle/>
          <a:p>
            <a:fld id="{2FD966C3-1964-49C5-ABF8-8B4716EDC580}" type="slidenum">
              <a:rPr lang="en-US" smtClean="0"/>
              <a:t>‹#›</a:t>
            </a:fld>
            <a:endParaRPr lang="en-US"/>
          </a:p>
        </p:txBody>
      </p:sp>
    </p:spTree>
    <p:extLst>
      <p:ext uri="{BB962C8B-B14F-4D97-AF65-F5344CB8AC3E}">
        <p14:creationId xmlns:p14="http://schemas.microsoft.com/office/powerpoint/2010/main" val="1265067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3FA3F2-8594-4BB4-A154-55281DD563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099F9585-4D61-465E-8DE1-54E96D0C4AE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BD0E0F6-1069-4810-903F-A3898E694985}"/>
              </a:ext>
            </a:extLst>
          </p:cNvPr>
          <p:cNvSpPr>
            <a:spLocks noGrp="1"/>
          </p:cNvSpPr>
          <p:nvPr>
            <p:ph type="dt" sz="half" idx="10"/>
          </p:nvPr>
        </p:nvSpPr>
        <p:spPr/>
        <p:txBody>
          <a:bodyPr/>
          <a:lstStyle/>
          <a:p>
            <a:fld id="{A50EBFC6-90DB-4788-942A-3D41E86CDAD3}" type="datetimeFigureOut">
              <a:rPr lang="en-US" smtClean="0"/>
              <a:t>6/3/22</a:t>
            </a:fld>
            <a:endParaRPr lang="en-US"/>
          </a:p>
        </p:txBody>
      </p:sp>
      <p:sp>
        <p:nvSpPr>
          <p:cNvPr id="5" name="Footer Placeholder 4">
            <a:extLst>
              <a:ext uri="{FF2B5EF4-FFF2-40B4-BE49-F238E27FC236}">
                <a16:creationId xmlns:a16="http://schemas.microsoft.com/office/drawing/2014/main" xmlns="" id="{A78DD978-2A46-412E-9080-BF2BB3FA12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D08E260-0C10-4560-9A22-F38630571263}"/>
              </a:ext>
            </a:extLst>
          </p:cNvPr>
          <p:cNvSpPr>
            <a:spLocks noGrp="1"/>
          </p:cNvSpPr>
          <p:nvPr>
            <p:ph type="sldNum" sz="quarter" idx="12"/>
          </p:nvPr>
        </p:nvSpPr>
        <p:spPr/>
        <p:txBody>
          <a:bodyPr/>
          <a:lstStyle/>
          <a:p>
            <a:fld id="{2FD966C3-1964-49C5-ABF8-8B4716EDC580}" type="slidenum">
              <a:rPr lang="en-US" smtClean="0"/>
              <a:t>‹#›</a:t>
            </a:fld>
            <a:endParaRPr lang="en-US"/>
          </a:p>
        </p:txBody>
      </p:sp>
    </p:spTree>
    <p:extLst>
      <p:ext uri="{BB962C8B-B14F-4D97-AF65-F5344CB8AC3E}">
        <p14:creationId xmlns:p14="http://schemas.microsoft.com/office/powerpoint/2010/main" val="3938388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0CD01D-656A-4913-90E8-337D1D934A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165E65C9-6F29-4B88-B299-67C95D2886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A41DD0F4-68C4-4EA5-B5F0-4446AE2C90F9}"/>
              </a:ext>
            </a:extLst>
          </p:cNvPr>
          <p:cNvSpPr>
            <a:spLocks noGrp="1"/>
          </p:cNvSpPr>
          <p:nvPr>
            <p:ph type="dt" sz="half" idx="10"/>
          </p:nvPr>
        </p:nvSpPr>
        <p:spPr/>
        <p:txBody>
          <a:bodyPr/>
          <a:lstStyle/>
          <a:p>
            <a:fld id="{A50EBFC6-90DB-4788-942A-3D41E86CDAD3}" type="datetimeFigureOut">
              <a:rPr lang="en-US" smtClean="0"/>
              <a:t>6/3/22</a:t>
            </a:fld>
            <a:endParaRPr lang="en-US"/>
          </a:p>
        </p:txBody>
      </p:sp>
      <p:sp>
        <p:nvSpPr>
          <p:cNvPr id="5" name="Footer Placeholder 4">
            <a:extLst>
              <a:ext uri="{FF2B5EF4-FFF2-40B4-BE49-F238E27FC236}">
                <a16:creationId xmlns:a16="http://schemas.microsoft.com/office/drawing/2014/main" xmlns="" id="{10E057B2-FC73-4C72-9F3B-FB6BAEFAE2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DFC46FD-AC04-4ECB-8798-946844A4CD56}"/>
              </a:ext>
            </a:extLst>
          </p:cNvPr>
          <p:cNvSpPr>
            <a:spLocks noGrp="1"/>
          </p:cNvSpPr>
          <p:nvPr>
            <p:ph type="sldNum" sz="quarter" idx="12"/>
          </p:nvPr>
        </p:nvSpPr>
        <p:spPr/>
        <p:txBody>
          <a:bodyPr/>
          <a:lstStyle/>
          <a:p>
            <a:fld id="{2FD966C3-1964-49C5-ABF8-8B4716EDC580}" type="slidenum">
              <a:rPr lang="en-US" smtClean="0"/>
              <a:t>‹#›</a:t>
            </a:fld>
            <a:endParaRPr lang="en-US"/>
          </a:p>
        </p:txBody>
      </p:sp>
    </p:spTree>
    <p:extLst>
      <p:ext uri="{BB962C8B-B14F-4D97-AF65-F5344CB8AC3E}">
        <p14:creationId xmlns:p14="http://schemas.microsoft.com/office/powerpoint/2010/main" val="2240846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5E0565-73F3-440B-A070-57FFED7C59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8EAAB11-D2DA-4ACE-9FEA-3428B61D529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D429D523-8387-49A4-A83C-AA2EA8BE01D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679A5B52-D51A-497C-B60B-E51576F00C80}"/>
              </a:ext>
            </a:extLst>
          </p:cNvPr>
          <p:cNvSpPr>
            <a:spLocks noGrp="1"/>
          </p:cNvSpPr>
          <p:nvPr>
            <p:ph type="dt" sz="half" idx="10"/>
          </p:nvPr>
        </p:nvSpPr>
        <p:spPr/>
        <p:txBody>
          <a:bodyPr/>
          <a:lstStyle/>
          <a:p>
            <a:fld id="{A50EBFC6-90DB-4788-942A-3D41E86CDAD3}" type="datetimeFigureOut">
              <a:rPr lang="en-US" smtClean="0"/>
              <a:t>6/3/22</a:t>
            </a:fld>
            <a:endParaRPr lang="en-US"/>
          </a:p>
        </p:txBody>
      </p:sp>
      <p:sp>
        <p:nvSpPr>
          <p:cNvPr id="6" name="Footer Placeholder 5">
            <a:extLst>
              <a:ext uri="{FF2B5EF4-FFF2-40B4-BE49-F238E27FC236}">
                <a16:creationId xmlns:a16="http://schemas.microsoft.com/office/drawing/2014/main" xmlns="" id="{D4F083F1-802A-45BA-9531-3FDEDE0B96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32328A6-BED3-45AA-A6EF-DAB5FC2F1826}"/>
              </a:ext>
            </a:extLst>
          </p:cNvPr>
          <p:cNvSpPr>
            <a:spLocks noGrp="1"/>
          </p:cNvSpPr>
          <p:nvPr>
            <p:ph type="sldNum" sz="quarter" idx="12"/>
          </p:nvPr>
        </p:nvSpPr>
        <p:spPr/>
        <p:txBody>
          <a:bodyPr/>
          <a:lstStyle/>
          <a:p>
            <a:fld id="{2FD966C3-1964-49C5-ABF8-8B4716EDC580}" type="slidenum">
              <a:rPr lang="en-US" smtClean="0"/>
              <a:t>‹#›</a:t>
            </a:fld>
            <a:endParaRPr lang="en-US"/>
          </a:p>
        </p:txBody>
      </p:sp>
    </p:spTree>
    <p:extLst>
      <p:ext uri="{BB962C8B-B14F-4D97-AF65-F5344CB8AC3E}">
        <p14:creationId xmlns:p14="http://schemas.microsoft.com/office/powerpoint/2010/main" val="1968966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EC553C-D6A8-4DFC-BBB5-3D0DF51F49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BBBE14F-94BE-4E4C-8CD8-BD1341DFB7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88362A61-3FA3-443E-B56B-13DEDBE15F7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AF2CE7BF-FDA5-4013-8515-6E8CAD1908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33999E38-7B1C-49B8-A42B-AF6C84FEBE8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97C8B3A8-026D-47A5-9F6C-A7DAFE4CEA8C}"/>
              </a:ext>
            </a:extLst>
          </p:cNvPr>
          <p:cNvSpPr>
            <a:spLocks noGrp="1"/>
          </p:cNvSpPr>
          <p:nvPr>
            <p:ph type="dt" sz="half" idx="10"/>
          </p:nvPr>
        </p:nvSpPr>
        <p:spPr/>
        <p:txBody>
          <a:bodyPr/>
          <a:lstStyle/>
          <a:p>
            <a:fld id="{A50EBFC6-90DB-4788-942A-3D41E86CDAD3}" type="datetimeFigureOut">
              <a:rPr lang="en-US" smtClean="0"/>
              <a:t>6/3/22</a:t>
            </a:fld>
            <a:endParaRPr lang="en-US"/>
          </a:p>
        </p:txBody>
      </p:sp>
      <p:sp>
        <p:nvSpPr>
          <p:cNvPr id="8" name="Footer Placeholder 7">
            <a:extLst>
              <a:ext uri="{FF2B5EF4-FFF2-40B4-BE49-F238E27FC236}">
                <a16:creationId xmlns:a16="http://schemas.microsoft.com/office/drawing/2014/main" xmlns="" id="{165294CD-9AAD-4AC9-95EE-023084C258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F2C4E583-6C6D-4F9F-88E8-9933DCC2D025}"/>
              </a:ext>
            </a:extLst>
          </p:cNvPr>
          <p:cNvSpPr>
            <a:spLocks noGrp="1"/>
          </p:cNvSpPr>
          <p:nvPr>
            <p:ph type="sldNum" sz="quarter" idx="12"/>
          </p:nvPr>
        </p:nvSpPr>
        <p:spPr/>
        <p:txBody>
          <a:bodyPr/>
          <a:lstStyle/>
          <a:p>
            <a:fld id="{2FD966C3-1964-49C5-ABF8-8B4716EDC580}" type="slidenum">
              <a:rPr lang="en-US" smtClean="0"/>
              <a:t>‹#›</a:t>
            </a:fld>
            <a:endParaRPr lang="en-US"/>
          </a:p>
        </p:txBody>
      </p:sp>
    </p:spTree>
    <p:extLst>
      <p:ext uri="{BB962C8B-B14F-4D97-AF65-F5344CB8AC3E}">
        <p14:creationId xmlns:p14="http://schemas.microsoft.com/office/powerpoint/2010/main" val="4097513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54B5C4-6A7D-4696-A4C6-DC2E220290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73D540B3-ABB2-46B5-93C0-633A5BB196AC}"/>
              </a:ext>
            </a:extLst>
          </p:cNvPr>
          <p:cNvSpPr>
            <a:spLocks noGrp="1"/>
          </p:cNvSpPr>
          <p:nvPr>
            <p:ph type="dt" sz="half" idx="10"/>
          </p:nvPr>
        </p:nvSpPr>
        <p:spPr/>
        <p:txBody>
          <a:bodyPr/>
          <a:lstStyle/>
          <a:p>
            <a:fld id="{A50EBFC6-90DB-4788-942A-3D41E86CDAD3}" type="datetimeFigureOut">
              <a:rPr lang="en-US" smtClean="0"/>
              <a:t>6/3/22</a:t>
            </a:fld>
            <a:endParaRPr lang="en-US"/>
          </a:p>
        </p:txBody>
      </p:sp>
      <p:sp>
        <p:nvSpPr>
          <p:cNvPr id="4" name="Footer Placeholder 3">
            <a:extLst>
              <a:ext uri="{FF2B5EF4-FFF2-40B4-BE49-F238E27FC236}">
                <a16:creationId xmlns:a16="http://schemas.microsoft.com/office/drawing/2014/main" xmlns="" id="{D93677C5-20DE-4154-8E14-4A0FE9D987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28AC774B-79BF-4CDA-92F2-B6FC6B5FD5EF}"/>
              </a:ext>
            </a:extLst>
          </p:cNvPr>
          <p:cNvSpPr>
            <a:spLocks noGrp="1"/>
          </p:cNvSpPr>
          <p:nvPr>
            <p:ph type="sldNum" sz="quarter" idx="12"/>
          </p:nvPr>
        </p:nvSpPr>
        <p:spPr/>
        <p:txBody>
          <a:bodyPr/>
          <a:lstStyle/>
          <a:p>
            <a:fld id="{2FD966C3-1964-49C5-ABF8-8B4716EDC580}" type="slidenum">
              <a:rPr lang="en-US" smtClean="0"/>
              <a:t>‹#›</a:t>
            </a:fld>
            <a:endParaRPr lang="en-US"/>
          </a:p>
        </p:txBody>
      </p:sp>
    </p:spTree>
    <p:extLst>
      <p:ext uri="{BB962C8B-B14F-4D97-AF65-F5344CB8AC3E}">
        <p14:creationId xmlns:p14="http://schemas.microsoft.com/office/powerpoint/2010/main" val="1827838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0D47FCD-F847-4E34-B03A-250E2BD98729}"/>
              </a:ext>
            </a:extLst>
          </p:cNvPr>
          <p:cNvSpPr>
            <a:spLocks noGrp="1"/>
          </p:cNvSpPr>
          <p:nvPr>
            <p:ph type="dt" sz="half" idx="10"/>
          </p:nvPr>
        </p:nvSpPr>
        <p:spPr/>
        <p:txBody>
          <a:bodyPr/>
          <a:lstStyle/>
          <a:p>
            <a:fld id="{A50EBFC6-90DB-4788-942A-3D41E86CDAD3}" type="datetimeFigureOut">
              <a:rPr lang="en-US" smtClean="0"/>
              <a:t>6/3/22</a:t>
            </a:fld>
            <a:endParaRPr lang="en-US"/>
          </a:p>
        </p:txBody>
      </p:sp>
      <p:sp>
        <p:nvSpPr>
          <p:cNvPr id="3" name="Footer Placeholder 2">
            <a:extLst>
              <a:ext uri="{FF2B5EF4-FFF2-40B4-BE49-F238E27FC236}">
                <a16:creationId xmlns:a16="http://schemas.microsoft.com/office/drawing/2014/main" xmlns="" id="{B20776BE-4C3D-4141-903F-F049B4F2B8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18BDBD41-0900-45D3-BF86-DC0443776BCC}"/>
              </a:ext>
            </a:extLst>
          </p:cNvPr>
          <p:cNvSpPr>
            <a:spLocks noGrp="1"/>
          </p:cNvSpPr>
          <p:nvPr>
            <p:ph type="sldNum" sz="quarter" idx="12"/>
          </p:nvPr>
        </p:nvSpPr>
        <p:spPr/>
        <p:txBody>
          <a:bodyPr/>
          <a:lstStyle/>
          <a:p>
            <a:fld id="{2FD966C3-1964-49C5-ABF8-8B4716EDC580}" type="slidenum">
              <a:rPr lang="en-US" smtClean="0"/>
              <a:t>‹#›</a:t>
            </a:fld>
            <a:endParaRPr lang="en-US"/>
          </a:p>
        </p:txBody>
      </p:sp>
    </p:spTree>
    <p:extLst>
      <p:ext uri="{BB962C8B-B14F-4D97-AF65-F5344CB8AC3E}">
        <p14:creationId xmlns:p14="http://schemas.microsoft.com/office/powerpoint/2010/main" val="1167637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747217-BA1E-4884-A143-0515791D48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110AD304-1D6B-47F9-B7D8-60274FA232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56D18A9A-06E0-49D5-8945-EDF49C55A9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97E022FE-F7DF-48A8-B1AF-C71F49C2D579}"/>
              </a:ext>
            </a:extLst>
          </p:cNvPr>
          <p:cNvSpPr>
            <a:spLocks noGrp="1"/>
          </p:cNvSpPr>
          <p:nvPr>
            <p:ph type="dt" sz="half" idx="10"/>
          </p:nvPr>
        </p:nvSpPr>
        <p:spPr/>
        <p:txBody>
          <a:bodyPr/>
          <a:lstStyle/>
          <a:p>
            <a:fld id="{A50EBFC6-90DB-4788-942A-3D41E86CDAD3}" type="datetimeFigureOut">
              <a:rPr lang="en-US" smtClean="0"/>
              <a:t>6/3/22</a:t>
            </a:fld>
            <a:endParaRPr lang="en-US"/>
          </a:p>
        </p:txBody>
      </p:sp>
      <p:sp>
        <p:nvSpPr>
          <p:cNvPr id="6" name="Footer Placeholder 5">
            <a:extLst>
              <a:ext uri="{FF2B5EF4-FFF2-40B4-BE49-F238E27FC236}">
                <a16:creationId xmlns:a16="http://schemas.microsoft.com/office/drawing/2014/main" xmlns="" id="{A969C878-1B75-47D2-8EC4-48C4D51F21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E036AE1-ECF5-4083-AC05-A8EA1C5F862E}"/>
              </a:ext>
            </a:extLst>
          </p:cNvPr>
          <p:cNvSpPr>
            <a:spLocks noGrp="1"/>
          </p:cNvSpPr>
          <p:nvPr>
            <p:ph type="sldNum" sz="quarter" idx="12"/>
          </p:nvPr>
        </p:nvSpPr>
        <p:spPr/>
        <p:txBody>
          <a:bodyPr/>
          <a:lstStyle/>
          <a:p>
            <a:fld id="{2FD966C3-1964-49C5-ABF8-8B4716EDC580}" type="slidenum">
              <a:rPr lang="en-US" smtClean="0"/>
              <a:t>‹#›</a:t>
            </a:fld>
            <a:endParaRPr lang="en-US"/>
          </a:p>
        </p:txBody>
      </p:sp>
    </p:spTree>
    <p:extLst>
      <p:ext uri="{BB962C8B-B14F-4D97-AF65-F5344CB8AC3E}">
        <p14:creationId xmlns:p14="http://schemas.microsoft.com/office/powerpoint/2010/main" val="3824660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30E03E-D25D-4D44-8271-2F99728A05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05BA45B0-DD27-4960-BDC0-A054B1F856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9F714929-6076-4BD9-84BA-1EF6765236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AE732172-5ADA-44AF-B016-29BBCB35FEEC}"/>
              </a:ext>
            </a:extLst>
          </p:cNvPr>
          <p:cNvSpPr>
            <a:spLocks noGrp="1"/>
          </p:cNvSpPr>
          <p:nvPr>
            <p:ph type="dt" sz="half" idx="10"/>
          </p:nvPr>
        </p:nvSpPr>
        <p:spPr/>
        <p:txBody>
          <a:bodyPr/>
          <a:lstStyle/>
          <a:p>
            <a:fld id="{A50EBFC6-90DB-4788-942A-3D41E86CDAD3}" type="datetimeFigureOut">
              <a:rPr lang="en-US" smtClean="0"/>
              <a:t>6/3/22</a:t>
            </a:fld>
            <a:endParaRPr lang="en-US"/>
          </a:p>
        </p:txBody>
      </p:sp>
      <p:sp>
        <p:nvSpPr>
          <p:cNvPr id="6" name="Footer Placeholder 5">
            <a:extLst>
              <a:ext uri="{FF2B5EF4-FFF2-40B4-BE49-F238E27FC236}">
                <a16:creationId xmlns:a16="http://schemas.microsoft.com/office/drawing/2014/main" xmlns="" id="{6858A746-B150-445D-9559-4D582260F5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0B5E3C9-4470-4627-BF73-2168BF71B319}"/>
              </a:ext>
            </a:extLst>
          </p:cNvPr>
          <p:cNvSpPr>
            <a:spLocks noGrp="1"/>
          </p:cNvSpPr>
          <p:nvPr>
            <p:ph type="sldNum" sz="quarter" idx="12"/>
          </p:nvPr>
        </p:nvSpPr>
        <p:spPr/>
        <p:txBody>
          <a:bodyPr/>
          <a:lstStyle/>
          <a:p>
            <a:fld id="{2FD966C3-1964-49C5-ABF8-8B4716EDC580}" type="slidenum">
              <a:rPr lang="en-US" smtClean="0"/>
              <a:t>‹#›</a:t>
            </a:fld>
            <a:endParaRPr lang="en-US"/>
          </a:p>
        </p:txBody>
      </p:sp>
    </p:spTree>
    <p:extLst>
      <p:ext uri="{BB962C8B-B14F-4D97-AF65-F5344CB8AC3E}">
        <p14:creationId xmlns:p14="http://schemas.microsoft.com/office/powerpoint/2010/main" val="4039103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35C57D-5B91-41F2-87EA-877C6A5A7C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BD46C649-9F3F-4518-851D-580B503E6AE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0932BDE-4697-4C31-8973-2844A32A2AEC}"/>
              </a:ext>
            </a:extLst>
          </p:cNvPr>
          <p:cNvSpPr>
            <a:spLocks noGrp="1"/>
          </p:cNvSpPr>
          <p:nvPr>
            <p:ph type="dt" sz="half" idx="10"/>
          </p:nvPr>
        </p:nvSpPr>
        <p:spPr/>
        <p:txBody>
          <a:bodyPr/>
          <a:lstStyle/>
          <a:p>
            <a:fld id="{A50EBFC6-90DB-4788-942A-3D41E86CDAD3}" type="datetimeFigureOut">
              <a:rPr lang="en-US" smtClean="0"/>
              <a:t>6/3/22</a:t>
            </a:fld>
            <a:endParaRPr lang="en-US"/>
          </a:p>
        </p:txBody>
      </p:sp>
      <p:sp>
        <p:nvSpPr>
          <p:cNvPr id="5" name="Footer Placeholder 4">
            <a:extLst>
              <a:ext uri="{FF2B5EF4-FFF2-40B4-BE49-F238E27FC236}">
                <a16:creationId xmlns:a16="http://schemas.microsoft.com/office/drawing/2014/main" xmlns="" id="{F4C84C3D-E45D-48D8-997E-C8773AB194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41CC859-F323-4F65-941C-E57C94C53F85}"/>
              </a:ext>
            </a:extLst>
          </p:cNvPr>
          <p:cNvSpPr>
            <a:spLocks noGrp="1"/>
          </p:cNvSpPr>
          <p:nvPr>
            <p:ph type="sldNum" sz="quarter" idx="12"/>
          </p:nvPr>
        </p:nvSpPr>
        <p:spPr/>
        <p:txBody>
          <a:bodyPr/>
          <a:lstStyle/>
          <a:p>
            <a:fld id="{2FD966C3-1964-49C5-ABF8-8B4716EDC580}" type="slidenum">
              <a:rPr lang="en-US" smtClean="0"/>
              <a:t>‹#›</a:t>
            </a:fld>
            <a:endParaRPr lang="en-US"/>
          </a:p>
        </p:txBody>
      </p:sp>
    </p:spTree>
    <p:extLst>
      <p:ext uri="{BB962C8B-B14F-4D97-AF65-F5344CB8AC3E}">
        <p14:creationId xmlns:p14="http://schemas.microsoft.com/office/powerpoint/2010/main" val="769188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CA642309-7913-4D59-B769-21F078DD0C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A2C327E4-036A-479B-9FCB-A4A8694746E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B04287F-69A9-4824-BEC2-DCBAFB08CFF6}"/>
              </a:ext>
            </a:extLst>
          </p:cNvPr>
          <p:cNvSpPr>
            <a:spLocks noGrp="1"/>
          </p:cNvSpPr>
          <p:nvPr>
            <p:ph type="dt" sz="half" idx="10"/>
          </p:nvPr>
        </p:nvSpPr>
        <p:spPr/>
        <p:txBody>
          <a:bodyPr/>
          <a:lstStyle/>
          <a:p>
            <a:fld id="{A50EBFC6-90DB-4788-942A-3D41E86CDAD3}" type="datetimeFigureOut">
              <a:rPr lang="en-US" smtClean="0"/>
              <a:t>6/3/22</a:t>
            </a:fld>
            <a:endParaRPr lang="en-US"/>
          </a:p>
        </p:txBody>
      </p:sp>
      <p:sp>
        <p:nvSpPr>
          <p:cNvPr id="5" name="Footer Placeholder 4">
            <a:extLst>
              <a:ext uri="{FF2B5EF4-FFF2-40B4-BE49-F238E27FC236}">
                <a16:creationId xmlns:a16="http://schemas.microsoft.com/office/drawing/2014/main" xmlns="" id="{6F2FF7E7-856D-4A21-9CCA-6E8AE77951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884C1C5-3709-453B-A787-88EF1CA14A8D}"/>
              </a:ext>
            </a:extLst>
          </p:cNvPr>
          <p:cNvSpPr>
            <a:spLocks noGrp="1"/>
          </p:cNvSpPr>
          <p:nvPr>
            <p:ph type="sldNum" sz="quarter" idx="12"/>
          </p:nvPr>
        </p:nvSpPr>
        <p:spPr/>
        <p:txBody>
          <a:bodyPr/>
          <a:lstStyle/>
          <a:p>
            <a:fld id="{2FD966C3-1964-49C5-ABF8-8B4716EDC580}" type="slidenum">
              <a:rPr lang="en-US" smtClean="0"/>
              <a:t>‹#›</a:t>
            </a:fld>
            <a:endParaRPr lang="en-US"/>
          </a:p>
        </p:txBody>
      </p:sp>
    </p:spTree>
    <p:extLst>
      <p:ext uri="{BB962C8B-B14F-4D97-AF65-F5344CB8AC3E}">
        <p14:creationId xmlns:p14="http://schemas.microsoft.com/office/powerpoint/2010/main" val="61545855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7E51E71-FCB5-4B52-8AC8-58F28E32B9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ACFBDEF1-843B-4D5B-A715-08E42EB7AE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2E4812F-E25D-4EF1-A656-96217DFABA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BFC6-90DB-4788-942A-3D41E86CDAD3}" type="datetimeFigureOut">
              <a:rPr lang="en-US" smtClean="0"/>
              <a:t>6/3/22</a:t>
            </a:fld>
            <a:endParaRPr lang="en-US"/>
          </a:p>
        </p:txBody>
      </p:sp>
      <p:sp>
        <p:nvSpPr>
          <p:cNvPr id="5" name="Footer Placeholder 4">
            <a:extLst>
              <a:ext uri="{FF2B5EF4-FFF2-40B4-BE49-F238E27FC236}">
                <a16:creationId xmlns:a16="http://schemas.microsoft.com/office/drawing/2014/main" xmlns="" id="{29DE840C-5FA2-4B8D-A8CD-91D78AF361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53CCF620-260F-4B73-AE6E-E04BF20290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D966C3-1964-49C5-ABF8-8B4716EDC580}" type="slidenum">
              <a:rPr lang="en-US" smtClean="0"/>
              <a:t>‹#›</a:t>
            </a:fld>
            <a:endParaRPr lang="en-US"/>
          </a:p>
        </p:txBody>
      </p:sp>
    </p:spTree>
    <p:extLst>
      <p:ext uri="{BB962C8B-B14F-4D97-AF65-F5344CB8AC3E}">
        <p14:creationId xmlns:p14="http://schemas.microsoft.com/office/powerpoint/2010/main" val="3152203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0.png"/><Relationship Id="rId12" Type="http://schemas.openxmlformats.org/officeDocument/2006/relationships/hyperlink" Target="https://acp.copernicus.org/articles/16/907/2016/" TargetMode="External"/><Relationship Id="rId13" Type="http://schemas.openxmlformats.org/officeDocument/2006/relationships/hyperlink" Target="https://www.cambridge.org/core/journals/journal-of-fluid-mechanics/article/abs/direct-numerical-simulations-of-a-rapidly-expanding-thermal-plume-structure-and-entrainment-interaction/2AFFFD091EB3454CD1BE9432BFF8F9A3" TargetMode="External"/><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hyperlink" Target="https://journals.ametsoc.org/view/journals/apme/56/8/jamc-d-16-0384.1.xml" TargetMode="External"/><Relationship Id="rId8" Type="http://schemas.openxmlformats.org/officeDocument/2006/relationships/image" Target="../media/image15.png"/><Relationship Id="rId9" Type="http://schemas.openxmlformats.org/officeDocument/2006/relationships/hyperlink" Target="https://journals.ametsoc.org/view/journals/apme/54/3/jamc-d-14-0063.1.xml" TargetMode="External"/><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1" Type="http://schemas.openxmlformats.org/officeDocument/2006/relationships/image" Target="../media/image24.png"/><Relationship Id="rId12" Type="http://schemas.openxmlformats.org/officeDocument/2006/relationships/image" Target="../media/image25.png"/><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 Id="rId9" Type="http://schemas.openxmlformats.org/officeDocument/2006/relationships/image" Target="../media/image22.png"/><Relationship Id="rId10" Type="http://schemas.openxmlformats.org/officeDocument/2006/relationships/image" Target="../media/image23.png"/></Relationships>
</file>

<file path=ppt/slides/_rels/slide4.xml.rels><?xml version="1.0" encoding="UTF-8" standalone="yes"?>
<Relationships xmlns="http://schemas.openxmlformats.org/package/2006/relationships"><Relationship Id="rId11" Type="http://schemas.openxmlformats.org/officeDocument/2006/relationships/image" Target="../media/image34.png"/><Relationship Id="rId12" Type="http://schemas.openxmlformats.org/officeDocument/2006/relationships/image" Target="../media/image35.png"/><Relationship Id="rId13" Type="http://schemas.openxmlformats.org/officeDocument/2006/relationships/image" Target="../media/image36.png"/><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31.png"/><Relationship Id="rId9" Type="http://schemas.openxmlformats.org/officeDocument/2006/relationships/image" Target="../media/image32.png"/><Relationship Id="rId10" Type="http://schemas.openxmlformats.org/officeDocument/2006/relationships/image" Target="../media/image33.png"/></Relationships>
</file>

<file path=ppt/slides/_rels/slide5.xml.rels><?xml version="1.0" encoding="UTF-8" standalone="yes"?>
<Relationships xmlns="http://schemas.openxmlformats.org/package/2006/relationships"><Relationship Id="rId11" Type="http://schemas.openxmlformats.org/officeDocument/2006/relationships/image" Target="../media/image45.png"/><Relationship Id="rId12" Type="http://schemas.openxmlformats.org/officeDocument/2006/relationships/image" Target="../media/image46.png"/><Relationship Id="rId13" Type="http://schemas.openxmlformats.org/officeDocument/2006/relationships/image" Target="../media/image47.png"/><Relationship Id="rId14" Type="http://schemas.openxmlformats.org/officeDocument/2006/relationships/image" Target="../media/image48.png"/><Relationship Id="rId15" Type="http://schemas.openxmlformats.org/officeDocument/2006/relationships/image" Target="../media/image49.png"/><Relationship Id="rId16" Type="http://schemas.openxmlformats.org/officeDocument/2006/relationships/image" Target="../media/image50.png"/><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image" Target="../media/image41.png"/><Relationship Id="rId8" Type="http://schemas.openxmlformats.org/officeDocument/2006/relationships/image" Target="../media/image42.png"/><Relationship Id="rId9" Type="http://schemas.openxmlformats.org/officeDocument/2006/relationships/image" Target="../media/image43.png"/><Relationship Id="rId10" Type="http://schemas.openxmlformats.org/officeDocument/2006/relationships/image" Target="../media/image44.png"/></Relationships>
</file>

<file path=ppt/slides/_rels/slide6.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54.png"/><Relationship Id="rId7" Type="http://schemas.openxmlformats.org/officeDocument/2006/relationships/image" Target="../media/image55.png"/><Relationship Id="rId8" Type="http://schemas.openxmlformats.org/officeDocument/2006/relationships/image" Target="../media/image56.png"/><Relationship Id="rId9" Type="http://schemas.openxmlformats.org/officeDocument/2006/relationships/image" Target="../media/image57.png"/><Relationship Id="rId10" Type="http://schemas.openxmlformats.org/officeDocument/2006/relationships/image" Target="../media/image55.jpeg"/><Relationship Id="rId1" Type="http://schemas.openxmlformats.org/officeDocument/2006/relationships/slideLayout" Target="../slideLayouts/slideLayout6.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xmlns="" id="{E29A765C-621D-4A01-A766-248F5E4AE0CA}"/>
              </a:ext>
            </a:extLst>
          </p:cNvPr>
          <p:cNvSpPr/>
          <p:nvPr/>
        </p:nvSpPr>
        <p:spPr>
          <a:xfrm>
            <a:off x="1752786" y="742394"/>
            <a:ext cx="9194802" cy="584199"/>
          </a:xfrm>
          <a:prstGeom prst="rect">
            <a:avLst/>
          </a:prstGeom>
        </p:spPr>
        <p:txBody>
          <a:bodyPr wrap="square" lIns="0" tIns="0" rIns="0" bIns="144000" anchor="ctr" anchorCtr="0">
            <a:noAutofit/>
          </a:bodyPr>
          <a:lstStyle/>
          <a:p>
            <a:pPr algn="ctr">
              <a:lnSpc>
                <a:spcPct val="125000"/>
              </a:lnSpc>
            </a:pPr>
            <a:r>
              <a:rPr lang="en-US" sz="2800" dirty="0">
                <a:ln w="0"/>
                <a:effectLst>
                  <a:outerShdw blurRad="38100" dist="19050" dir="2700000" algn="tl" rotWithShape="0">
                    <a:schemeClr val="dk1">
                      <a:alpha val="40000"/>
                    </a:schemeClr>
                  </a:outerShdw>
                </a:effectLst>
                <a:latin typeface="Helvetica" charset="0"/>
                <a:ea typeface="Helvetica" charset="0"/>
                <a:cs typeface="Helvetica" charset="0"/>
              </a:rPr>
              <a:t>Isolating and Disseminating Core Updraft Structures for the 2019 FIREX-AQ Campaign using Observations from an Airborne Doppler Lidar</a:t>
            </a:r>
            <a:endPar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endParaRPr>
          </a:p>
        </p:txBody>
      </p:sp>
      <p:sp>
        <p:nvSpPr>
          <p:cNvPr id="9" name="직사각형 8">
            <a:extLst>
              <a:ext uri="{FF2B5EF4-FFF2-40B4-BE49-F238E27FC236}">
                <a16:creationId xmlns:a16="http://schemas.microsoft.com/office/drawing/2014/main" xmlns="" id="{83C65C66-F630-4647-8436-EDD6729D1FEE}"/>
              </a:ext>
            </a:extLst>
          </p:cNvPr>
          <p:cNvSpPr/>
          <p:nvPr/>
        </p:nvSpPr>
        <p:spPr>
          <a:xfrm>
            <a:off x="1728830" y="4688424"/>
            <a:ext cx="8734340" cy="852401"/>
          </a:xfrm>
          <a:prstGeom prst="rect">
            <a:avLst/>
          </a:prstGeom>
        </p:spPr>
        <p:txBody>
          <a:bodyPr wrap="square" lIns="0" tIns="0" rIns="0" bIns="144000" anchor="ctr" anchorCtr="0">
            <a:noAutofit/>
          </a:bodyPr>
          <a:lstStyle/>
          <a:p>
            <a:pPr algn="ctr"/>
            <a:r>
              <a:rPr lang="en-US" altLang="ko-KR" sz="1400" u="sng" dirty="0">
                <a:latin typeface="Helvetica" pitchFamily="2" charset="0"/>
                <a:ea typeface="Noto Sans" panose="020B0502040504020204" pitchFamily="34"/>
                <a:cs typeface="Arial" panose="020B0604020202020204" pitchFamily="34" charset="0"/>
              </a:rPr>
              <a:t>Edward Strobach</a:t>
            </a:r>
            <a:r>
              <a:rPr lang="en-US" altLang="ko-KR" sz="1400" baseline="30000" dirty="0">
                <a:latin typeface="Helvetica" pitchFamily="2" charset="0"/>
                <a:ea typeface="Noto Sans" panose="020B0502040504020204" pitchFamily="34"/>
                <a:cs typeface="Arial" panose="020B0604020202020204" pitchFamily="34" charset="0"/>
              </a:rPr>
              <a:t>1,2</a:t>
            </a:r>
            <a:r>
              <a:rPr lang="en-US" altLang="ko-KR" sz="1400" dirty="0">
                <a:latin typeface="Helvetica" pitchFamily="2" charset="0"/>
                <a:ea typeface="Noto Sans" panose="020B0502040504020204" pitchFamily="34"/>
                <a:cs typeface="Arial" panose="020B0604020202020204" pitchFamily="34" charset="0"/>
              </a:rPr>
              <a:t>, Alan Brewer</a:t>
            </a:r>
            <a:r>
              <a:rPr lang="en-US" altLang="ko-KR" sz="1400" baseline="30000" dirty="0">
                <a:latin typeface="Helvetica" pitchFamily="2" charset="0"/>
                <a:ea typeface="Noto Sans" panose="020B0502040504020204" pitchFamily="34"/>
                <a:cs typeface="Arial" panose="020B0604020202020204" pitchFamily="34" charset="0"/>
              </a:rPr>
              <a:t>2</a:t>
            </a:r>
            <a:r>
              <a:rPr lang="en-US" altLang="ko-KR" sz="1400" dirty="0">
                <a:latin typeface="Helvetica" pitchFamily="2" charset="0"/>
                <a:ea typeface="Noto Sans" panose="020B0502040504020204" pitchFamily="34"/>
                <a:cs typeface="Arial" panose="020B0604020202020204" pitchFamily="34" charset="0"/>
              </a:rPr>
              <a:t>, Brandi McCarty</a:t>
            </a:r>
            <a:r>
              <a:rPr lang="en-US" altLang="ko-KR" sz="1400" baseline="30000" dirty="0">
                <a:latin typeface="Helvetica" pitchFamily="2" charset="0"/>
                <a:ea typeface="Noto Sans" panose="020B0502040504020204" pitchFamily="34"/>
                <a:cs typeface="Arial" panose="020B0604020202020204" pitchFamily="34" charset="0"/>
              </a:rPr>
              <a:t>1,2</a:t>
            </a:r>
            <a:r>
              <a:rPr lang="en-US" altLang="ko-KR" sz="1400" dirty="0">
                <a:latin typeface="Helvetica" pitchFamily="2" charset="0"/>
                <a:ea typeface="Noto Sans" panose="020B0502040504020204" pitchFamily="34"/>
                <a:cs typeface="Arial" panose="020B0604020202020204" pitchFamily="34" charset="0"/>
              </a:rPr>
              <a:t>, Amanda Makowiecki</a:t>
            </a:r>
            <a:r>
              <a:rPr lang="en-US" altLang="ko-KR" sz="1400" baseline="30000" dirty="0">
                <a:latin typeface="Helvetica" pitchFamily="2" charset="0"/>
                <a:ea typeface="Noto Sans" panose="020B0502040504020204" pitchFamily="34"/>
                <a:cs typeface="Arial" panose="020B0604020202020204" pitchFamily="34" charset="0"/>
              </a:rPr>
              <a:t>1,2</a:t>
            </a:r>
          </a:p>
          <a:p>
            <a:pPr algn="ctr"/>
            <a:r>
              <a:rPr lang="en-US" sz="1400" baseline="30000" dirty="0">
                <a:latin typeface="Helvetica" charset="0"/>
                <a:ea typeface="Helvetica" charset="0"/>
                <a:cs typeface="Helvetica" charset="0"/>
              </a:rPr>
              <a:t>1</a:t>
            </a:r>
            <a:r>
              <a:rPr lang="en-US" sz="1400" dirty="0">
                <a:latin typeface="Helvetica" charset="0"/>
                <a:ea typeface="Helvetica" charset="0"/>
                <a:cs typeface="Helvetica" charset="0"/>
              </a:rPr>
              <a:t>CIRES/University of Colorado, Boulder </a:t>
            </a:r>
          </a:p>
          <a:p>
            <a:pPr algn="ctr"/>
            <a:r>
              <a:rPr lang="en-US" sz="1400" baseline="30000" dirty="0">
                <a:latin typeface="Helvetica" charset="0"/>
                <a:ea typeface="Helvetica" charset="0"/>
                <a:cs typeface="Helvetica" charset="0"/>
              </a:rPr>
              <a:t>2</a:t>
            </a:r>
            <a:r>
              <a:rPr lang="en-US" sz="1400" dirty="0">
                <a:latin typeface="Helvetica" charset="0"/>
                <a:ea typeface="Helvetica" charset="0"/>
                <a:cs typeface="Helvetica" charset="0"/>
              </a:rPr>
              <a:t>NOAA Chemical Sciences Laboratory</a:t>
            </a:r>
            <a:endParaRPr lang="en-US" sz="1400" baseline="30000" dirty="0">
              <a:latin typeface="Helvetica" charset="0"/>
              <a:ea typeface="Helvetica" charset="0"/>
              <a:cs typeface="Helvetica" charset="0"/>
            </a:endParaRPr>
          </a:p>
          <a:p>
            <a:pPr algn="ctr"/>
            <a:endParaRPr lang="en-US" altLang="ko-KR" sz="1600" dirty="0">
              <a:latin typeface="Helvetica" pitchFamily="2" charset="0"/>
              <a:ea typeface="KoPub돋움체 Bold" panose="02020603020101020101" pitchFamily="18" charset="-127"/>
              <a:cs typeface="Arial" panose="020B0604020202020204" pitchFamily="34" charset="0"/>
            </a:endParaRPr>
          </a:p>
          <a:p>
            <a:pPr algn="ctr"/>
            <a:endParaRPr lang="ko-KR" altLang="en-US" sz="1600" dirty="0">
              <a:latin typeface="Helvetica" pitchFamily="2" charset="0"/>
              <a:ea typeface="KoPub돋움체 Bold" panose="02020603020101020101" pitchFamily="18" charset="-127"/>
              <a:cs typeface="Arial" panose="020B0604020202020204" pitchFamily="34" charset="0"/>
            </a:endParaRPr>
          </a:p>
        </p:txBody>
      </p:sp>
      <p:pic>
        <p:nvPicPr>
          <p:cNvPr id="1026" name="Picture 2">
            <a:extLst>
              <a:ext uri="{FF2B5EF4-FFF2-40B4-BE49-F238E27FC236}">
                <a16:creationId xmlns:a16="http://schemas.microsoft.com/office/drawing/2014/main" xmlns="" id="{847F9BE0-860E-9B21-E385-90D4FD255D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19" y="143731"/>
            <a:ext cx="1569181" cy="131687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xmlns="" id="{D2C83800-D832-8412-429D-B72FB03FD7E9}"/>
              </a:ext>
            </a:extLst>
          </p:cNvPr>
          <p:cNvSpPr txBox="1"/>
          <p:nvPr/>
        </p:nvSpPr>
        <p:spPr>
          <a:xfrm>
            <a:off x="3227398" y="6486020"/>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6" name="직사각형 7">
            <a:extLst>
              <a:ext uri="{FF2B5EF4-FFF2-40B4-BE49-F238E27FC236}">
                <a16:creationId xmlns:a16="http://schemas.microsoft.com/office/drawing/2014/main" xmlns="" id="{80A40BB9-4994-4586-A224-AF0407521A81}"/>
              </a:ext>
            </a:extLst>
          </p:cNvPr>
          <p:cNvSpPr/>
          <p:nvPr/>
        </p:nvSpPr>
        <p:spPr>
          <a:xfrm>
            <a:off x="1643357" y="5517917"/>
            <a:ext cx="9194802" cy="584199"/>
          </a:xfrm>
          <a:prstGeom prst="rect">
            <a:avLst/>
          </a:prstGeom>
        </p:spPr>
        <p:txBody>
          <a:bodyPr wrap="square" lIns="0" tIns="0" rIns="0" bIns="144000" anchor="ctr" anchorCtr="0">
            <a:noAutofit/>
          </a:bodyPr>
          <a:lstStyle/>
          <a:p>
            <a:pPr algn="ctr">
              <a:lnSpc>
                <a:spcPct val="125000"/>
              </a:lnSpc>
            </a:pPr>
            <a:r>
              <a:rPr lang="en-US" altLang="ko-KR" sz="2000" dirty="0">
                <a:effectLst>
                  <a:outerShdw blurRad="38100" dist="38100" dir="2700000" algn="tl">
                    <a:srgbClr val="000000">
                      <a:alpha val="43137"/>
                    </a:srgbClr>
                  </a:outerShdw>
                </a:effectLst>
                <a:latin typeface="Helvetica" pitchFamily="2" charset="0"/>
                <a:ea typeface="Arial Unicode MS" panose="020B0604020202020204" pitchFamily="50" charset="-127"/>
              </a:rPr>
              <a:t>08-Atmospheric Boundary Layer Processes</a:t>
            </a:r>
          </a:p>
          <a:p>
            <a:pPr algn="ctr">
              <a:lnSpc>
                <a:spcPct val="125000"/>
              </a:lnSpc>
            </a:pPr>
            <a:r>
              <a:rPr lang="en-US" altLang="ko-KR" sz="2000" dirty="0">
                <a:effectLst>
                  <a:outerShdw blurRad="38100" dist="38100" dir="2700000" algn="tl">
                    <a:srgbClr val="000000">
                      <a:alpha val="43137"/>
                    </a:srgbClr>
                  </a:outerShdw>
                </a:effectLst>
                <a:latin typeface="Helvetica" pitchFamily="2" charset="0"/>
                <a:ea typeface="Arial Unicode MS" panose="020B0604020202020204" pitchFamily="50" charset="-127"/>
              </a:rPr>
              <a:t>June 30</a:t>
            </a:r>
            <a:r>
              <a:rPr lang="en-US" altLang="ko-KR" sz="2000" baseline="30000" dirty="0">
                <a:effectLst>
                  <a:outerShdw blurRad="38100" dist="38100" dir="2700000" algn="tl">
                    <a:srgbClr val="000000">
                      <a:alpha val="43137"/>
                    </a:srgbClr>
                  </a:outerShdw>
                </a:effectLst>
                <a:latin typeface="Helvetica" pitchFamily="2" charset="0"/>
                <a:ea typeface="Arial Unicode MS" panose="020B0604020202020204" pitchFamily="50" charset="-127"/>
              </a:rPr>
              <a:t>th</a:t>
            </a:r>
            <a:r>
              <a:rPr lang="en-US" altLang="ko-KR" sz="2000" dirty="0">
                <a:effectLst>
                  <a:outerShdw blurRad="38100" dist="38100" dir="2700000" algn="tl">
                    <a:srgbClr val="000000">
                      <a:alpha val="43137"/>
                    </a:srgbClr>
                  </a:outerShdw>
                </a:effectLst>
                <a:latin typeface="Helvetica" pitchFamily="2" charset="0"/>
                <a:ea typeface="Arial Unicode MS" panose="020B0604020202020204" pitchFamily="50" charset="-127"/>
              </a:rPr>
              <a:t>, 2022, 12:00 UTC</a:t>
            </a:r>
          </a:p>
          <a:p>
            <a:pPr algn="ctr">
              <a:lnSpc>
                <a:spcPct val="125000"/>
              </a:lnSpc>
            </a:pPr>
            <a:r>
              <a:rPr lang="en-US" altLang="ko-KR" sz="2000" dirty="0">
                <a:effectLst>
                  <a:outerShdw blurRad="38100" dist="38100" dir="2700000" algn="tl">
                    <a:srgbClr val="000000">
                      <a:alpha val="43137"/>
                    </a:srgbClr>
                  </a:outerShdw>
                </a:effectLst>
                <a:latin typeface="Helvetica" pitchFamily="2" charset="0"/>
                <a:ea typeface="Arial Unicode MS" panose="020B0604020202020204" pitchFamily="50" charset="-127"/>
              </a:rPr>
              <a:t>08 P19</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706" y="5546665"/>
            <a:ext cx="1802795" cy="852401"/>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53636" y="283780"/>
            <a:ext cx="3918409" cy="3918409"/>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06036" y="436180"/>
            <a:ext cx="3918409" cy="3918409"/>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58436" y="588580"/>
            <a:ext cx="3918409" cy="3918409"/>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10836" y="740980"/>
            <a:ext cx="3918409" cy="3918409"/>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26677" y="5306694"/>
            <a:ext cx="1312022" cy="1325301"/>
          </a:xfrm>
          <a:prstGeom prst="rect">
            <a:avLst/>
          </a:prstGeom>
        </p:spPr>
      </p:pic>
      <p:pic>
        <p:nvPicPr>
          <p:cNvPr id="15" name="Picture 14">
            <a:extLst>
              <a:ext uri="{FF2B5EF4-FFF2-40B4-BE49-F238E27FC236}">
                <a16:creationId xmlns:a16="http://schemas.microsoft.com/office/drawing/2014/main" xmlns="" id="{A5BB8A20-8605-4EAD-AABA-AC09B116EC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816" y="1972424"/>
            <a:ext cx="2501257" cy="3104856"/>
          </a:xfrm>
          <a:prstGeom prst="rect">
            <a:avLst/>
          </a:prstGeom>
        </p:spPr>
      </p:pic>
      <p:sp>
        <p:nvSpPr>
          <p:cNvPr id="16" name="Freeform 6">
            <a:extLst>
              <a:ext uri="{FF2B5EF4-FFF2-40B4-BE49-F238E27FC236}">
                <a16:creationId xmlns:a16="http://schemas.microsoft.com/office/drawing/2014/main" xmlns="" id="{13296F58-F8A5-414D-99E0-3D5351D493BC}"/>
              </a:ext>
            </a:extLst>
          </p:cNvPr>
          <p:cNvSpPr/>
          <p:nvPr/>
        </p:nvSpPr>
        <p:spPr>
          <a:xfrm>
            <a:off x="1888484" y="3270471"/>
            <a:ext cx="318138" cy="508762"/>
          </a:xfrm>
          <a:custGeom>
            <a:avLst/>
            <a:gdLst>
              <a:gd name="connsiteX0" fmla="*/ 501805 w 502284"/>
              <a:gd name="connsiteY0" fmla="*/ 669073 h 669073"/>
              <a:gd name="connsiteX1" fmla="*/ 490654 w 502284"/>
              <a:gd name="connsiteY1" fmla="*/ 379142 h 669073"/>
              <a:gd name="connsiteX2" fmla="*/ 423746 w 502284"/>
              <a:gd name="connsiteY2" fmla="*/ 323385 h 669073"/>
              <a:gd name="connsiteX3" fmla="*/ 312234 w 502284"/>
              <a:gd name="connsiteY3" fmla="*/ 267629 h 669073"/>
              <a:gd name="connsiteX4" fmla="*/ 278780 w 502284"/>
              <a:gd name="connsiteY4" fmla="*/ 211873 h 669073"/>
              <a:gd name="connsiteX5" fmla="*/ 223024 w 502284"/>
              <a:gd name="connsiteY5" fmla="*/ 178420 h 669073"/>
              <a:gd name="connsiteX6" fmla="*/ 156117 w 502284"/>
              <a:gd name="connsiteY6" fmla="*/ 111512 h 669073"/>
              <a:gd name="connsiteX7" fmla="*/ 89210 w 502284"/>
              <a:gd name="connsiteY7" fmla="*/ 55756 h 669073"/>
              <a:gd name="connsiteX8" fmla="*/ 0 w 502284"/>
              <a:gd name="connsiteY8" fmla="*/ 0 h 669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2284" h="669073">
                <a:moveTo>
                  <a:pt x="501805" y="669073"/>
                </a:moveTo>
                <a:cubicBezTo>
                  <a:pt x="502734" y="552915"/>
                  <a:pt x="503664" y="436757"/>
                  <a:pt x="490654" y="379142"/>
                </a:cubicBezTo>
                <a:cubicBezTo>
                  <a:pt x="477644" y="321527"/>
                  <a:pt x="453483" y="341971"/>
                  <a:pt x="423746" y="323385"/>
                </a:cubicBezTo>
                <a:cubicBezTo>
                  <a:pt x="394009" y="304799"/>
                  <a:pt x="336395" y="286214"/>
                  <a:pt x="312234" y="267629"/>
                </a:cubicBezTo>
                <a:cubicBezTo>
                  <a:pt x="288073" y="249044"/>
                  <a:pt x="293648" y="226741"/>
                  <a:pt x="278780" y="211873"/>
                </a:cubicBezTo>
                <a:cubicBezTo>
                  <a:pt x="263912" y="197005"/>
                  <a:pt x="243468" y="195147"/>
                  <a:pt x="223024" y="178420"/>
                </a:cubicBezTo>
                <a:cubicBezTo>
                  <a:pt x="202580" y="161693"/>
                  <a:pt x="178419" y="131956"/>
                  <a:pt x="156117" y="111512"/>
                </a:cubicBezTo>
                <a:cubicBezTo>
                  <a:pt x="133815" y="91068"/>
                  <a:pt x="115229" y="74341"/>
                  <a:pt x="89210" y="55756"/>
                </a:cubicBezTo>
                <a:cubicBezTo>
                  <a:pt x="63191" y="37171"/>
                  <a:pt x="0" y="0"/>
                  <a:pt x="0" y="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Freeform 7">
            <a:extLst>
              <a:ext uri="{FF2B5EF4-FFF2-40B4-BE49-F238E27FC236}">
                <a16:creationId xmlns:a16="http://schemas.microsoft.com/office/drawing/2014/main" xmlns="" id="{7953500D-0E91-4763-BB1D-8084943ACF20}"/>
              </a:ext>
            </a:extLst>
          </p:cNvPr>
          <p:cNvSpPr/>
          <p:nvPr/>
        </p:nvSpPr>
        <p:spPr>
          <a:xfrm>
            <a:off x="1643357" y="3416331"/>
            <a:ext cx="366938" cy="508762"/>
          </a:xfrm>
          <a:custGeom>
            <a:avLst/>
            <a:gdLst>
              <a:gd name="connsiteX0" fmla="*/ 579864 w 579864"/>
              <a:gd name="connsiteY0" fmla="*/ 858644 h 858644"/>
              <a:gd name="connsiteX1" fmla="*/ 434898 w 579864"/>
              <a:gd name="connsiteY1" fmla="*/ 713678 h 858644"/>
              <a:gd name="connsiteX2" fmla="*/ 367991 w 579864"/>
              <a:gd name="connsiteY2" fmla="*/ 524108 h 858644"/>
              <a:gd name="connsiteX3" fmla="*/ 334537 w 579864"/>
              <a:gd name="connsiteY3" fmla="*/ 367991 h 858644"/>
              <a:gd name="connsiteX4" fmla="*/ 189571 w 579864"/>
              <a:gd name="connsiteY4" fmla="*/ 223025 h 858644"/>
              <a:gd name="connsiteX5" fmla="*/ 78059 w 579864"/>
              <a:gd name="connsiteY5" fmla="*/ 78059 h 858644"/>
              <a:gd name="connsiteX6" fmla="*/ 0 w 579864"/>
              <a:gd name="connsiteY6" fmla="*/ 0 h 85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9864" h="858644">
                <a:moveTo>
                  <a:pt x="579864" y="858644"/>
                </a:moveTo>
                <a:cubicBezTo>
                  <a:pt x="525037" y="814039"/>
                  <a:pt x="470210" y="769434"/>
                  <a:pt x="434898" y="713678"/>
                </a:cubicBezTo>
                <a:cubicBezTo>
                  <a:pt x="399586" y="657922"/>
                  <a:pt x="384718" y="581722"/>
                  <a:pt x="367991" y="524108"/>
                </a:cubicBezTo>
                <a:cubicBezTo>
                  <a:pt x="351264" y="466494"/>
                  <a:pt x="364274" y="418171"/>
                  <a:pt x="334537" y="367991"/>
                </a:cubicBezTo>
                <a:cubicBezTo>
                  <a:pt x="304800" y="317811"/>
                  <a:pt x="232317" y="271347"/>
                  <a:pt x="189571" y="223025"/>
                </a:cubicBezTo>
                <a:cubicBezTo>
                  <a:pt x="146825" y="174703"/>
                  <a:pt x="109654" y="115230"/>
                  <a:pt x="78059" y="78059"/>
                </a:cubicBezTo>
                <a:cubicBezTo>
                  <a:pt x="46464" y="40888"/>
                  <a:pt x="0" y="0"/>
                  <a:pt x="0" y="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Freeform 8">
            <a:extLst>
              <a:ext uri="{FF2B5EF4-FFF2-40B4-BE49-F238E27FC236}">
                <a16:creationId xmlns:a16="http://schemas.microsoft.com/office/drawing/2014/main" xmlns="" id="{FB555794-E0B1-43A9-ABC5-6BECED51D067}"/>
              </a:ext>
            </a:extLst>
          </p:cNvPr>
          <p:cNvSpPr/>
          <p:nvPr/>
        </p:nvSpPr>
        <p:spPr>
          <a:xfrm>
            <a:off x="1513554" y="3638207"/>
            <a:ext cx="56982" cy="370009"/>
          </a:xfrm>
          <a:custGeom>
            <a:avLst/>
            <a:gdLst>
              <a:gd name="connsiteX0" fmla="*/ 101 w 90048"/>
              <a:gd name="connsiteY0" fmla="*/ 624469 h 624469"/>
              <a:gd name="connsiteX1" fmla="*/ 22404 w 90048"/>
              <a:gd name="connsiteY1" fmla="*/ 490654 h 624469"/>
              <a:gd name="connsiteX2" fmla="*/ 101 w 90048"/>
              <a:gd name="connsiteY2" fmla="*/ 367990 h 624469"/>
              <a:gd name="connsiteX3" fmla="*/ 33555 w 90048"/>
              <a:gd name="connsiteY3" fmla="*/ 278781 h 624469"/>
              <a:gd name="connsiteX4" fmla="*/ 89311 w 90048"/>
              <a:gd name="connsiteY4" fmla="*/ 100361 h 624469"/>
              <a:gd name="connsiteX5" fmla="*/ 67009 w 90048"/>
              <a:gd name="connsiteY5" fmla="*/ 0 h 624469"/>
              <a:gd name="connsiteX6" fmla="*/ 67009 w 90048"/>
              <a:gd name="connsiteY6" fmla="*/ 0 h 624469"/>
              <a:gd name="connsiteX7" fmla="*/ 67009 w 90048"/>
              <a:gd name="connsiteY7" fmla="*/ 0 h 624469"/>
              <a:gd name="connsiteX8" fmla="*/ 67009 w 90048"/>
              <a:gd name="connsiteY8" fmla="*/ 11151 h 624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048" h="624469">
                <a:moveTo>
                  <a:pt x="101" y="624469"/>
                </a:moveTo>
                <a:cubicBezTo>
                  <a:pt x="11252" y="578934"/>
                  <a:pt x="22404" y="533400"/>
                  <a:pt x="22404" y="490654"/>
                </a:cubicBezTo>
                <a:cubicBezTo>
                  <a:pt x="22404" y="447908"/>
                  <a:pt x="-1757" y="403302"/>
                  <a:pt x="101" y="367990"/>
                </a:cubicBezTo>
                <a:cubicBezTo>
                  <a:pt x="1959" y="332678"/>
                  <a:pt x="18687" y="323386"/>
                  <a:pt x="33555" y="278781"/>
                </a:cubicBezTo>
                <a:cubicBezTo>
                  <a:pt x="48423" y="234176"/>
                  <a:pt x="83735" y="146824"/>
                  <a:pt x="89311" y="100361"/>
                </a:cubicBezTo>
                <a:cubicBezTo>
                  <a:pt x="94887" y="53898"/>
                  <a:pt x="67009" y="0"/>
                  <a:pt x="67009" y="0"/>
                </a:cubicBezTo>
                <a:lnTo>
                  <a:pt x="67009" y="0"/>
                </a:lnTo>
                <a:lnTo>
                  <a:pt x="67009" y="0"/>
                </a:lnTo>
                <a:cubicBezTo>
                  <a:pt x="67009" y="1858"/>
                  <a:pt x="68868" y="9293"/>
                  <a:pt x="67009" y="11151"/>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Freeform 9">
            <a:extLst>
              <a:ext uri="{FF2B5EF4-FFF2-40B4-BE49-F238E27FC236}">
                <a16:creationId xmlns:a16="http://schemas.microsoft.com/office/drawing/2014/main" xmlns="" id="{5ED2D59A-4157-4E90-9230-E53D72D0116D}"/>
              </a:ext>
            </a:extLst>
          </p:cNvPr>
          <p:cNvSpPr/>
          <p:nvPr/>
        </p:nvSpPr>
        <p:spPr>
          <a:xfrm>
            <a:off x="1029691" y="3553684"/>
            <a:ext cx="241454" cy="416260"/>
          </a:xfrm>
          <a:custGeom>
            <a:avLst/>
            <a:gdLst>
              <a:gd name="connsiteX0" fmla="*/ 0 w 381564"/>
              <a:gd name="connsiteY0" fmla="*/ 702527 h 702527"/>
              <a:gd name="connsiteX1" fmla="*/ 66908 w 381564"/>
              <a:gd name="connsiteY1" fmla="*/ 490654 h 702527"/>
              <a:gd name="connsiteX2" fmla="*/ 167269 w 381564"/>
              <a:gd name="connsiteY2" fmla="*/ 334537 h 702527"/>
              <a:gd name="connsiteX3" fmla="*/ 312234 w 381564"/>
              <a:gd name="connsiteY3" fmla="*/ 245327 h 702527"/>
              <a:gd name="connsiteX4" fmla="*/ 379142 w 381564"/>
              <a:gd name="connsiteY4" fmla="*/ 100361 h 702527"/>
              <a:gd name="connsiteX5" fmla="*/ 367991 w 381564"/>
              <a:gd name="connsiteY5" fmla="*/ 0 h 702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564" h="702527">
                <a:moveTo>
                  <a:pt x="0" y="702527"/>
                </a:moveTo>
                <a:cubicBezTo>
                  <a:pt x="19515" y="627256"/>
                  <a:pt x="39030" y="551986"/>
                  <a:pt x="66908" y="490654"/>
                </a:cubicBezTo>
                <a:cubicBezTo>
                  <a:pt x="94786" y="429322"/>
                  <a:pt x="126381" y="375425"/>
                  <a:pt x="167269" y="334537"/>
                </a:cubicBezTo>
                <a:cubicBezTo>
                  <a:pt x="208157" y="293649"/>
                  <a:pt x="276922" y="284356"/>
                  <a:pt x="312234" y="245327"/>
                </a:cubicBezTo>
                <a:cubicBezTo>
                  <a:pt x="347546" y="206298"/>
                  <a:pt x="369849" y="141249"/>
                  <a:pt x="379142" y="100361"/>
                </a:cubicBezTo>
                <a:cubicBezTo>
                  <a:pt x="388435" y="59473"/>
                  <a:pt x="367991" y="0"/>
                  <a:pt x="367991" y="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 name="Picture 19">
            <a:extLst>
              <a:ext uri="{FF2B5EF4-FFF2-40B4-BE49-F238E27FC236}">
                <a16:creationId xmlns:a16="http://schemas.microsoft.com/office/drawing/2014/main" xmlns="" id="{80938BDA-7C6A-4789-9576-844BDCEC89F8}"/>
              </a:ext>
            </a:extLst>
          </p:cNvPr>
          <p:cNvPicPr>
            <a:picLocks noChangeAspect="1"/>
          </p:cNvPicPr>
          <p:nvPr/>
        </p:nvPicPr>
        <p:blipFill rotWithShape="1">
          <a:blip r:embed="rId7">
            <a:extLst>
              <a:ext uri="{28A0092B-C50C-407E-A947-70E740481C1C}">
                <a14:useLocalDpi xmlns:a14="http://schemas.microsoft.com/office/drawing/2010/main" val="0"/>
              </a:ext>
            </a:extLst>
          </a:blip>
          <a:srcRect t="25328" r="36720"/>
          <a:stretch/>
        </p:blipFill>
        <p:spPr>
          <a:xfrm>
            <a:off x="9267149" y="2092596"/>
            <a:ext cx="2750743" cy="2784254"/>
          </a:xfrm>
          <a:prstGeom prst="rect">
            <a:avLst/>
          </a:prstGeom>
        </p:spPr>
      </p:pic>
      <p:cxnSp>
        <p:nvCxnSpPr>
          <p:cNvPr id="22" name="Straight Arrow Connector 21">
            <a:extLst>
              <a:ext uri="{FF2B5EF4-FFF2-40B4-BE49-F238E27FC236}">
                <a16:creationId xmlns:a16="http://schemas.microsoft.com/office/drawing/2014/main" xmlns="" id="{39FC732E-10CF-4F75-B726-3098DFC34353}"/>
              </a:ext>
            </a:extLst>
          </p:cNvPr>
          <p:cNvCxnSpPr>
            <a:cxnSpLocks/>
          </p:cNvCxnSpPr>
          <p:nvPr/>
        </p:nvCxnSpPr>
        <p:spPr>
          <a:xfrm>
            <a:off x="10342118" y="2916423"/>
            <a:ext cx="769117" cy="23976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xmlns="" id="{0D5111A4-B93B-4FC8-AFD6-E1730B5FE3B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67894" y="2120652"/>
            <a:ext cx="3211720" cy="2037893"/>
          </a:xfrm>
          <a:prstGeom prst="rect">
            <a:avLst/>
          </a:prstGeom>
        </p:spPr>
      </p:pic>
      <p:pic>
        <p:nvPicPr>
          <p:cNvPr id="27" name="Picture 26">
            <a:extLst>
              <a:ext uri="{FF2B5EF4-FFF2-40B4-BE49-F238E27FC236}">
                <a16:creationId xmlns:a16="http://schemas.microsoft.com/office/drawing/2014/main" xmlns="" id="{F0C2AA04-AE39-47E3-B04D-F1F27FFE12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12389" y="2089924"/>
            <a:ext cx="2703012" cy="2301550"/>
          </a:xfrm>
          <a:prstGeom prst="rect">
            <a:avLst/>
          </a:prstGeom>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xmlns="" id="{D4AE6B3B-CE5A-494B-B2DE-7A6BBBE78451}"/>
                  </a:ext>
                </a:extLst>
              </p:cNvPr>
              <p:cNvSpPr txBox="1"/>
              <p:nvPr/>
            </p:nvSpPr>
            <p:spPr>
              <a:xfrm>
                <a:off x="25007637" y="2971800"/>
                <a:ext cx="201657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a:fld id="{0EBD859D-D596-9F4F-9FB8-FA7E58B542E0}" type="mathplaceholder">
                        <a:rPr lang="en-US" i="1" smtClean="0">
                          <a:latin typeface="Cambria Math" panose="02040503050406030204" pitchFamily="18" charset="0"/>
                        </a:rPr>
                        <a:t>Type equation here.</a:t>
                      </a:fld>
                    </m:oMath>
                  </m:oMathPara>
                </a14:m>
                <a:endParaRPr lang="en-US" dirty="0"/>
              </a:p>
            </p:txBody>
          </p:sp>
        </mc:Choice>
        <mc:Fallback xmlns="">
          <p:sp>
            <p:nvSpPr>
              <p:cNvPr id="26" name="TextBox 25">
                <a:extLst>
                  <a:ext uri="{FF2B5EF4-FFF2-40B4-BE49-F238E27FC236}">
                    <a16:creationId xmlns:a16="http://schemas.microsoft.com/office/drawing/2014/main" id="{D4AE6B3B-CE5A-494B-B2DE-7A6BBBE78451}"/>
                  </a:ext>
                </a:extLst>
              </p:cNvPr>
              <p:cNvSpPr txBox="1">
                <a:spLocks noRot="1" noChangeAspect="1" noMove="1" noResize="1" noEditPoints="1" noAdjustHandles="1" noChangeArrowheads="1" noChangeShapeType="1" noTextEdit="1"/>
              </p:cNvSpPr>
              <p:nvPr/>
            </p:nvSpPr>
            <p:spPr>
              <a:xfrm>
                <a:off x="25007637" y="2971800"/>
                <a:ext cx="2016578" cy="276999"/>
              </a:xfrm>
              <a:prstGeom prst="rect">
                <a:avLst/>
              </a:prstGeom>
              <a:blipFill>
                <a:blip r:embed="rId10"/>
                <a:stretch>
                  <a:fillRect l="-3323" r="-2719"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xmlns="" id="{B5331187-3F91-4431-87D5-976759567EFF}"/>
                  </a:ext>
                </a:extLst>
              </p:cNvPr>
              <p:cNvSpPr txBox="1"/>
              <p:nvPr/>
            </p:nvSpPr>
            <p:spPr>
              <a:xfrm>
                <a:off x="6474581" y="3091947"/>
                <a:ext cx="580002" cy="3243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latin typeface="Cambria Math" charset="0"/>
                            </a:rPr>
                          </m:ctrlPr>
                        </m:sSubPr>
                        <m:e>
                          <m:r>
                            <a:rPr lang="en-US" sz="1400" b="0" i="1" smtClean="0">
                              <a:latin typeface="Cambria Math" panose="02040503050406030204" pitchFamily="18" charset="0"/>
                            </a:rPr>
                            <m:t>𝑧</m:t>
                          </m:r>
                        </m:e>
                        <m:sub>
                          <m:r>
                            <a:rPr lang="en-US" sz="1400" b="0" i="1" smtClean="0">
                              <a:latin typeface="Cambria Math" panose="02040503050406030204" pitchFamily="18" charset="0"/>
                            </a:rPr>
                            <m:t>𝑝𝑙𝑢𝑚𝑒</m:t>
                          </m:r>
                        </m:sub>
                      </m:sSub>
                      <m:r>
                        <a:rPr lang="en-US" sz="1400" b="0" i="1" smtClean="0">
                          <a:latin typeface="Cambria Math" panose="02040503050406030204" pitchFamily="18" charset="0"/>
                        </a:rPr>
                        <m:t>?</m:t>
                      </m:r>
                    </m:oMath>
                  </m:oMathPara>
                </a14:m>
                <a:endParaRPr lang="en-US" sz="1400" dirty="0"/>
              </a:p>
            </p:txBody>
          </p:sp>
        </mc:Choice>
        <mc:Fallback xmlns="">
          <p:sp>
            <p:nvSpPr>
              <p:cNvPr id="29" name="TextBox 28">
                <a:extLst>
                  <a:ext uri="{FF2B5EF4-FFF2-40B4-BE49-F238E27FC236}">
                    <a16:creationId xmlns:a16="http://schemas.microsoft.com/office/drawing/2014/main" id="{B5331187-3F91-4431-87D5-976759567EFF}"/>
                  </a:ext>
                </a:extLst>
              </p:cNvPr>
              <p:cNvSpPr txBox="1">
                <a:spLocks noRot="1" noChangeAspect="1" noMove="1" noResize="1" noEditPoints="1" noAdjustHandles="1" noChangeArrowheads="1" noChangeShapeType="1" noTextEdit="1"/>
              </p:cNvSpPr>
              <p:nvPr/>
            </p:nvSpPr>
            <p:spPr>
              <a:xfrm>
                <a:off x="6474581" y="3091947"/>
                <a:ext cx="580002" cy="324384"/>
              </a:xfrm>
              <a:prstGeom prst="rect">
                <a:avLst/>
              </a:prstGeom>
              <a:blipFill>
                <a:blip r:embed="rId11"/>
                <a:stretch>
                  <a:fillRect r="-24211" b="-3774"/>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xmlns="" id="{EEF02D97-A5B3-4189-8C7F-9D16E4622C62}"/>
              </a:ext>
            </a:extLst>
          </p:cNvPr>
          <p:cNvSpPr txBox="1"/>
          <p:nvPr/>
        </p:nvSpPr>
        <p:spPr>
          <a:xfrm>
            <a:off x="3083016" y="1897833"/>
            <a:ext cx="1290738" cy="246221"/>
          </a:xfrm>
          <a:prstGeom prst="rect">
            <a:avLst/>
          </a:prstGeom>
          <a:noFill/>
        </p:spPr>
        <p:txBody>
          <a:bodyPr wrap="none" rtlCol="0">
            <a:spAutoFit/>
          </a:bodyPr>
          <a:lstStyle/>
          <a:p>
            <a:r>
              <a:rPr lang="en-US" sz="1000" dirty="0" err="1">
                <a:hlinkClick r:id="rId12"/>
              </a:rPr>
              <a:t>Paugam</a:t>
            </a:r>
            <a:r>
              <a:rPr lang="en-US" sz="1000" dirty="0">
                <a:hlinkClick r:id="rId12"/>
              </a:rPr>
              <a:t> et. al. (2016)</a:t>
            </a:r>
            <a:endParaRPr lang="en-US" sz="1000" dirty="0"/>
          </a:p>
        </p:txBody>
      </p:sp>
      <p:sp>
        <p:nvSpPr>
          <p:cNvPr id="32" name="Rectangle 31">
            <a:extLst>
              <a:ext uri="{FF2B5EF4-FFF2-40B4-BE49-F238E27FC236}">
                <a16:creationId xmlns:a16="http://schemas.microsoft.com/office/drawing/2014/main" xmlns="" id="{943C8189-E34B-43F2-B620-753ACC747072}"/>
              </a:ext>
            </a:extLst>
          </p:cNvPr>
          <p:cNvSpPr/>
          <p:nvPr/>
        </p:nvSpPr>
        <p:spPr>
          <a:xfrm>
            <a:off x="6367557" y="1909865"/>
            <a:ext cx="1277914" cy="246221"/>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err="1">
                <a:hlinkClick r:id="rId13"/>
              </a:rPr>
              <a:t>Plourde</a:t>
            </a:r>
            <a:r>
              <a:rPr lang="en-US" sz="1000" dirty="0">
                <a:hlinkClick r:id="rId13"/>
              </a:rPr>
              <a:t> et. al. (2008)</a:t>
            </a:r>
            <a:endParaRPr lang="en-US" sz="1000" dirty="0"/>
          </a:p>
        </p:txBody>
      </p:sp>
    </p:spTree>
    <p:extLst>
      <p:ext uri="{BB962C8B-B14F-4D97-AF65-F5344CB8AC3E}">
        <p14:creationId xmlns:p14="http://schemas.microsoft.com/office/powerpoint/2010/main" val="322598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xmlns=""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xmlns=""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xmlns=""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xmlns=""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t>Motivation</a:t>
              </a:r>
            </a:p>
          </p:txBody>
        </p:sp>
      </p:grpSp>
      <p:sp>
        <p:nvSpPr>
          <p:cNvPr id="14" name="TextBox 13">
            <a:extLst>
              <a:ext uri="{FF2B5EF4-FFF2-40B4-BE49-F238E27FC236}">
                <a16:creationId xmlns:a16="http://schemas.microsoft.com/office/drawing/2014/main" xmlns=""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1</a:t>
            </a:r>
          </a:p>
        </p:txBody>
      </p:sp>
      <p:sp>
        <p:nvSpPr>
          <p:cNvPr id="15" name="TextBox 14">
            <a:extLst>
              <a:ext uri="{FF2B5EF4-FFF2-40B4-BE49-F238E27FC236}">
                <a16:creationId xmlns:a16="http://schemas.microsoft.com/office/drawing/2014/main" xmlns="" id="{4F1FAD64-61B2-1D25-4995-53B1C671B3E1}"/>
              </a:ext>
            </a:extLst>
          </p:cNvPr>
          <p:cNvSpPr txBox="1"/>
          <p:nvPr/>
        </p:nvSpPr>
        <p:spPr>
          <a:xfrm>
            <a:off x="2963526" y="6581643"/>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21943" t="90663" r="17070" b="1080"/>
          <a:stretch/>
        </p:blipFill>
        <p:spPr>
          <a:xfrm>
            <a:off x="425372" y="3628082"/>
            <a:ext cx="2869340" cy="290610"/>
          </a:xfrm>
          <a:prstGeom prst="rect">
            <a:avLst/>
          </a:prstGeom>
        </p:spPr>
      </p:pic>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7114" t="14893" r="65288" b="54521"/>
          <a:stretch/>
        </p:blipFill>
        <p:spPr>
          <a:xfrm>
            <a:off x="257433" y="1176494"/>
            <a:ext cx="2760482" cy="2369711"/>
          </a:xfrm>
          <a:prstGeom prst="rect">
            <a:avLst/>
          </a:prstGeom>
        </p:spPr>
      </p:pic>
      <p:pic>
        <p:nvPicPr>
          <p:cNvPr id="17" name="Picture 16"/>
          <p:cNvPicPr>
            <a:picLocks noChangeAspect="1"/>
          </p:cNvPicPr>
          <p:nvPr/>
        </p:nvPicPr>
        <p:blipFill rotWithShape="1">
          <a:blip r:embed="rId3">
            <a:extLst>
              <a:ext uri="{28A0092B-C50C-407E-A947-70E740481C1C}">
                <a14:useLocalDpi xmlns:a14="http://schemas.microsoft.com/office/drawing/2010/main" val="0"/>
              </a:ext>
            </a:extLst>
          </a:blip>
          <a:srcRect b="87311"/>
          <a:stretch/>
        </p:blipFill>
        <p:spPr>
          <a:xfrm>
            <a:off x="138589" y="699947"/>
            <a:ext cx="3398695" cy="407622"/>
          </a:xfrm>
          <a:prstGeom prst="rect">
            <a:avLst/>
          </a:prstGeom>
        </p:spPr>
      </p:pic>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l="8958" t="5156"/>
          <a:stretch/>
        </p:blipFill>
        <p:spPr>
          <a:xfrm>
            <a:off x="3411275" y="965992"/>
            <a:ext cx="3205218" cy="2857423"/>
          </a:xfrm>
          <a:prstGeom prst="rect">
            <a:avLst/>
          </a:prstGeom>
        </p:spPr>
      </p:pic>
      <p:sp>
        <p:nvSpPr>
          <p:cNvPr id="24" name="Rectangle 23"/>
          <p:cNvSpPr/>
          <p:nvPr/>
        </p:nvSpPr>
        <p:spPr>
          <a:xfrm>
            <a:off x="9824361" y="799597"/>
            <a:ext cx="308274" cy="1325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016804" y="2923632"/>
            <a:ext cx="308274" cy="1325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p:cNvSpPr txBox="1"/>
          <p:nvPr/>
        </p:nvSpPr>
        <p:spPr>
          <a:xfrm>
            <a:off x="3436792" y="3901682"/>
            <a:ext cx="3205218" cy="2677656"/>
          </a:xfrm>
          <a:prstGeom prst="rect">
            <a:avLst/>
          </a:prstGeom>
          <a:noFill/>
        </p:spPr>
        <p:txBody>
          <a:bodyPr wrap="square" rtlCol="0">
            <a:spAutoFit/>
          </a:bodyPr>
          <a:lstStyle/>
          <a:p>
            <a:pPr marL="285750" indent="-285750">
              <a:buFont typeface="Arial" charset="0"/>
              <a:buChar char="•"/>
            </a:pPr>
            <a:r>
              <a:rPr lang="en-US" sz="1400" dirty="0"/>
              <a:t>Surface conditions are expected to become drier (already evident)</a:t>
            </a:r>
          </a:p>
          <a:p>
            <a:pPr marL="285750" indent="-285750">
              <a:buFont typeface="Arial" charset="0"/>
              <a:buChar char="•"/>
            </a:pPr>
            <a:r>
              <a:rPr lang="en-US" sz="1400" dirty="0"/>
              <a:t>Regions west of the Rockies have experienced enhanced warming over the last 3 decades</a:t>
            </a:r>
          </a:p>
          <a:p>
            <a:pPr marL="285750" indent="-285750">
              <a:buFont typeface="Arial" charset="0"/>
              <a:buChar char="•"/>
            </a:pPr>
            <a:r>
              <a:rPr lang="en-US" sz="1400" dirty="0"/>
              <a:t>California leads the way in fire damage but other states are catching up</a:t>
            </a:r>
          </a:p>
          <a:p>
            <a:pPr marL="285750" indent="-285750">
              <a:buFont typeface="Arial" charset="0"/>
              <a:buChar char="•"/>
            </a:pPr>
            <a:r>
              <a:rPr lang="en-US" sz="1400" dirty="0"/>
              <a:t>Changes in conditions leads to increases in wildfires which leads to more pollution which changes background conditions further</a:t>
            </a:r>
          </a:p>
        </p:txBody>
      </p:sp>
      <p:pic>
        <p:nvPicPr>
          <p:cNvPr id="8" name="Picture 7">
            <a:extLst>
              <a:ext uri="{FF2B5EF4-FFF2-40B4-BE49-F238E27FC236}">
                <a16:creationId xmlns:a16="http://schemas.microsoft.com/office/drawing/2014/main" xmlns="" id="{D2ED76D2-EF1E-4CD6-97F0-6C00A190C1D5}"/>
              </a:ext>
            </a:extLst>
          </p:cNvPr>
          <p:cNvPicPr>
            <a:picLocks noChangeAspect="1"/>
          </p:cNvPicPr>
          <p:nvPr/>
        </p:nvPicPr>
        <p:blipFill rotWithShape="1">
          <a:blip r:embed="rId5">
            <a:extLst>
              <a:ext uri="{28A0092B-C50C-407E-A947-70E740481C1C}">
                <a14:useLocalDpi xmlns:a14="http://schemas.microsoft.com/office/drawing/2010/main" val="0"/>
              </a:ext>
            </a:extLst>
          </a:blip>
          <a:srcRect l="10862" t="25323"/>
          <a:stretch/>
        </p:blipFill>
        <p:spPr>
          <a:xfrm>
            <a:off x="257433" y="3965074"/>
            <a:ext cx="3140038" cy="2470438"/>
          </a:xfrm>
          <a:prstGeom prst="rect">
            <a:avLst/>
          </a:prstGeom>
        </p:spPr>
      </p:pic>
      <p:sp>
        <p:nvSpPr>
          <p:cNvPr id="53" name="TextBox 52">
            <a:extLst>
              <a:ext uri="{FF2B5EF4-FFF2-40B4-BE49-F238E27FC236}">
                <a16:creationId xmlns:a16="http://schemas.microsoft.com/office/drawing/2014/main" xmlns="" id="{7E884093-54F4-44F0-9C5A-C3B6473D76FB}"/>
              </a:ext>
            </a:extLst>
          </p:cNvPr>
          <p:cNvSpPr txBox="1"/>
          <p:nvPr/>
        </p:nvSpPr>
        <p:spPr>
          <a:xfrm>
            <a:off x="2027595" y="6047659"/>
            <a:ext cx="696024" cy="246221"/>
          </a:xfrm>
          <a:prstGeom prst="rect">
            <a:avLst/>
          </a:prstGeom>
          <a:noFill/>
        </p:spPr>
        <p:txBody>
          <a:bodyPr wrap="none" rtlCol="0">
            <a:spAutoFit/>
          </a:bodyPr>
          <a:lstStyle/>
          <a:p>
            <a:r>
              <a:rPr lang="en-US" sz="1000" dirty="0"/>
              <a:t>USA Facts</a:t>
            </a:r>
          </a:p>
        </p:txBody>
      </p:sp>
      <p:sp>
        <p:nvSpPr>
          <p:cNvPr id="56" name="TextBox 5">
            <a:extLst>
              <a:ext uri="{FF2B5EF4-FFF2-40B4-BE49-F238E27FC236}">
                <a16:creationId xmlns:a16="http://schemas.microsoft.com/office/drawing/2014/main" xmlns="" id="{2D5D1797-1911-471E-8041-CBBBB43B6D99}"/>
              </a:ext>
            </a:extLst>
          </p:cNvPr>
          <p:cNvSpPr txBox="1"/>
          <p:nvPr/>
        </p:nvSpPr>
        <p:spPr>
          <a:xfrm>
            <a:off x="3932858" y="948899"/>
            <a:ext cx="788999" cy="24622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t>IPCC (2022)</a:t>
            </a:r>
          </a:p>
        </p:txBody>
      </p:sp>
      <p:pic>
        <p:nvPicPr>
          <p:cNvPr id="57" name="Picture 56">
            <a:extLst>
              <a:ext uri="{FF2B5EF4-FFF2-40B4-BE49-F238E27FC236}">
                <a16:creationId xmlns:a16="http://schemas.microsoft.com/office/drawing/2014/main" xmlns="" id="{0088EA04-4514-4FD1-86F6-06101D5FEF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39467" y="725585"/>
            <a:ext cx="5113939" cy="3508707"/>
          </a:xfrm>
          <a:prstGeom prst="rect">
            <a:avLst/>
          </a:prstGeom>
        </p:spPr>
      </p:pic>
      <p:cxnSp>
        <p:nvCxnSpPr>
          <p:cNvPr id="21" name="Straight Connector 20">
            <a:extLst>
              <a:ext uri="{FF2B5EF4-FFF2-40B4-BE49-F238E27FC236}">
                <a16:creationId xmlns:a16="http://schemas.microsoft.com/office/drawing/2014/main" xmlns="" id="{6BFB1D8E-7328-47BC-A87B-A145BD4A3C4D}"/>
              </a:ext>
            </a:extLst>
          </p:cNvPr>
          <p:cNvCxnSpPr/>
          <p:nvPr/>
        </p:nvCxnSpPr>
        <p:spPr>
          <a:xfrm>
            <a:off x="6677067" y="699947"/>
            <a:ext cx="0" cy="5857862"/>
          </a:xfrm>
          <a:prstGeom prst="line">
            <a:avLst/>
          </a:prstGeom>
          <a:ln w="28575"/>
        </p:spPr>
        <p:style>
          <a:lnRef idx="1">
            <a:schemeClr val="dk1"/>
          </a:lnRef>
          <a:fillRef idx="0">
            <a:schemeClr val="dk1"/>
          </a:fillRef>
          <a:effectRef idx="0">
            <a:schemeClr val="dk1"/>
          </a:effectRef>
          <a:fontRef idx="minor">
            <a:schemeClr val="tx1"/>
          </a:fontRef>
        </p:style>
      </p:cxnSp>
      <p:sp>
        <p:nvSpPr>
          <p:cNvPr id="25" name="Freeform: Shape 24">
            <a:extLst>
              <a:ext uri="{FF2B5EF4-FFF2-40B4-BE49-F238E27FC236}">
                <a16:creationId xmlns:a16="http://schemas.microsoft.com/office/drawing/2014/main" xmlns="" id="{7086643A-CC27-4F68-B29E-8679F6CB96C2}"/>
              </a:ext>
            </a:extLst>
          </p:cNvPr>
          <p:cNvSpPr/>
          <p:nvPr/>
        </p:nvSpPr>
        <p:spPr>
          <a:xfrm>
            <a:off x="8425891" y="2746835"/>
            <a:ext cx="778268" cy="834810"/>
          </a:xfrm>
          <a:custGeom>
            <a:avLst/>
            <a:gdLst>
              <a:gd name="connsiteX0" fmla="*/ 778268 w 778268"/>
              <a:gd name="connsiteY0" fmla="*/ 834810 h 834810"/>
              <a:gd name="connsiteX1" fmla="*/ 682016 w 778268"/>
              <a:gd name="connsiteY1" fmla="*/ 570115 h 834810"/>
              <a:gd name="connsiteX2" fmla="*/ 609826 w 778268"/>
              <a:gd name="connsiteY2" fmla="*/ 497926 h 834810"/>
              <a:gd name="connsiteX3" fmla="*/ 453416 w 778268"/>
              <a:gd name="connsiteY3" fmla="*/ 257294 h 834810"/>
              <a:gd name="connsiteX4" fmla="*/ 309037 w 778268"/>
              <a:gd name="connsiteY4" fmla="*/ 136978 h 834810"/>
              <a:gd name="connsiteX5" fmla="*/ 128563 w 778268"/>
              <a:gd name="connsiteY5" fmla="*/ 52757 h 834810"/>
              <a:gd name="connsiteX6" fmla="*/ 8247 w 778268"/>
              <a:gd name="connsiteY6" fmla="*/ 4631 h 834810"/>
              <a:gd name="connsiteX7" fmla="*/ 20279 w 778268"/>
              <a:gd name="connsiteY7" fmla="*/ 4631 h 834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8268" h="834810">
                <a:moveTo>
                  <a:pt x="778268" y="834810"/>
                </a:moveTo>
                <a:cubicBezTo>
                  <a:pt x="744179" y="730536"/>
                  <a:pt x="710090" y="626262"/>
                  <a:pt x="682016" y="570115"/>
                </a:cubicBezTo>
                <a:cubicBezTo>
                  <a:pt x="653942" y="513968"/>
                  <a:pt x="647926" y="550063"/>
                  <a:pt x="609826" y="497926"/>
                </a:cubicBezTo>
                <a:cubicBezTo>
                  <a:pt x="571726" y="445789"/>
                  <a:pt x="503547" y="317452"/>
                  <a:pt x="453416" y="257294"/>
                </a:cubicBezTo>
                <a:cubicBezTo>
                  <a:pt x="403285" y="197136"/>
                  <a:pt x="363179" y="171067"/>
                  <a:pt x="309037" y="136978"/>
                </a:cubicBezTo>
                <a:cubicBezTo>
                  <a:pt x="254895" y="102889"/>
                  <a:pt x="178695" y="74815"/>
                  <a:pt x="128563" y="52757"/>
                </a:cubicBezTo>
                <a:cubicBezTo>
                  <a:pt x="78431" y="30699"/>
                  <a:pt x="26294" y="12652"/>
                  <a:pt x="8247" y="4631"/>
                </a:cubicBezTo>
                <a:cubicBezTo>
                  <a:pt x="-9800" y="-3390"/>
                  <a:pt x="5239" y="620"/>
                  <a:pt x="20279" y="4631"/>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xmlns="" id="{8B2F6462-B440-4122-9F67-45EC92D17F16}"/>
              </a:ext>
            </a:extLst>
          </p:cNvPr>
          <p:cNvSpPr/>
          <p:nvPr/>
        </p:nvSpPr>
        <p:spPr>
          <a:xfrm>
            <a:off x="9131968" y="2237874"/>
            <a:ext cx="264695" cy="1299410"/>
          </a:xfrm>
          <a:custGeom>
            <a:avLst/>
            <a:gdLst>
              <a:gd name="connsiteX0" fmla="*/ 228600 w 264695"/>
              <a:gd name="connsiteY0" fmla="*/ 1299410 h 1299410"/>
              <a:gd name="connsiteX1" fmla="*/ 264695 w 264695"/>
              <a:gd name="connsiteY1" fmla="*/ 1167063 h 1299410"/>
              <a:gd name="connsiteX2" fmla="*/ 228600 w 264695"/>
              <a:gd name="connsiteY2" fmla="*/ 1034715 h 1299410"/>
              <a:gd name="connsiteX3" fmla="*/ 192506 w 264695"/>
              <a:gd name="connsiteY3" fmla="*/ 854242 h 1299410"/>
              <a:gd name="connsiteX4" fmla="*/ 228600 w 264695"/>
              <a:gd name="connsiteY4" fmla="*/ 589547 h 1299410"/>
              <a:gd name="connsiteX5" fmla="*/ 144379 w 264695"/>
              <a:gd name="connsiteY5" fmla="*/ 264694 h 1299410"/>
              <a:gd name="connsiteX6" fmla="*/ 72190 w 264695"/>
              <a:gd name="connsiteY6" fmla="*/ 48126 h 1299410"/>
              <a:gd name="connsiteX7" fmla="*/ 0 w 264695"/>
              <a:gd name="connsiteY7" fmla="*/ 0 h 12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695" h="1299410">
                <a:moveTo>
                  <a:pt x="228600" y="1299410"/>
                </a:moveTo>
                <a:cubicBezTo>
                  <a:pt x="246647" y="1255294"/>
                  <a:pt x="264695" y="1211179"/>
                  <a:pt x="264695" y="1167063"/>
                </a:cubicBezTo>
                <a:cubicBezTo>
                  <a:pt x="264695" y="1122947"/>
                  <a:pt x="240631" y="1086852"/>
                  <a:pt x="228600" y="1034715"/>
                </a:cubicBezTo>
                <a:cubicBezTo>
                  <a:pt x="216569" y="982578"/>
                  <a:pt x="192506" y="928437"/>
                  <a:pt x="192506" y="854242"/>
                </a:cubicBezTo>
                <a:cubicBezTo>
                  <a:pt x="192506" y="780047"/>
                  <a:pt x="236621" y="687805"/>
                  <a:pt x="228600" y="589547"/>
                </a:cubicBezTo>
                <a:cubicBezTo>
                  <a:pt x="220579" y="491289"/>
                  <a:pt x="170447" y="354931"/>
                  <a:pt x="144379" y="264694"/>
                </a:cubicBezTo>
                <a:cubicBezTo>
                  <a:pt x="118311" y="174457"/>
                  <a:pt x="96253" y="92242"/>
                  <a:pt x="72190" y="48126"/>
                </a:cubicBezTo>
                <a:cubicBezTo>
                  <a:pt x="48127" y="4010"/>
                  <a:pt x="24063" y="2005"/>
                  <a:pt x="0" y="0"/>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rrow: Curved Up 43">
            <a:extLst>
              <a:ext uri="{FF2B5EF4-FFF2-40B4-BE49-F238E27FC236}">
                <a16:creationId xmlns:a16="http://schemas.microsoft.com/office/drawing/2014/main" xmlns="" id="{B10B5062-4A54-4AAB-809F-CAD33CA4AA59}"/>
              </a:ext>
            </a:extLst>
          </p:cNvPr>
          <p:cNvSpPr/>
          <p:nvPr/>
        </p:nvSpPr>
        <p:spPr>
          <a:xfrm rot="8624826">
            <a:off x="8568175" y="2855326"/>
            <a:ext cx="355040" cy="225863"/>
          </a:xfrm>
          <a:prstGeom prst="curvedUpArrow">
            <a:avLst>
              <a:gd name="adj1" fmla="val 6280"/>
              <a:gd name="adj2" fmla="val 75042"/>
              <a:gd name="adj3" fmla="val 50876"/>
            </a:avLst>
          </a:prstGeom>
          <a:ln>
            <a:solidFill>
              <a:srgbClr val="2D0F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Arrow: Curved Up 65">
            <a:extLst>
              <a:ext uri="{FF2B5EF4-FFF2-40B4-BE49-F238E27FC236}">
                <a16:creationId xmlns:a16="http://schemas.microsoft.com/office/drawing/2014/main" xmlns="" id="{83470C73-08E7-4E14-BD9C-B422C9A9FAE5}"/>
              </a:ext>
            </a:extLst>
          </p:cNvPr>
          <p:cNvSpPr/>
          <p:nvPr/>
        </p:nvSpPr>
        <p:spPr>
          <a:xfrm rot="8624826">
            <a:off x="8806548" y="3171753"/>
            <a:ext cx="355040" cy="225863"/>
          </a:xfrm>
          <a:prstGeom prst="curvedUpArrow">
            <a:avLst>
              <a:gd name="adj1" fmla="val 6280"/>
              <a:gd name="adj2" fmla="val 75042"/>
              <a:gd name="adj3" fmla="val 50876"/>
            </a:avLst>
          </a:prstGeom>
          <a:ln>
            <a:solidFill>
              <a:srgbClr val="2D0F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Arrow: Curved Down 44">
            <a:extLst>
              <a:ext uri="{FF2B5EF4-FFF2-40B4-BE49-F238E27FC236}">
                <a16:creationId xmlns:a16="http://schemas.microsoft.com/office/drawing/2014/main" xmlns="" id="{ADDD590C-4C50-44F7-B4AD-84B9D2DC9B68}"/>
              </a:ext>
            </a:extLst>
          </p:cNvPr>
          <p:cNvSpPr/>
          <p:nvPr/>
        </p:nvSpPr>
        <p:spPr>
          <a:xfrm rot="20698089">
            <a:off x="9152022" y="2524839"/>
            <a:ext cx="409073" cy="291593"/>
          </a:xfrm>
          <a:prstGeom prst="curvedDownArrow">
            <a:avLst>
              <a:gd name="adj1" fmla="val 7102"/>
              <a:gd name="adj2" fmla="val 50000"/>
              <a:gd name="adj3" fmla="val 25000"/>
            </a:avLst>
          </a:prstGeom>
          <a:ln>
            <a:solidFill>
              <a:srgbClr val="2D0F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7" name="Arrow: Curved Down 66">
            <a:extLst>
              <a:ext uri="{FF2B5EF4-FFF2-40B4-BE49-F238E27FC236}">
                <a16:creationId xmlns:a16="http://schemas.microsoft.com/office/drawing/2014/main" xmlns="" id="{68469CA6-E3AB-49C6-8406-35846CA0E0BD}"/>
              </a:ext>
            </a:extLst>
          </p:cNvPr>
          <p:cNvSpPr/>
          <p:nvPr/>
        </p:nvSpPr>
        <p:spPr>
          <a:xfrm rot="21272218">
            <a:off x="9202887" y="3015883"/>
            <a:ext cx="409073" cy="291593"/>
          </a:xfrm>
          <a:prstGeom prst="curvedDownArrow">
            <a:avLst>
              <a:gd name="adj1" fmla="val 7102"/>
              <a:gd name="adj2" fmla="val 50000"/>
              <a:gd name="adj3" fmla="val 25000"/>
            </a:avLst>
          </a:prstGeom>
          <a:ln>
            <a:solidFill>
              <a:srgbClr val="2D0F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8" name="TextBox 7">
            <a:extLst>
              <a:ext uri="{FF2B5EF4-FFF2-40B4-BE49-F238E27FC236}">
                <a16:creationId xmlns:a16="http://schemas.microsoft.com/office/drawing/2014/main" xmlns="" id="{DBF1D847-7DF4-4208-9C7E-34DD2AF2E5CE}"/>
              </a:ext>
            </a:extLst>
          </p:cNvPr>
          <p:cNvSpPr txBox="1"/>
          <p:nvPr/>
        </p:nvSpPr>
        <p:spPr>
          <a:xfrm>
            <a:off x="7335860" y="1261264"/>
            <a:ext cx="1648208" cy="24622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err="1">
                <a:hlinkClick r:id="rId7"/>
              </a:rPr>
              <a:t>Lareau</a:t>
            </a:r>
            <a:r>
              <a:rPr lang="en-US" sz="1000" dirty="0">
                <a:hlinkClick r:id="rId7"/>
              </a:rPr>
              <a:t> and Clements (2017)</a:t>
            </a:r>
            <a:endParaRPr lang="en-US" sz="1000" dirty="0"/>
          </a:p>
        </p:txBody>
      </p:sp>
      <p:pic>
        <p:nvPicPr>
          <p:cNvPr id="76" name="Picture 75">
            <a:extLst>
              <a:ext uri="{FF2B5EF4-FFF2-40B4-BE49-F238E27FC236}">
                <a16:creationId xmlns:a16="http://schemas.microsoft.com/office/drawing/2014/main" xmlns="" id="{A11F956A-37D1-4070-91BA-1B1884BDFA98}"/>
              </a:ext>
            </a:extLst>
          </p:cNvPr>
          <p:cNvPicPr>
            <a:picLocks noChangeAspect="1"/>
          </p:cNvPicPr>
          <p:nvPr/>
        </p:nvPicPr>
        <p:blipFill rotWithShape="1">
          <a:blip r:embed="rId8">
            <a:extLst>
              <a:ext uri="{28A0092B-C50C-407E-A947-70E740481C1C}">
                <a14:useLocalDpi xmlns:a14="http://schemas.microsoft.com/office/drawing/2010/main" val="0"/>
              </a:ext>
            </a:extLst>
          </a:blip>
          <a:srcRect l="48628" t="65509" r="11756"/>
          <a:stretch/>
        </p:blipFill>
        <p:spPr>
          <a:xfrm>
            <a:off x="9741890" y="4035119"/>
            <a:ext cx="2209196" cy="1386987"/>
          </a:xfrm>
          <a:prstGeom prst="rect">
            <a:avLst/>
          </a:prstGeom>
        </p:spPr>
      </p:pic>
      <p:pic>
        <p:nvPicPr>
          <p:cNvPr id="77" name="Picture 76">
            <a:extLst>
              <a:ext uri="{FF2B5EF4-FFF2-40B4-BE49-F238E27FC236}">
                <a16:creationId xmlns:a16="http://schemas.microsoft.com/office/drawing/2014/main" xmlns="" id="{58191042-5122-4854-80D2-52A0EC7C97FA}"/>
              </a:ext>
            </a:extLst>
          </p:cNvPr>
          <p:cNvPicPr>
            <a:picLocks noChangeAspect="1"/>
          </p:cNvPicPr>
          <p:nvPr/>
        </p:nvPicPr>
        <p:blipFill rotWithShape="1">
          <a:blip r:embed="rId8">
            <a:extLst>
              <a:ext uri="{28A0092B-C50C-407E-A947-70E740481C1C}">
                <a14:useLocalDpi xmlns:a14="http://schemas.microsoft.com/office/drawing/2010/main" val="0"/>
              </a:ext>
            </a:extLst>
          </a:blip>
          <a:srcRect l="4245" t="66632" r="51956" b="44"/>
          <a:stretch/>
        </p:blipFill>
        <p:spPr>
          <a:xfrm>
            <a:off x="9741890" y="5436497"/>
            <a:ext cx="2259818" cy="1353142"/>
          </a:xfrm>
          <a:prstGeom prst="rect">
            <a:avLst/>
          </a:prstGeom>
        </p:spPr>
      </p:pic>
      <p:pic>
        <p:nvPicPr>
          <p:cNvPr id="78" name="Picture 77">
            <a:extLst>
              <a:ext uri="{FF2B5EF4-FFF2-40B4-BE49-F238E27FC236}">
                <a16:creationId xmlns:a16="http://schemas.microsoft.com/office/drawing/2014/main" xmlns="" id="{8E05D5A5-96D1-4632-8F44-A1AEF55C5764}"/>
              </a:ext>
            </a:extLst>
          </p:cNvPr>
          <p:cNvPicPr>
            <a:picLocks noChangeAspect="1"/>
          </p:cNvPicPr>
          <p:nvPr/>
        </p:nvPicPr>
        <p:blipFill rotWithShape="1">
          <a:blip r:embed="rId8">
            <a:extLst>
              <a:ext uri="{28A0092B-C50C-407E-A947-70E740481C1C}">
                <a14:useLocalDpi xmlns:a14="http://schemas.microsoft.com/office/drawing/2010/main" val="0"/>
              </a:ext>
            </a:extLst>
          </a:blip>
          <a:srcRect l="89389" t="6605"/>
          <a:stretch/>
        </p:blipFill>
        <p:spPr>
          <a:xfrm>
            <a:off x="9379871" y="4142529"/>
            <a:ext cx="408798" cy="2677656"/>
          </a:xfrm>
          <a:prstGeom prst="rect">
            <a:avLst/>
          </a:prstGeom>
        </p:spPr>
      </p:pic>
      <p:sp>
        <p:nvSpPr>
          <p:cNvPr id="79" name="TextBox 23">
            <a:extLst>
              <a:ext uri="{FF2B5EF4-FFF2-40B4-BE49-F238E27FC236}">
                <a16:creationId xmlns:a16="http://schemas.microsoft.com/office/drawing/2014/main" xmlns="" id="{1424D2C5-EE9E-481A-A39E-D6BD6BCD0417}"/>
              </a:ext>
            </a:extLst>
          </p:cNvPr>
          <p:cNvSpPr txBox="1"/>
          <p:nvPr/>
        </p:nvSpPr>
        <p:spPr>
          <a:xfrm>
            <a:off x="10331965" y="4157081"/>
            <a:ext cx="1181734" cy="24622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hlinkClick r:id="rId9"/>
              </a:rPr>
              <a:t>Peace et. al. (2015)</a:t>
            </a:r>
            <a:endParaRPr lang="en-US" sz="1000" dirty="0"/>
          </a:p>
        </p:txBody>
      </p:sp>
      <p:sp>
        <p:nvSpPr>
          <p:cNvPr id="80" name="TextBox 79">
            <a:extLst>
              <a:ext uri="{FF2B5EF4-FFF2-40B4-BE49-F238E27FC236}">
                <a16:creationId xmlns:a16="http://schemas.microsoft.com/office/drawing/2014/main" xmlns="" id="{107A7F6F-0EB4-4F6F-BA8D-DBE05E087719}"/>
              </a:ext>
            </a:extLst>
          </p:cNvPr>
          <p:cNvSpPr txBox="1"/>
          <p:nvPr/>
        </p:nvSpPr>
        <p:spPr>
          <a:xfrm>
            <a:off x="6681331" y="4280192"/>
            <a:ext cx="2711343" cy="2246769"/>
          </a:xfrm>
          <a:prstGeom prst="rect">
            <a:avLst/>
          </a:prstGeom>
          <a:noFill/>
        </p:spPr>
        <p:txBody>
          <a:bodyPr wrap="square" rtlCol="0">
            <a:spAutoFit/>
          </a:bodyPr>
          <a:lstStyle/>
          <a:p>
            <a:pPr marL="285750" indent="-285750">
              <a:buFont typeface="Arial" charset="0"/>
              <a:buChar char="•"/>
            </a:pPr>
            <a:r>
              <a:rPr lang="en-US" sz="1400" dirty="0"/>
              <a:t>Vertical velocity structure will depend on fire-induced surface buoyancy, radiative effects from smoke, background stability/wind, topography, and </a:t>
            </a:r>
            <a:r>
              <a:rPr lang="en-US" sz="1400" b="1" dirty="0"/>
              <a:t>entrainment</a:t>
            </a:r>
          </a:p>
          <a:p>
            <a:pPr marL="285750" indent="-285750">
              <a:buFont typeface="Arial" charset="0"/>
              <a:buChar char="•"/>
            </a:pPr>
            <a:r>
              <a:rPr lang="en-US" sz="1400" dirty="0"/>
              <a:t>Vortex structures can develop and assist in modifying burn area and with winds along wildfire front</a:t>
            </a:r>
          </a:p>
        </p:txBody>
      </p:sp>
    </p:spTree>
    <p:extLst>
      <p:ext uri="{BB962C8B-B14F-4D97-AF65-F5344CB8AC3E}">
        <p14:creationId xmlns:p14="http://schemas.microsoft.com/office/powerpoint/2010/main" val="4018949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xmlns=""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xmlns=""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xmlns=""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xmlns=""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t>Isolating Updrafts Over Wildfires</a:t>
              </a:r>
            </a:p>
          </p:txBody>
        </p:sp>
      </p:grpSp>
      <p:sp>
        <p:nvSpPr>
          <p:cNvPr id="14" name="TextBox 13">
            <a:extLst>
              <a:ext uri="{FF2B5EF4-FFF2-40B4-BE49-F238E27FC236}">
                <a16:creationId xmlns:a16="http://schemas.microsoft.com/office/drawing/2014/main" xmlns=""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2</a:t>
            </a:r>
          </a:p>
        </p:txBody>
      </p:sp>
      <p:sp>
        <p:nvSpPr>
          <p:cNvPr id="15" name="TextBox 14">
            <a:extLst>
              <a:ext uri="{FF2B5EF4-FFF2-40B4-BE49-F238E27FC236}">
                <a16:creationId xmlns:a16="http://schemas.microsoft.com/office/drawing/2014/main" xmlns="" id="{4F1FAD64-61B2-1D25-4995-53B1C671B3E1}"/>
              </a:ext>
            </a:extLst>
          </p:cNvPr>
          <p:cNvSpPr txBox="1"/>
          <p:nvPr/>
        </p:nvSpPr>
        <p:spPr>
          <a:xfrm>
            <a:off x="2870537" y="6606952"/>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24" name="Rectangle 23"/>
          <p:cNvSpPr/>
          <p:nvPr/>
        </p:nvSpPr>
        <p:spPr>
          <a:xfrm>
            <a:off x="5496936" y="906251"/>
            <a:ext cx="308274" cy="133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xmlns="" id="{6F294A74-2B43-43DC-8148-51007884A717}"/>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2781700" y="805205"/>
            <a:ext cx="4882077" cy="1697062"/>
          </a:xfrm>
          <a:prstGeom prst="rect">
            <a:avLst/>
          </a:prstGeom>
        </p:spPr>
      </p:pic>
      <p:pic>
        <p:nvPicPr>
          <p:cNvPr id="43" name="Picture 42">
            <a:extLst>
              <a:ext uri="{FF2B5EF4-FFF2-40B4-BE49-F238E27FC236}">
                <a16:creationId xmlns:a16="http://schemas.microsoft.com/office/drawing/2014/main" xmlns="" id="{D4453BB4-97A4-4ABA-BD13-AB7533125210}"/>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2742313" y="2514805"/>
            <a:ext cx="4918026" cy="1697062"/>
          </a:xfrm>
          <a:prstGeom prst="rect">
            <a:avLst/>
          </a:prstGeom>
        </p:spPr>
      </p:pic>
      <p:pic>
        <p:nvPicPr>
          <p:cNvPr id="46" name="Picture 45">
            <a:extLst>
              <a:ext uri="{FF2B5EF4-FFF2-40B4-BE49-F238E27FC236}">
                <a16:creationId xmlns:a16="http://schemas.microsoft.com/office/drawing/2014/main" xmlns="" id="{1B52A145-4A94-4FE3-89F4-D01795C2FD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05887" y="2149892"/>
            <a:ext cx="2653322" cy="2359688"/>
          </a:xfrm>
          <a:prstGeom prst="rect">
            <a:avLst/>
          </a:prstGeom>
        </p:spPr>
      </p:pic>
      <p:sp>
        <p:nvSpPr>
          <p:cNvPr id="2" name="Rectangle 1">
            <a:extLst>
              <a:ext uri="{FF2B5EF4-FFF2-40B4-BE49-F238E27FC236}">
                <a16:creationId xmlns:a16="http://schemas.microsoft.com/office/drawing/2014/main" xmlns="" id="{0D7CC6F6-270F-4A0A-A97E-DF80B07295FC}"/>
              </a:ext>
            </a:extLst>
          </p:cNvPr>
          <p:cNvSpPr/>
          <p:nvPr/>
        </p:nvSpPr>
        <p:spPr>
          <a:xfrm>
            <a:off x="8783395" y="2646731"/>
            <a:ext cx="402728" cy="2165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a:extLst>
              <a:ext uri="{FF2B5EF4-FFF2-40B4-BE49-F238E27FC236}">
                <a16:creationId xmlns:a16="http://schemas.microsoft.com/office/drawing/2014/main" xmlns="" id="{47CC7083-F991-449E-ADD7-1227FAFADE77}"/>
              </a:ext>
            </a:extLst>
          </p:cNvPr>
          <p:cNvCxnSpPr/>
          <p:nvPr/>
        </p:nvCxnSpPr>
        <p:spPr>
          <a:xfrm flipH="1">
            <a:off x="8783395" y="2863299"/>
            <a:ext cx="402728"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xmlns="" id="{40544387-4F13-4A2B-AFC8-D970044CB0E8}"/>
              </a:ext>
            </a:extLst>
          </p:cNvPr>
          <p:cNvCxnSpPr/>
          <p:nvPr/>
        </p:nvCxnSpPr>
        <p:spPr>
          <a:xfrm flipH="1">
            <a:off x="8798599" y="3521026"/>
            <a:ext cx="402728"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xmlns="" id="{B7E61D1A-65D4-4FCF-889D-1FD78910A35C}"/>
              </a:ext>
            </a:extLst>
          </p:cNvPr>
          <p:cNvCxnSpPr/>
          <p:nvPr/>
        </p:nvCxnSpPr>
        <p:spPr>
          <a:xfrm flipH="1">
            <a:off x="9588672" y="4154689"/>
            <a:ext cx="402728"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96" name="TextBox 95">
            <a:extLst>
              <a:ext uri="{FF2B5EF4-FFF2-40B4-BE49-F238E27FC236}">
                <a16:creationId xmlns:a16="http://schemas.microsoft.com/office/drawing/2014/main" xmlns="" id="{9A74B4BD-CFFE-480A-97F7-F7391A212BD6}"/>
              </a:ext>
            </a:extLst>
          </p:cNvPr>
          <p:cNvSpPr txBox="1"/>
          <p:nvPr/>
        </p:nvSpPr>
        <p:spPr>
          <a:xfrm>
            <a:off x="7823327" y="2860293"/>
            <a:ext cx="4323860" cy="3754874"/>
          </a:xfrm>
          <a:prstGeom prst="rect">
            <a:avLst/>
          </a:prstGeom>
          <a:noFill/>
        </p:spPr>
        <p:txBody>
          <a:bodyPr wrap="square" rtlCol="0">
            <a:spAutoFit/>
          </a:bodyPr>
          <a:lstStyle/>
          <a:p>
            <a:pPr marL="342900" indent="-342900">
              <a:buFont typeface="+mj-lt"/>
              <a:buAutoNum type="arabicPeriod"/>
            </a:pPr>
            <a:r>
              <a:rPr lang="en-US" sz="1400" dirty="0"/>
              <a:t>We identify closest time stamp of Doppler wind lidar data to fire temperature records that have been flagged as hotspots in order to define initial starting points (above figure and center figures—black outlines)</a:t>
            </a:r>
          </a:p>
          <a:p>
            <a:pPr marL="342900" indent="-342900">
              <a:buFont typeface="+mj-lt"/>
              <a:buAutoNum type="arabicPeriod"/>
            </a:pPr>
            <a:endParaRPr lang="en-US" sz="1400" dirty="0"/>
          </a:p>
          <a:p>
            <a:pPr marL="342900" indent="-342900">
              <a:buFont typeface="+mj-lt"/>
              <a:buAutoNum type="arabicPeriod"/>
            </a:pPr>
            <a:endParaRPr lang="en-US" sz="1400" dirty="0"/>
          </a:p>
          <a:p>
            <a:pPr marL="342900" indent="-342900">
              <a:buFont typeface="+mj-lt"/>
              <a:buAutoNum type="arabicPeriod"/>
            </a:pPr>
            <a:endParaRPr lang="en-US" sz="1400" dirty="0"/>
          </a:p>
          <a:p>
            <a:pPr marL="342900" indent="-342900">
              <a:buFont typeface="+mj-lt"/>
              <a:buAutoNum type="arabicPeriod"/>
            </a:pPr>
            <a:endParaRPr lang="en-US" sz="1400" dirty="0"/>
          </a:p>
          <a:p>
            <a:pPr marL="342900" indent="-342900">
              <a:buFont typeface="+mj-lt"/>
              <a:buAutoNum type="arabicPeriod"/>
            </a:pPr>
            <a:r>
              <a:rPr lang="en-US" sz="1400" dirty="0"/>
              <a:t>Along points where a fire record has been determined, we identify all </a:t>
            </a:r>
            <a:r>
              <a:rPr lang="en-US" sz="1400" i="1" dirty="0"/>
              <a:t>consecutive</a:t>
            </a:r>
            <a:r>
              <a:rPr lang="en-US" sz="1400" dirty="0"/>
              <a:t> positive vertical velocities near the surface</a:t>
            </a:r>
          </a:p>
          <a:p>
            <a:pPr marL="342900" indent="-342900">
              <a:buFont typeface="+mj-lt"/>
              <a:buAutoNum type="arabicPeriod"/>
            </a:pPr>
            <a:r>
              <a:rPr lang="en-US" sz="1400" dirty="0"/>
              <a:t>The maximum vertical velocity at the bottom level is used as a starting point for identifying positive vertical velocities at the next level</a:t>
            </a:r>
          </a:p>
          <a:p>
            <a:pPr marL="342900" indent="-342900">
              <a:buFont typeface="+mj-lt"/>
              <a:buAutoNum type="arabicPeriod"/>
            </a:pPr>
            <a:r>
              <a:rPr lang="en-US" sz="1400" dirty="0"/>
              <a:t>Process continues until a suspected updraft is fully captured</a:t>
            </a:r>
          </a:p>
        </p:txBody>
      </p:sp>
      <p:cxnSp>
        <p:nvCxnSpPr>
          <p:cNvPr id="49" name="Straight Arrow Connector 48">
            <a:extLst>
              <a:ext uri="{FF2B5EF4-FFF2-40B4-BE49-F238E27FC236}">
                <a16:creationId xmlns:a16="http://schemas.microsoft.com/office/drawing/2014/main" xmlns="" id="{B22F001F-6941-48FA-B7C3-C10F5A8EE37E}"/>
              </a:ext>
            </a:extLst>
          </p:cNvPr>
          <p:cNvCxnSpPr>
            <a:cxnSpLocks/>
          </p:cNvCxnSpPr>
          <p:nvPr/>
        </p:nvCxnSpPr>
        <p:spPr>
          <a:xfrm>
            <a:off x="8858756" y="3769678"/>
            <a:ext cx="43630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0" name="Straight Arrow Connector 49">
            <a:extLst>
              <a:ext uri="{FF2B5EF4-FFF2-40B4-BE49-F238E27FC236}">
                <a16:creationId xmlns:a16="http://schemas.microsoft.com/office/drawing/2014/main" xmlns="" id="{15D5F530-DC46-4B92-A6E5-99A2FF0D35AD}"/>
              </a:ext>
            </a:extLst>
          </p:cNvPr>
          <p:cNvCxnSpPr>
            <a:cxnSpLocks/>
          </p:cNvCxnSpPr>
          <p:nvPr/>
        </p:nvCxnSpPr>
        <p:spPr>
          <a:xfrm>
            <a:off x="8800933" y="3188152"/>
            <a:ext cx="436309" cy="0"/>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pic>
        <p:nvPicPr>
          <p:cNvPr id="51" name="table">
            <a:extLst>
              <a:ext uri="{FF2B5EF4-FFF2-40B4-BE49-F238E27FC236}">
                <a16:creationId xmlns:a16="http://schemas.microsoft.com/office/drawing/2014/main" xmlns="" id="{2F8F7371-4EF2-452D-977F-E1AFD9AE5A80}"/>
              </a:ext>
            </a:extLst>
          </p:cNvPr>
          <p:cNvPicPr>
            <a:picLocks noChangeAspect="1"/>
          </p:cNvPicPr>
          <p:nvPr/>
        </p:nvPicPr>
        <p:blipFill>
          <a:blip r:embed="rId6"/>
          <a:stretch>
            <a:fillRect/>
          </a:stretch>
        </p:blipFill>
        <p:spPr>
          <a:xfrm>
            <a:off x="7920660" y="810202"/>
            <a:ext cx="4141480" cy="3824099"/>
          </a:xfrm>
          <a:prstGeom prst="rect">
            <a:avLst/>
          </a:prstGeom>
        </p:spPr>
      </p:pic>
      <p:sp>
        <p:nvSpPr>
          <p:cNvPr id="52" name="Freeform 2">
            <a:extLst>
              <a:ext uri="{FF2B5EF4-FFF2-40B4-BE49-F238E27FC236}">
                <a16:creationId xmlns:a16="http://schemas.microsoft.com/office/drawing/2014/main" xmlns="" id="{59F988AE-A13F-43CB-B845-E1BA4EC9ED00}"/>
              </a:ext>
            </a:extLst>
          </p:cNvPr>
          <p:cNvSpPr/>
          <p:nvPr/>
        </p:nvSpPr>
        <p:spPr>
          <a:xfrm>
            <a:off x="9090250" y="3727184"/>
            <a:ext cx="1828800" cy="252168"/>
          </a:xfrm>
          <a:custGeom>
            <a:avLst/>
            <a:gdLst>
              <a:gd name="connsiteX0" fmla="*/ 0 w 1828800"/>
              <a:gd name="connsiteY0" fmla="*/ 237234 h 252168"/>
              <a:gd name="connsiteX1" fmla="*/ 101600 w 1828800"/>
              <a:gd name="connsiteY1" fmla="*/ 251749 h 252168"/>
              <a:gd name="connsiteX2" fmla="*/ 319314 w 1828800"/>
              <a:gd name="connsiteY2" fmla="*/ 222720 h 252168"/>
              <a:gd name="connsiteX3" fmla="*/ 508000 w 1828800"/>
              <a:gd name="connsiteY3" fmla="*/ 121120 h 252168"/>
              <a:gd name="connsiteX4" fmla="*/ 638628 w 1828800"/>
              <a:gd name="connsiteY4" fmla="*/ 5006 h 252168"/>
              <a:gd name="connsiteX5" fmla="*/ 783771 w 1828800"/>
              <a:gd name="connsiteY5" fmla="*/ 19520 h 252168"/>
              <a:gd name="connsiteX6" fmla="*/ 1016000 w 1828800"/>
              <a:gd name="connsiteY6" fmla="*/ 48549 h 252168"/>
              <a:gd name="connsiteX7" fmla="*/ 1219200 w 1828800"/>
              <a:gd name="connsiteY7" fmla="*/ 135634 h 252168"/>
              <a:gd name="connsiteX8" fmla="*/ 1727200 w 1828800"/>
              <a:gd name="connsiteY8" fmla="*/ 237234 h 252168"/>
              <a:gd name="connsiteX9" fmla="*/ 1828800 w 1828800"/>
              <a:gd name="connsiteY9" fmla="*/ 208206 h 252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800" h="252168">
                <a:moveTo>
                  <a:pt x="0" y="237234"/>
                </a:moveTo>
                <a:cubicBezTo>
                  <a:pt x="24190" y="245701"/>
                  <a:pt x="48381" y="254168"/>
                  <a:pt x="101600" y="251749"/>
                </a:cubicBezTo>
                <a:cubicBezTo>
                  <a:pt x="154819" y="249330"/>
                  <a:pt x="251581" y="244492"/>
                  <a:pt x="319314" y="222720"/>
                </a:cubicBezTo>
                <a:cubicBezTo>
                  <a:pt x="387047" y="200948"/>
                  <a:pt x="454781" y="157406"/>
                  <a:pt x="508000" y="121120"/>
                </a:cubicBezTo>
                <a:cubicBezTo>
                  <a:pt x="561219" y="84834"/>
                  <a:pt x="592666" y="21939"/>
                  <a:pt x="638628" y="5006"/>
                </a:cubicBezTo>
                <a:cubicBezTo>
                  <a:pt x="684590" y="-11927"/>
                  <a:pt x="783771" y="19520"/>
                  <a:pt x="783771" y="19520"/>
                </a:cubicBezTo>
                <a:cubicBezTo>
                  <a:pt x="846666" y="26777"/>
                  <a:pt x="943428" y="29197"/>
                  <a:pt x="1016000" y="48549"/>
                </a:cubicBezTo>
                <a:cubicBezTo>
                  <a:pt x="1088572" y="67901"/>
                  <a:pt x="1100667" y="104187"/>
                  <a:pt x="1219200" y="135634"/>
                </a:cubicBezTo>
                <a:cubicBezTo>
                  <a:pt x="1337733" y="167081"/>
                  <a:pt x="1625600" y="225139"/>
                  <a:pt x="1727200" y="237234"/>
                </a:cubicBezTo>
                <a:cubicBezTo>
                  <a:pt x="1828800" y="249329"/>
                  <a:pt x="1828800" y="208206"/>
                  <a:pt x="1828800" y="208206"/>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4" name="Freeform 5">
            <a:extLst>
              <a:ext uri="{FF2B5EF4-FFF2-40B4-BE49-F238E27FC236}">
                <a16:creationId xmlns:a16="http://schemas.microsoft.com/office/drawing/2014/main" xmlns="" id="{F2A61D33-E328-4528-926B-8FFBA54B3CC3}"/>
              </a:ext>
            </a:extLst>
          </p:cNvPr>
          <p:cNvSpPr/>
          <p:nvPr/>
        </p:nvSpPr>
        <p:spPr>
          <a:xfrm>
            <a:off x="9104764" y="3237500"/>
            <a:ext cx="1698171" cy="256549"/>
          </a:xfrm>
          <a:custGeom>
            <a:avLst/>
            <a:gdLst>
              <a:gd name="connsiteX0" fmla="*/ 0 w 1698171"/>
              <a:gd name="connsiteY0" fmla="*/ 233433 h 256549"/>
              <a:gd name="connsiteX1" fmla="*/ 203200 w 1698171"/>
              <a:gd name="connsiteY1" fmla="*/ 247948 h 256549"/>
              <a:gd name="connsiteX2" fmla="*/ 362857 w 1698171"/>
              <a:gd name="connsiteY2" fmla="*/ 247948 h 256549"/>
              <a:gd name="connsiteX3" fmla="*/ 522514 w 1698171"/>
              <a:gd name="connsiteY3" fmla="*/ 189890 h 256549"/>
              <a:gd name="connsiteX4" fmla="*/ 522514 w 1698171"/>
              <a:gd name="connsiteY4" fmla="*/ 189890 h 256549"/>
              <a:gd name="connsiteX5" fmla="*/ 653143 w 1698171"/>
              <a:gd name="connsiteY5" fmla="*/ 73776 h 256549"/>
              <a:gd name="connsiteX6" fmla="*/ 696686 w 1698171"/>
              <a:gd name="connsiteY6" fmla="*/ 1205 h 256549"/>
              <a:gd name="connsiteX7" fmla="*/ 885371 w 1698171"/>
              <a:gd name="connsiteY7" fmla="*/ 131833 h 256549"/>
              <a:gd name="connsiteX8" fmla="*/ 1132114 w 1698171"/>
              <a:gd name="connsiteY8" fmla="*/ 204405 h 256549"/>
              <a:gd name="connsiteX9" fmla="*/ 1233714 w 1698171"/>
              <a:gd name="connsiteY9" fmla="*/ 131833 h 256549"/>
              <a:gd name="connsiteX10" fmla="*/ 1524000 w 1698171"/>
              <a:gd name="connsiteY10" fmla="*/ 247948 h 256549"/>
              <a:gd name="connsiteX11" fmla="*/ 1698171 w 1698171"/>
              <a:gd name="connsiteY11" fmla="*/ 247948 h 256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8171" h="256549">
                <a:moveTo>
                  <a:pt x="0" y="233433"/>
                </a:moveTo>
                <a:cubicBezTo>
                  <a:pt x="71362" y="239481"/>
                  <a:pt x="142724" y="245529"/>
                  <a:pt x="203200" y="247948"/>
                </a:cubicBezTo>
                <a:cubicBezTo>
                  <a:pt x="263676" y="250367"/>
                  <a:pt x="309638" y="257624"/>
                  <a:pt x="362857" y="247948"/>
                </a:cubicBezTo>
                <a:cubicBezTo>
                  <a:pt x="416076" y="238272"/>
                  <a:pt x="522514" y="189890"/>
                  <a:pt x="522514" y="189890"/>
                </a:cubicBezTo>
                <a:lnTo>
                  <a:pt x="522514" y="189890"/>
                </a:lnTo>
                <a:cubicBezTo>
                  <a:pt x="544285" y="170538"/>
                  <a:pt x="624114" y="105223"/>
                  <a:pt x="653143" y="73776"/>
                </a:cubicBezTo>
                <a:cubicBezTo>
                  <a:pt x="682172" y="42329"/>
                  <a:pt x="657981" y="-8471"/>
                  <a:pt x="696686" y="1205"/>
                </a:cubicBezTo>
                <a:cubicBezTo>
                  <a:pt x="735391" y="10881"/>
                  <a:pt x="812800" y="97966"/>
                  <a:pt x="885371" y="131833"/>
                </a:cubicBezTo>
                <a:cubicBezTo>
                  <a:pt x="957942" y="165700"/>
                  <a:pt x="1074057" y="204405"/>
                  <a:pt x="1132114" y="204405"/>
                </a:cubicBezTo>
                <a:cubicBezTo>
                  <a:pt x="1190171" y="204405"/>
                  <a:pt x="1168400" y="124576"/>
                  <a:pt x="1233714" y="131833"/>
                </a:cubicBezTo>
                <a:cubicBezTo>
                  <a:pt x="1299028" y="139090"/>
                  <a:pt x="1446591" y="228595"/>
                  <a:pt x="1524000" y="247948"/>
                </a:cubicBezTo>
                <a:cubicBezTo>
                  <a:pt x="1601410" y="267301"/>
                  <a:pt x="1698171" y="247948"/>
                  <a:pt x="1698171" y="247948"/>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5" name="Freeform 11">
            <a:extLst>
              <a:ext uri="{FF2B5EF4-FFF2-40B4-BE49-F238E27FC236}">
                <a16:creationId xmlns:a16="http://schemas.microsoft.com/office/drawing/2014/main" xmlns="" id="{813BFE95-213F-464D-B0B7-CC1C783ECC83}"/>
              </a:ext>
            </a:extLst>
          </p:cNvPr>
          <p:cNvSpPr/>
          <p:nvPr/>
        </p:nvSpPr>
        <p:spPr>
          <a:xfrm>
            <a:off x="9206364" y="2715568"/>
            <a:ext cx="1886857" cy="305422"/>
          </a:xfrm>
          <a:custGeom>
            <a:avLst/>
            <a:gdLst>
              <a:gd name="connsiteX0" fmla="*/ 0 w 1886857"/>
              <a:gd name="connsiteY0" fmla="*/ 261880 h 305422"/>
              <a:gd name="connsiteX1" fmla="*/ 275771 w 1886857"/>
              <a:gd name="connsiteY1" fmla="*/ 276394 h 305422"/>
              <a:gd name="connsiteX2" fmla="*/ 420914 w 1886857"/>
              <a:gd name="connsiteY2" fmla="*/ 203822 h 305422"/>
              <a:gd name="connsiteX3" fmla="*/ 449943 w 1886857"/>
              <a:gd name="connsiteY3" fmla="*/ 203822 h 305422"/>
              <a:gd name="connsiteX4" fmla="*/ 740228 w 1886857"/>
              <a:gd name="connsiteY4" fmla="*/ 73194 h 305422"/>
              <a:gd name="connsiteX5" fmla="*/ 841828 w 1886857"/>
              <a:gd name="connsiteY5" fmla="*/ 622 h 305422"/>
              <a:gd name="connsiteX6" fmla="*/ 1132114 w 1886857"/>
              <a:gd name="connsiteY6" fmla="*/ 44165 h 305422"/>
              <a:gd name="connsiteX7" fmla="*/ 1335314 w 1886857"/>
              <a:gd name="connsiteY7" fmla="*/ 145765 h 305422"/>
              <a:gd name="connsiteX8" fmla="*/ 1494971 w 1886857"/>
              <a:gd name="connsiteY8" fmla="*/ 261880 h 305422"/>
              <a:gd name="connsiteX9" fmla="*/ 1712686 w 1886857"/>
              <a:gd name="connsiteY9" fmla="*/ 261880 h 305422"/>
              <a:gd name="connsiteX10" fmla="*/ 1886857 w 1886857"/>
              <a:gd name="connsiteY10" fmla="*/ 305422 h 305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6857" h="305422">
                <a:moveTo>
                  <a:pt x="0" y="261880"/>
                </a:moveTo>
                <a:cubicBezTo>
                  <a:pt x="102809" y="273975"/>
                  <a:pt x="205619" y="286070"/>
                  <a:pt x="275771" y="276394"/>
                </a:cubicBezTo>
                <a:cubicBezTo>
                  <a:pt x="345923" y="266718"/>
                  <a:pt x="391885" y="215917"/>
                  <a:pt x="420914" y="203822"/>
                </a:cubicBezTo>
                <a:cubicBezTo>
                  <a:pt x="449943" y="191727"/>
                  <a:pt x="396724" y="225593"/>
                  <a:pt x="449943" y="203822"/>
                </a:cubicBezTo>
                <a:cubicBezTo>
                  <a:pt x="503162" y="182051"/>
                  <a:pt x="674914" y="107061"/>
                  <a:pt x="740228" y="73194"/>
                </a:cubicBezTo>
                <a:cubicBezTo>
                  <a:pt x="805542" y="39327"/>
                  <a:pt x="776514" y="5460"/>
                  <a:pt x="841828" y="622"/>
                </a:cubicBezTo>
                <a:cubicBezTo>
                  <a:pt x="907142" y="-4216"/>
                  <a:pt x="1049866" y="19975"/>
                  <a:pt x="1132114" y="44165"/>
                </a:cubicBezTo>
                <a:cubicBezTo>
                  <a:pt x="1214362" y="68355"/>
                  <a:pt x="1274838" y="109479"/>
                  <a:pt x="1335314" y="145765"/>
                </a:cubicBezTo>
                <a:cubicBezTo>
                  <a:pt x="1395790" y="182051"/>
                  <a:pt x="1432076" y="242528"/>
                  <a:pt x="1494971" y="261880"/>
                </a:cubicBezTo>
                <a:cubicBezTo>
                  <a:pt x="1557866" y="281232"/>
                  <a:pt x="1647372" y="254623"/>
                  <a:pt x="1712686" y="261880"/>
                </a:cubicBezTo>
                <a:cubicBezTo>
                  <a:pt x="1778000" y="269137"/>
                  <a:pt x="1886857" y="305422"/>
                  <a:pt x="1886857" y="305422"/>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8" name="Freeform 20">
            <a:extLst>
              <a:ext uri="{FF2B5EF4-FFF2-40B4-BE49-F238E27FC236}">
                <a16:creationId xmlns:a16="http://schemas.microsoft.com/office/drawing/2014/main" xmlns="" id="{DA4F2E71-AAC7-42F7-A04B-F4929D2FFE69}"/>
              </a:ext>
            </a:extLst>
          </p:cNvPr>
          <p:cNvSpPr/>
          <p:nvPr/>
        </p:nvSpPr>
        <p:spPr>
          <a:xfrm>
            <a:off x="9177335" y="2375742"/>
            <a:ext cx="1683657" cy="166276"/>
          </a:xfrm>
          <a:custGeom>
            <a:avLst/>
            <a:gdLst>
              <a:gd name="connsiteX0" fmla="*/ 0 w 1683657"/>
              <a:gd name="connsiteY0" fmla="*/ 166276 h 166276"/>
              <a:gd name="connsiteX1" fmla="*/ 174172 w 1683657"/>
              <a:gd name="connsiteY1" fmla="*/ 166276 h 166276"/>
              <a:gd name="connsiteX2" fmla="*/ 174172 w 1683657"/>
              <a:gd name="connsiteY2" fmla="*/ 166276 h 166276"/>
              <a:gd name="connsiteX3" fmla="*/ 377372 w 1683657"/>
              <a:gd name="connsiteY3" fmla="*/ 122733 h 166276"/>
              <a:gd name="connsiteX4" fmla="*/ 508000 w 1683657"/>
              <a:gd name="connsiteY4" fmla="*/ 79190 h 166276"/>
              <a:gd name="connsiteX5" fmla="*/ 682172 w 1683657"/>
              <a:gd name="connsiteY5" fmla="*/ 35647 h 166276"/>
              <a:gd name="connsiteX6" fmla="*/ 841829 w 1683657"/>
              <a:gd name="connsiteY6" fmla="*/ 6619 h 166276"/>
              <a:gd name="connsiteX7" fmla="*/ 1146629 w 1683657"/>
              <a:gd name="connsiteY7" fmla="*/ 6619 h 166276"/>
              <a:gd name="connsiteX8" fmla="*/ 1364343 w 1683657"/>
              <a:gd name="connsiteY8" fmla="*/ 79190 h 166276"/>
              <a:gd name="connsiteX9" fmla="*/ 1683657 w 1683657"/>
              <a:gd name="connsiteY9" fmla="*/ 166276 h 166276"/>
              <a:gd name="connsiteX10" fmla="*/ 1683657 w 1683657"/>
              <a:gd name="connsiteY10" fmla="*/ 166276 h 16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3657" h="166276">
                <a:moveTo>
                  <a:pt x="0" y="166276"/>
                </a:moveTo>
                <a:lnTo>
                  <a:pt x="174172" y="166276"/>
                </a:lnTo>
                <a:lnTo>
                  <a:pt x="174172" y="166276"/>
                </a:lnTo>
                <a:cubicBezTo>
                  <a:pt x="208039" y="159019"/>
                  <a:pt x="321734" y="137247"/>
                  <a:pt x="377372" y="122733"/>
                </a:cubicBezTo>
                <a:cubicBezTo>
                  <a:pt x="433010" y="108219"/>
                  <a:pt x="457200" y="93704"/>
                  <a:pt x="508000" y="79190"/>
                </a:cubicBezTo>
                <a:cubicBezTo>
                  <a:pt x="558800" y="64676"/>
                  <a:pt x="626534" y="47742"/>
                  <a:pt x="682172" y="35647"/>
                </a:cubicBezTo>
                <a:cubicBezTo>
                  <a:pt x="737810" y="23552"/>
                  <a:pt x="764420" y="11457"/>
                  <a:pt x="841829" y="6619"/>
                </a:cubicBezTo>
                <a:cubicBezTo>
                  <a:pt x="919238" y="1781"/>
                  <a:pt x="1059543" y="-5476"/>
                  <a:pt x="1146629" y="6619"/>
                </a:cubicBezTo>
                <a:cubicBezTo>
                  <a:pt x="1233715" y="18714"/>
                  <a:pt x="1274839" y="52581"/>
                  <a:pt x="1364343" y="79190"/>
                </a:cubicBezTo>
                <a:cubicBezTo>
                  <a:pt x="1453847" y="105799"/>
                  <a:pt x="1683657" y="166276"/>
                  <a:pt x="1683657" y="166276"/>
                </a:cubicBezTo>
                <a:lnTo>
                  <a:pt x="1683657" y="166276"/>
                </a:ln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9" name="Freeform 22">
            <a:extLst>
              <a:ext uri="{FF2B5EF4-FFF2-40B4-BE49-F238E27FC236}">
                <a16:creationId xmlns:a16="http://schemas.microsoft.com/office/drawing/2014/main" xmlns="" id="{0BAA6937-02C7-4A1D-9F23-469750F0CC9A}"/>
              </a:ext>
            </a:extLst>
          </p:cNvPr>
          <p:cNvSpPr/>
          <p:nvPr/>
        </p:nvSpPr>
        <p:spPr>
          <a:xfrm>
            <a:off x="9322478" y="1926465"/>
            <a:ext cx="1074057" cy="123354"/>
          </a:xfrm>
          <a:custGeom>
            <a:avLst/>
            <a:gdLst>
              <a:gd name="connsiteX0" fmla="*/ 0 w 1074057"/>
              <a:gd name="connsiteY0" fmla="*/ 107554 h 123354"/>
              <a:gd name="connsiteX1" fmla="*/ 159657 w 1074057"/>
              <a:gd name="connsiteY1" fmla="*/ 122068 h 123354"/>
              <a:gd name="connsiteX2" fmla="*/ 319314 w 1074057"/>
              <a:gd name="connsiteY2" fmla="*/ 78525 h 123354"/>
              <a:gd name="connsiteX3" fmla="*/ 522514 w 1074057"/>
              <a:gd name="connsiteY3" fmla="*/ 5954 h 123354"/>
              <a:gd name="connsiteX4" fmla="*/ 638629 w 1074057"/>
              <a:gd name="connsiteY4" fmla="*/ 5954 h 123354"/>
              <a:gd name="connsiteX5" fmla="*/ 783772 w 1074057"/>
              <a:gd name="connsiteY5" fmla="*/ 20468 h 123354"/>
              <a:gd name="connsiteX6" fmla="*/ 1074057 w 1074057"/>
              <a:gd name="connsiteY6" fmla="*/ 107554 h 123354"/>
              <a:gd name="connsiteX7" fmla="*/ 1074057 w 1074057"/>
              <a:gd name="connsiteY7" fmla="*/ 107554 h 123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4057" h="123354">
                <a:moveTo>
                  <a:pt x="0" y="107554"/>
                </a:moveTo>
                <a:cubicBezTo>
                  <a:pt x="53219" y="117230"/>
                  <a:pt x="106438" y="126906"/>
                  <a:pt x="159657" y="122068"/>
                </a:cubicBezTo>
                <a:cubicBezTo>
                  <a:pt x="212876" y="117230"/>
                  <a:pt x="258838" y="97877"/>
                  <a:pt x="319314" y="78525"/>
                </a:cubicBezTo>
                <a:cubicBezTo>
                  <a:pt x="379790" y="59173"/>
                  <a:pt x="469295" y="18049"/>
                  <a:pt x="522514" y="5954"/>
                </a:cubicBezTo>
                <a:cubicBezTo>
                  <a:pt x="575733" y="-6141"/>
                  <a:pt x="595086" y="3535"/>
                  <a:pt x="638629" y="5954"/>
                </a:cubicBezTo>
                <a:cubicBezTo>
                  <a:pt x="682172" y="8373"/>
                  <a:pt x="711201" y="3535"/>
                  <a:pt x="783772" y="20468"/>
                </a:cubicBezTo>
                <a:cubicBezTo>
                  <a:pt x="856343" y="37401"/>
                  <a:pt x="1074057" y="107554"/>
                  <a:pt x="1074057" y="107554"/>
                </a:cubicBezTo>
                <a:lnTo>
                  <a:pt x="1074057" y="107554"/>
                </a:ln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0" name="Freeform 24">
            <a:extLst>
              <a:ext uri="{FF2B5EF4-FFF2-40B4-BE49-F238E27FC236}">
                <a16:creationId xmlns:a16="http://schemas.microsoft.com/office/drawing/2014/main" xmlns="" id="{1B02D7C3-3445-401E-825A-0700E5398109}"/>
              </a:ext>
            </a:extLst>
          </p:cNvPr>
          <p:cNvSpPr/>
          <p:nvPr/>
        </p:nvSpPr>
        <p:spPr>
          <a:xfrm>
            <a:off x="9540192" y="1460595"/>
            <a:ext cx="508000" cy="81576"/>
          </a:xfrm>
          <a:custGeom>
            <a:avLst/>
            <a:gdLst>
              <a:gd name="connsiteX0" fmla="*/ 0 w 508000"/>
              <a:gd name="connsiteY0" fmla="*/ 50910 h 81576"/>
              <a:gd name="connsiteX1" fmla="*/ 58058 w 508000"/>
              <a:gd name="connsiteY1" fmla="*/ 79938 h 81576"/>
              <a:gd name="connsiteX2" fmla="*/ 217715 w 508000"/>
              <a:gd name="connsiteY2" fmla="*/ 7367 h 81576"/>
              <a:gd name="connsiteX3" fmla="*/ 246743 w 508000"/>
              <a:gd name="connsiteY3" fmla="*/ 7367 h 81576"/>
              <a:gd name="connsiteX4" fmla="*/ 406400 w 508000"/>
              <a:gd name="connsiteY4" fmla="*/ 50910 h 81576"/>
              <a:gd name="connsiteX5" fmla="*/ 508000 w 508000"/>
              <a:gd name="connsiteY5" fmla="*/ 65424 h 8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8000" h="81576">
                <a:moveTo>
                  <a:pt x="0" y="50910"/>
                </a:moveTo>
                <a:cubicBezTo>
                  <a:pt x="10886" y="69052"/>
                  <a:pt x="21772" y="87195"/>
                  <a:pt x="58058" y="79938"/>
                </a:cubicBezTo>
                <a:cubicBezTo>
                  <a:pt x="94344" y="72681"/>
                  <a:pt x="186268" y="19462"/>
                  <a:pt x="217715" y="7367"/>
                </a:cubicBezTo>
                <a:cubicBezTo>
                  <a:pt x="249163" y="-4728"/>
                  <a:pt x="215296" y="110"/>
                  <a:pt x="246743" y="7367"/>
                </a:cubicBezTo>
                <a:cubicBezTo>
                  <a:pt x="278191" y="14624"/>
                  <a:pt x="362857" y="41234"/>
                  <a:pt x="406400" y="50910"/>
                </a:cubicBezTo>
                <a:cubicBezTo>
                  <a:pt x="449943" y="60586"/>
                  <a:pt x="508000" y="65424"/>
                  <a:pt x="508000" y="65424"/>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61" name="Straight Arrow Connector 60">
            <a:extLst>
              <a:ext uri="{FF2B5EF4-FFF2-40B4-BE49-F238E27FC236}">
                <a16:creationId xmlns:a16="http://schemas.microsoft.com/office/drawing/2014/main" xmlns="" id="{D1210F29-F3F4-4ACC-B54D-DF15F433800F}"/>
              </a:ext>
            </a:extLst>
          </p:cNvPr>
          <p:cNvCxnSpPr>
            <a:cxnSpLocks/>
          </p:cNvCxnSpPr>
          <p:nvPr/>
        </p:nvCxnSpPr>
        <p:spPr>
          <a:xfrm>
            <a:off x="8045221" y="4764927"/>
            <a:ext cx="137885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xmlns="" id="{DA9D6823-4C65-4D50-B207-0F1457E6BE21}"/>
              </a:ext>
            </a:extLst>
          </p:cNvPr>
          <p:cNvCxnSpPr>
            <a:cxnSpLocks/>
          </p:cNvCxnSpPr>
          <p:nvPr/>
        </p:nvCxnSpPr>
        <p:spPr>
          <a:xfrm flipV="1">
            <a:off x="9714363" y="3645104"/>
            <a:ext cx="0" cy="493487"/>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xmlns="" id="{23D72BAB-91B8-4843-AA8A-F726CA78043E}"/>
              </a:ext>
            </a:extLst>
          </p:cNvPr>
          <p:cNvCxnSpPr>
            <a:cxnSpLocks/>
          </p:cNvCxnSpPr>
          <p:nvPr/>
        </p:nvCxnSpPr>
        <p:spPr>
          <a:xfrm flipV="1">
            <a:off x="9794193" y="3158880"/>
            <a:ext cx="0" cy="493487"/>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xmlns="" id="{DCC89BF8-F791-47E6-AFD8-DA6F3E0B1075}"/>
              </a:ext>
            </a:extLst>
          </p:cNvPr>
          <p:cNvCxnSpPr>
            <a:cxnSpLocks/>
          </p:cNvCxnSpPr>
          <p:nvPr/>
        </p:nvCxnSpPr>
        <p:spPr>
          <a:xfrm flipV="1">
            <a:off x="10077220" y="2694419"/>
            <a:ext cx="0" cy="493487"/>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xmlns="" id="{2DE33D8E-B382-4E83-8A96-8F1BD1856004}"/>
              </a:ext>
            </a:extLst>
          </p:cNvPr>
          <p:cNvCxnSpPr>
            <a:cxnSpLocks/>
          </p:cNvCxnSpPr>
          <p:nvPr/>
        </p:nvCxnSpPr>
        <p:spPr>
          <a:xfrm flipV="1">
            <a:off x="10091734" y="2207567"/>
            <a:ext cx="0" cy="493487"/>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xmlns="" id="{3F2A05D1-EDC4-4BC6-BBEA-A46A29F61D65}"/>
              </a:ext>
            </a:extLst>
          </p:cNvPr>
          <p:cNvCxnSpPr>
            <a:cxnSpLocks/>
          </p:cNvCxnSpPr>
          <p:nvPr/>
        </p:nvCxnSpPr>
        <p:spPr>
          <a:xfrm flipV="1">
            <a:off x="9838437" y="1714080"/>
            <a:ext cx="0" cy="493487"/>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xmlns="" id="{DB7E4888-F694-48AC-AB71-1EFE2B227911}"/>
              </a:ext>
            </a:extLst>
          </p:cNvPr>
          <p:cNvCxnSpPr>
            <a:cxnSpLocks/>
          </p:cNvCxnSpPr>
          <p:nvPr/>
        </p:nvCxnSpPr>
        <p:spPr>
          <a:xfrm flipV="1">
            <a:off x="9760716" y="1235341"/>
            <a:ext cx="0" cy="493487"/>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xmlns="" id="{2ED8B040-5FE5-4CC1-BEE8-3A5A61A3EE6B}"/>
              </a:ext>
            </a:extLst>
          </p:cNvPr>
          <p:cNvCxnSpPr>
            <a:cxnSpLocks/>
          </p:cNvCxnSpPr>
          <p:nvPr/>
        </p:nvCxnSpPr>
        <p:spPr>
          <a:xfrm flipH="1">
            <a:off x="9424078" y="3567789"/>
            <a:ext cx="29028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xmlns="" id="{2828CE43-D968-4570-840E-B0C24AA2E7CF}"/>
              </a:ext>
            </a:extLst>
          </p:cNvPr>
          <p:cNvCxnSpPr>
            <a:cxnSpLocks/>
          </p:cNvCxnSpPr>
          <p:nvPr/>
        </p:nvCxnSpPr>
        <p:spPr>
          <a:xfrm flipV="1">
            <a:off x="9852016" y="3567789"/>
            <a:ext cx="23971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xmlns="" id="{4162A3A8-8C98-4416-93F3-E76E476A9320}"/>
              </a:ext>
            </a:extLst>
          </p:cNvPr>
          <p:cNvCxnSpPr>
            <a:cxnSpLocks/>
          </p:cNvCxnSpPr>
          <p:nvPr/>
        </p:nvCxnSpPr>
        <p:spPr>
          <a:xfrm flipH="1">
            <a:off x="9723963" y="3086014"/>
            <a:ext cx="29028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xmlns="" id="{6D178102-F596-4BD6-9359-233ECF2DFA46}"/>
              </a:ext>
            </a:extLst>
          </p:cNvPr>
          <p:cNvCxnSpPr>
            <a:cxnSpLocks/>
          </p:cNvCxnSpPr>
          <p:nvPr/>
        </p:nvCxnSpPr>
        <p:spPr>
          <a:xfrm flipV="1">
            <a:off x="10151901" y="3086014"/>
            <a:ext cx="23971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xmlns="" id="{237B0A45-D72A-4153-9904-1BC599BCBC0B}"/>
              </a:ext>
            </a:extLst>
          </p:cNvPr>
          <p:cNvCxnSpPr>
            <a:cxnSpLocks/>
          </p:cNvCxnSpPr>
          <p:nvPr/>
        </p:nvCxnSpPr>
        <p:spPr>
          <a:xfrm flipH="1">
            <a:off x="9743628" y="2589488"/>
            <a:ext cx="29028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xmlns="" id="{4C92E4A9-B6CB-487A-B59A-E1DA78332F4C}"/>
              </a:ext>
            </a:extLst>
          </p:cNvPr>
          <p:cNvCxnSpPr>
            <a:cxnSpLocks/>
          </p:cNvCxnSpPr>
          <p:nvPr/>
        </p:nvCxnSpPr>
        <p:spPr>
          <a:xfrm flipV="1">
            <a:off x="10171566" y="2589488"/>
            <a:ext cx="23971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xmlns="" id="{F555CB61-63FB-405A-855A-E870A008C1C8}"/>
              </a:ext>
            </a:extLst>
          </p:cNvPr>
          <p:cNvCxnSpPr>
            <a:cxnSpLocks/>
          </p:cNvCxnSpPr>
          <p:nvPr/>
        </p:nvCxnSpPr>
        <p:spPr>
          <a:xfrm flipH="1">
            <a:off x="9483070" y="2137204"/>
            <a:ext cx="29028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xmlns="" id="{8BBFAC68-7920-42C0-A74D-62B7EB05E286}"/>
              </a:ext>
            </a:extLst>
          </p:cNvPr>
          <p:cNvCxnSpPr>
            <a:cxnSpLocks/>
          </p:cNvCxnSpPr>
          <p:nvPr/>
        </p:nvCxnSpPr>
        <p:spPr>
          <a:xfrm flipV="1">
            <a:off x="9911008" y="2137204"/>
            <a:ext cx="23971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xmlns="" id="{516B5091-38F9-4D1F-9029-C372E7186323}"/>
              </a:ext>
            </a:extLst>
          </p:cNvPr>
          <p:cNvCxnSpPr>
            <a:cxnSpLocks/>
          </p:cNvCxnSpPr>
          <p:nvPr/>
        </p:nvCxnSpPr>
        <p:spPr>
          <a:xfrm flipH="1">
            <a:off x="9414246" y="1655427"/>
            <a:ext cx="29028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xmlns="" id="{FE153657-C195-42F7-A3FF-0AD6AA2470FF}"/>
              </a:ext>
            </a:extLst>
          </p:cNvPr>
          <p:cNvCxnSpPr>
            <a:cxnSpLocks/>
          </p:cNvCxnSpPr>
          <p:nvPr/>
        </p:nvCxnSpPr>
        <p:spPr>
          <a:xfrm flipV="1">
            <a:off x="9842184" y="1655427"/>
            <a:ext cx="23971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2" name="Picture 91">
            <a:extLst>
              <a:ext uri="{FF2B5EF4-FFF2-40B4-BE49-F238E27FC236}">
                <a16:creationId xmlns:a16="http://schemas.microsoft.com/office/drawing/2014/main" xmlns="" id="{56B09923-DD26-4E91-BD68-F7B4FF4B94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13" y="829960"/>
            <a:ext cx="2826922" cy="2514076"/>
          </a:xfrm>
          <a:prstGeom prst="rect">
            <a:avLst/>
          </a:prstGeom>
        </p:spPr>
      </p:pic>
      <p:sp>
        <p:nvSpPr>
          <p:cNvPr id="93" name="Rectangle 92">
            <a:extLst>
              <a:ext uri="{FF2B5EF4-FFF2-40B4-BE49-F238E27FC236}">
                <a16:creationId xmlns:a16="http://schemas.microsoft.com/office/drawing/2014/main" xmlns="" id="{44970F64-3DCE-45E3-873F-1F06BBFFB67B}"/>
              </a:ext>
            </a:extLst>
          </p:cNvPr>
          <p:cNvSpPr/>
          <p:nvPr/>
        </p:nvSpPr>
        <p:spPr>
          <a:xfrm>
            <a:off x="760070" y="1377140"/>
            <a:ext cx="393539" cy="2662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xmlns="" id="{C20C9717-A95F-495F-B56E-3F921D1D9D35}"/>
              </a:ext>
            </a:extLst>
          </p:cNvPr>
          <p:cNvSpPr txBox="1"/>
          <p:nvPr/>
        </p:nvSpPr>
        <p:spPr>
          <a:xfrm>
            <a:off x="-29879" y="3349434"/>
            <a:ext cx="2804266" cy="1815882"/>
          </a:xfrm>
          <a:prstGeom prst="rect">
            <a:avLst/>
          </a:prstGeom>
          <a:noFill/>
        </p:spPr>
        <p:txBody>
          <a:bodyPr wrap="square" rtlCol="0">
            <a:spAutoFit/>
          </a:bodyPr>
          <a:lstStyle/>
          <a:p>
            <a:pPr marL="342900" indent="-342900">
              <a:buFont typeface="+mj-lt"/>
              <a:buAutoNum type="arabicPeriod"/>
            </a:pPr>
            <a:r>
              <a:rPr lang="en-US" sz="1400" dirty="0"/>
              <a:t>We identify closest time stamp of Doppler wind lidar data to fire temperature records that have been flagged as hotspots in order to define initial starting points (above figure and center figures—black outlines)</a:t>
            </a:r>
          </a:p>
        </p:txBody>
      </p:sp>
      <p:pic>
        <p:nvPicPr>
          <p:cNvPr id="98" name="Picture 97">
            <a:extLst>
              <a:ext uri="{FF2B5EF4-FFF2-40B4-BE49-F238E27FC236}">
                <a16:creationId xmlns:a16="http://schemas.microsoft.com/office/drawing/2014/main" xmlns="" id="{83709BEC-E279-4277-AC15-1727AF4877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0957" y="4325033"/>
            <a:ext cx="2511534" cy="2288597"/>
          </a:xfrm>
          <a:prstGeom prst="rect">
            <a:avLst/>
          </a:prstGeom>
        </p:spPr>
      </p:pic>
      <p:pic>
        <p:nvPicPr>
          <p:cNvPr id="99" name="Picture 98">
            <a:extLst>
              <a:ext uri="{FF2B5EF4-FFF2-40B4-BE49-F238E27FC236}">
                <a16:creationId xmlns:a16="http://schemas.microsoft.com/office/drawing/2014/main" xmlns="" id="{CF4031AC-484D-459B-8306-34FFF3B07C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01157" y="4270667"/>
            <a:ext cx="2511534" cy="2340810"/>
          </a:xfrm>
          <a:prstGeom prst="rect">
            <a:avLst/>
          </a:prstGeom>
        </p:spPr>
      </p:pic>
      <p:sp>
        <p:nvSpPr>
          <p:cNvPr id="100" name="TextBox 99">
            <a:extLst>
              <a:ext uri="{FF2B5EF4-FFF2-40B4-BE49-F238E27FC236}">
                <a16:creationId xmlns:a16="http://schemas.microsoft.com/office/drawing/2014/main" xmlns="" id="{BA4756A3-1657-4E27-B73A-24C1FCE8D75F}"/>
              </a:ext>
            </a:extLst>
          </p:cNvPr>
          <p:cNvSpPr txBox="1"/>
          <p:nvPr/>
        </p:nvSpPr>
        <p:spPr>
          <a:xfrm>
            <a:off x="0" y="5045192"/>
            <a:ext cx="2334858" cy="1600438"/>
          </a:xfrm>
          <a:prstGeom prst="rect">
            <a:avLst/>
          </a:prstGeom>
          <a:noFill/>
        </p:spPr>
        <p:txBody>
          <a:bodyPr wrap="square" rtlCol="0">
            <a:spAutoFit/>
          </a:bodyPr>
          <a:lstStyle/>
          <a:p>
            <a:pPr marL="285750" indent="-285750">
              <a:buFont typeface="Arial" panose="020B0604020202020204" pitchFamily="34" charset="0"/>
              <a:buChar char="•"/>
            </a:pPr>
            <a:r>
              <a:rPr lang="en-US" sz="1400" dirty="0"/>
              <a:t>Red and blue boxes in top center plots correspond to red and blue profiles</a:t>
            </a:r>
          </a:p>
          <a:p>
            <a:pPr marL="285750" indent="-285750">
              <a:buFont typeface="Arial" panose="020B0604020202020204" pitchFamily="34" charset="0"/>
              <a:buChar char="•"/>
            </a:pPr>
            <a:r>
              <a:rPr lang="en-US" sz="1400" dirty="0"/>
              <a:t>The stronger profile appears deeper and wider with more variability about its width</a:t>
            </a:r>
          </a:p>
        </p:txBody>
      </p:sp>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xmlns="" id="{C5210DB1-3B47-47C6-A11A-CEB298692B0E}"/>
                  </a:ext>
                </a:extLst>
              </p:cNvPr>
              <p:cNvSpPr txBox="1"/>
              <p:nvPr/>
            </p:nvSpPr>
            <p:spPr>
              <a:xfrm>
                <a:off x="5478862" y="5429960"/>
                <a:ext cx="1061060" cy="307777"/>
              </a:xfrm>
              <a:prstGeom prst="rect">
                <a:avLst/>
              </a:prstGeom>
              <a:noFill/>
            </p:spPr>
            <p:txBody>
              <a:bodyPr wrap="none" rtlCol="0">
                <a:spAutoFit/>
              </a:bodyPr>
              <a:lstStyle/>
              <a:p>
                <a14:m>
                  <m:oMath xmlns:m="http://schemas.openxmlformats.org/officeDocument/2006/math">
                    <m:sSub>
                      <m:sSubPr>
                        <m:ctrlPr>
                          <a:rPr lang="en-US" sz="1400" i="1" smtClean="0">
                            <a:solidFill>
                              <a:srgbClr val="2D0FAF"/>
                            </a:solidFill>
                            <a:latin typeface="Cambria Math" charset="0"/>
                          </a:rPr>
                        </m:ctrlPr>
                      </m:sSubPr>
                      <m:e>
                        <m:acc>
                          <m:accPr>
                            <m:chr m:val="̅"/>
                            <m:ctrlPr>
                              <a:rPr lang="en-US" sz="1400" i="1" smtClean="0">
                                <a:solidFill>
                                  <a:srgbClr val="2D0FAF"/>
                                </a:solidFill>
                                <a:latin typeface="Cambria Math" charset="0"/>
                              </a:rPr>
                            </m:ctrlPr>
                          </m:accPr>
                          <m:e>
                            <m:r>
                              <a:rPr lang="en-US" sz="1400" b="0" i="1" smtClean="0">
                                <a:solidFill>
                                  <a:srgbClr val="2D0FAF"/>
                                </a:solidFill>
                                <a:latin typeface="Cambria Math" panose="02040503050406030204" pitchFamily="18" charset="0"/>
                              </a:rPr>
                              <m:t>𝑤</m:t>
                            </m:r>
                          </m:e>
                        </m:acc>
                      </m:e>
                      <m:sub>
                        <m:r>
                          <a:rPr lang="en-US" sz="1400" b="0" i="1" smtClean="0">
                            <a:solidFill>
                              <a:srgbClr val="2D0FAF"/>
                            </a:solidFill>
                            <a:latin typeface="Cambria Math" panose="02040503050406030204" pitchFamily="18" charset="0"/>
                          </a:rPr>
                          <m:t>𝑚𝑎𝑥</m:t>
                        </m:r>
                      </m:sub>
                    </m:sSub>
                  </m:oMath>
                </a14:m>
                <a:r>
                  <a:rPr lang="en-US" sz="1400" dirty="0">
                    <a:solidFill>
                      <a:srgbClr val="2D0FAF"/>
                    </a:solidFill>
                  </a:rPr>
                  <a:t>~2m/s</a:t>
                </a:r>
              </a:p>
            </p:txBody>
          </p:sp>
        </mc:Choice>
        <mc:Fallback xmlns="">
          <p:sp>
            <p:nvSpPr>
              <p:cNvPr id="101" name="TextBox 100">
                <a:extLst>
                  <a:ext uri="{FF2B5EF4-FFF2-40B4-BE49-F238E27FC236}">
                    <a16:creationId xmlns:a16="http://schemas.microsoft.com/office/drawing/2014/main" id="{C5210DB1-3B47-47C6-A11A-CEB298692B0E}"/>
                  </a:ext>
                </a:extLst>
              </p:cNvPr>
              <p:cNvSpPr txBox="1">
                <a:spLocks noRot="1" noChangeAspect="1" noMove="1" noResize="1" noEditPoints="1" noAdjustHandles="1" noChangeArrowheads="1" noChangeShapeType="1" noTextEdit="1"/>
              </p:cNvSpPr>
              <p:nvPr/>
            </p:nvSpPr>
            <p:spPr>
              <a:xfrm>
                <a:off x="5478862" y="5429960"/>
                <a:ext cx="1061060" cy="307777"/>
              </a:xfrm>
              <a:prstGeom prst="rect">
                <a:avLst/>
              </a:prstGeom>
              <a:blipFill>
                <a:blip r:embed="rId9"/>
                <a:stretch>
                  <a:fillRect t="-4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xmlns="" id="{9DF79A95-6683-4A20-B403-EF7C29BFC614}"/>
                  </a:ext>
                </a:extLst>
              </p:cNvPr>
              <p:cNvSpPr txBox="1"/>
              <p:nvPr/>
            </p:nvSpPr>
            <p:spPr>
              <a:xfrm>
                <a:off x="6599049" y="5894793"/>
                <a:ext cx="1057662" cy="307777"/>
              </a:xfrm>
              <a:prstGeom prst="rect">
                <a:avLst/>
              </a:prstGeom>
              <a:noFill/>
            </p:spPr>
            <p:txBody>
              <a:bodyPr wrap="none" rtlCol="0">
                <a:spAutoFit/>
              </a:bodyPr>
              <a:lstStyle/>
              <a:p>
                <a14:m>
                  <m:oMath xmlns:m="http://schemas.openxmlformats.org/officeDocument/2006/math">
                    <m:sSub>
                      <m:sSubPr>
                        <m:ctrlPr>
                          <a:rPr lang="en-US" sz="1400" i="1" smtClean="0">
                            <a:solidFill>
                              <a:srgbClr val="FF0000"/>
                            </a:solidFill>
                            <a:latin typeface="Cambria Math" charset="0"/>
                          </a:rPr>
                        </m:ctrlPr>
                      </m:sSubPr>
                      <m:e>
                        <m:acc>
                          <m:accPr>
                            <m:chr m:val="̅"/>
                            <m:ctrlPr>
                              <a:rPr lang="en-US" sz="1400" i="1" smtClean="0">
                                <a:solidFill>
                                  <a:srgbClr val="FF0000"/>
                                </a:solidFill>
                                <a:latin typeface="Cambria Math" charset="0"/>
                              </a:rPr>
                            </m:ctrlPr>
                          </m:accPr>
                          <m:e>
                            <m:r>
                              <a:rPr lang="en-US" sz="1400" b="0" i="1" smtClean="0">
                                <a:solidFill>
                                  <a:srgbClr val="FF0000"/>
                                </a:solidFill>
                                <a:latin typeface="Cambria Math" panose="02040503050406030204" pitchFamily="18" charset="0"/>
                              </a:rPr>
                              <m:t>𝑤</m:t>
                            </m:r>
                          </m:e>
                        </m:acc>
                      </m:e>
                      <m:sub>
                        <m:r>
                          <a:rPr lang="en-US" sz="1400" b="0" i="1" smtClean="0">
                            <a:solidFill>
                              <a:srgbClr val="FF0000"/>
                            </a:solidFill>
                            <a:latin typeface="Cambria Math" panose="02040503050406030204" pitchFamily="18" charset="0"/>
                          </a:rPr>
                          <m:t>𝑚𝑎𝑥</m:t>
                        </m:r>
                      </m:sub>
                    </m:sSub>
                  </m:oMath>
                </a14:m>
                <a:r>
                  <a:rPr lang="en-US" sz="1400" dirty="0">
                    <a:solidFill>
                      <a:srgbClr val="FF0000"/>
                    </a:solidFill>
                  </a:rPr>
                  <a:t>~8m/s</a:t>
                </a:r>
              </a:p>
            </p:txBody>
          </p:sp>
        </mc:Choice>
        <mc:Fallback xmlns="">
          <p:sp>
            <p:nvSpPr>
              <p:cNvPr id="102" name="TextBox 101">
                <a:extLst>
                  <a:ext uri="{FF2B5EF4-FFF2-40B4-BE49-F238E27FC236}">
                    <a16:creationId xmlns:a16="http://schemas.microsoft.com/office/drawing/2014/main" id="{9DF79A95-6683-4A20-B403-EF7C29BFC614}"/>
                  </a:ext>
                </a:extLst>
              </p:cNvPr>
              <p:cNvSpPr txBox="1">
                <a:spLocks noRot="1" noChangeAspect="1" noMove="1" noResize="1" noEditPoints="1" noAdjustHandles="1" noChangeArrowheads="1" noChangeShapeType="1" noTextEdit="1"/>
              </p:cNvSpPr>
              <p:nvPr/>
            </p:nvSpPr>
            <p:spPr>
              <a:xfrm>
                <a:off x="6599049" y="5894793"/>
                <a:ext cx="1057662" cy="307777"/>
              </a:xfrm>
              <a:prstGeom prst="rect">
                <a:avLst/>
              </a:prstGeom>
              <a:blipFill>
                <a:blip r:embed="rId10"/>
                <a:stretch>
                  <a:fillRect t="-4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xmlns="" id="{B7554AE6-376C-4D0D-8B4D-0478D40C8940}"/>
                  </a:ext>
                </a:extLst>
              </p:cNvPr>
              <p:cNvSpPr txBox="1"/>
              <p:nvPr/>
            </p:nvSpPr>
            <p:spPr>
              <a:xfrm>
                <a:off x="2950137" y="4659354"/>
                <a:ext cx="1565813" cy="307777"/>
              </a:xfrm>
              <a:prstGeom prst="rect">
                <a:avLst/>
              </a:prstGeom>
              <a:noFill/>
            </p:spPr>
            <p:txBody>
              <a:bodyPr wrap="none" rtlCol="0">
                <a:spAutoFit/>
              </a:bodyPr>
              <a:lstStyle/>
              <a:p>
                <a14:m>
                  <m:oMath xmlns:m="http://schemas.openxmlformats.org/officeDocument/2006/math">
                    <m:func>
                      <m:funcPr>
                        <m:ctrlPr>
                          <a:rPr lang="en-US" sz="1400" b="0" i="1" smtClean="0">
                            <a:solidFill>
                              <a:srgbClr val="2D0FAF"/>
                            </a:solidFill>
                            <a:latin typeface="Cambria Math" charset="0"/>
                          </a:rPr>
                        </m:ctrlPr>
                      </m:funcPr>
                      <m:fName>
                        <m:r>
                          <m:rPr>
                            <m:sty m:val="p"/>
                          </m:rPr>
                          <a:rPr lang="en-US" sz="1400" i="0" smtClean="0">
                            <a:solidFill>
                              <a:srgbClr val="2D0FAF"/>
                            </a:solidFill>
                            <a:latin typeface="Cambria Math" panose="02040503050406030204" pitchFamily="18" charset="0"/>
                          </a:rPr>
                          <m:t>max</m:t>
                        </m:r>
                      </m:fName>
                      <m:e>
                        <m:r>
                          <a:rPr lang="en-US" sz="1400" b="0" i="1" smtClean="0">
                            <a:solidFill>
                              <a:srgbClr val="2D0FAF"/>
                            </a:solidFill>
                            <a:latin typeface="Cambria Math" panose="02040503050406030204" pitchFamily="18" charset="0"/>
                          </a:rPr>
                          <m:t>𝑤𝑖𝑑𝑡h</m:t>
                        </m:r>
                      </m:e>
                    </m:func>
                  </m:oMath>
                </a14:m>
                <a:r>
                  <a:rPr lang="en-US" sz="1400" dirty="0">
                    <a:solidFill>
                      <a:srgbClr val="2D0FAF"/>
                    </a:solidFill>
                  </a:rPr>
                  <a:t>~400-m</a:t>
                </a:r>
              </a:p>
            </p:txBody>
          </p:sp>
        </mc:Choice>
        <mc:Fallback xmlns="">
          <p:sp>
            <p:nvSpPr>
              <p:cNvPr id="103" name="TextBox 102">
                <a:extLst>
                  <a:ext uri="{FF2B5EF4-FFF2-40B4-BE49-F238E27FC236}">
                    <a16:creationId xmlns:a16="http://schemas.microsoft.com/office/drawing/2014/main" id="{B7554AE6-376C-4D0D-8B4D-0478D40C8940}"/>
                  </a:ext>
                </a:extLst>
              </p:cNvPr>
              <p:cNvSpPr txBox="1">
                <a:spLocks noRot="1" noChangeAspect="1" noMove="1" noResize="1" noEditPoints="1" noAdjustHandles="1" noChangeArrowheads="1" noChangeShapeType="1" noTextEdit="1"/>
              </p:cNvSpPr>
              <p:nvPr/>
            </p:nvSpPr>
            <p:spPr>
              <a:xfrm>
                <a:off x="2950137" y="4659354"/>
                <a:ext cx="1565813" cy="307777"/>
              </a:xfrm>
              <a:prstGeom prst="rect">
                <a:avLst/>
              </a:prstGeom>
              <a:blipFill>
                <a:blip r:embed="rId11"/>
                <a:stretch>
                  <a:fillRect t="-1961" b="-196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xmlns="" id="{540EFD34-EAE8-4E6B-BECC-95D20025B930}"/>
                  </a:ext>
                </a:extLst>
              </p:cNvPr>
              <p:cNvSpPr txBox="1"/>
              <p:nvPr/>
            </p:nvSpPr>
            <p:spPr>
              <a:xfrm>
                <a:off x="3390156" y="5461433"/>
                <a:ext cx="1565813" cy="307777"/>
              </a:xfrm>
              <a:prstGeom prst="rect">
                <a:avLst/>
              </a:prstGeom>
              <a:noFill/>
            </p:spPr>
            <p:txBody>
              <a:bodyPr wrap="none" rtlCol="0">
                <a:spAutoFit/>
              </a:bodyPr>
              <a:lstStyle/>
              <a:p>
                <a14:m>
                  <m:oMath xmlns:m="http://schemas.openxmlformats.org/officeDocument/2006/math">
                    <m:func>
                      <m:funcPr>
                        <m:ctrlPr>
                          <a:rPr lang="en-US" sz="1400" b="0" i="1" smtClean="0">
                            <a:solidFill>
                              <a:srgbClr val="FF0000"/>
                            </a:solidFill>
                            <a:latin typeface="Cambria Math" charset="0"/>
                          </a:rPr>
                        </m:ctrlPr>
                      </m:funcPr>
                      <m:fName>
                        <m:r>
                          <m:rPr>
                            <m:sty m:val="p"/>
                          </m:rPr>
                          <a:rPr lang="en-US" sz="1400" i="0" smtClean="0">
                            <a:solidFill>
                              <a:srgbClr val="FF0000"/>
                            </a:solidFill>
                            <a:latin typeface="Cambria Math" panose="02040503050406030204" pitchFamily="18" charset="0"/>
                          </a:rPr>
                          <m:t>max</m:t>
                        </m:r>
                      </m:fName>
                      <m:e>
                        <m:r>
                          <a:rPr lang="en-US" sz="1400" b="0" i="1" smtClean="0">
                            <a:solidFill>
                              <a:srgbClr val="FF0000"/>
                            </a:solidFill>
                            <a:latin typeface="Cambria Math" panose="02040503050406030204" pitchFamily="18" charset="0"/>
                          </a:rPr>
                          <m:t>𝑤𝑖𝑑𝑡h</m:t>
                        </m:r>
                      </m:e>
                    </m:func>
                  </m:oMath>
                </a14:m>
                <a:r>
                  <a:rPr lang="en-US" sz="1400" dirty="0">
                    <a:solidFill>
                      <a:srgbClr val="FF0000"/>
                    </a:solidFill>
                  </a:rPr>
                  <a:t>~650-m</a:t>
                </a:r>
              </a:p>
            </p:txBody>
          </p:sp>
        </mc:Choice>
        <mc:Fallback xmlns="">
          <p:sp>
            <p:nvSpPr>
              <p:cNvPr id="104" name="TextBox 103">
                <a:extLst>
                  <a:ext uri="{FF2B5EF4-FFF2-40B4-BE49-F238E27FC236}">
                    <a16:creationId xmlns:a16="http://schemas.microsoft.com/office/drawing/2014/main" id="{540EFD34-EAE8-4E6B-BECC-95D20025B930}"/>
                  </a:ext>
                </a:extLst>
              </p:cNvPr>
              <p:cNvSpPr txBox="1">
                <a:spLocks noRot="1" noChangeAspect="1" noMove="1" noResize="1" noEditPoints="1" noAdjustHandles="1" noChangeArrowheads="1" noChangeShapeType="1" noTextEdit="1"/>
              </p:cNvSpPr>
              <p:nvPr/>
            </p:nvSpPr>
            <p:spPr>
              <a:xfrm>
                <a:off x="3390156" y="5461433"/>
                <a:ext cx="1565813" cy="307777"/>
              </a:xfrm>
              <a:prstGeom prst="rect">
                <a:avLst/>
              </a:prstGeom>
              <a:blipFill>
                <a:blip r:embed="rId12"/>
                <a:stretch>
                  <a:fillRect t="-4000" b="-20000"/>
                </a:stretch>
              </a:blipFill>
            </p:spPr>
            <p:txBody>
              <a:bodyPr/>
              <a:lstStyle/>
              <a:p>
                <a:r>
                  <a:rPr lang="en-US">
                    <a:noFill/>
                  </a:rPr>
                  <a:t> </a:t>
                </a:r>
              </a:p>
            </p:txBody>
          </p:sp>
        </mc:Fallback>
      </mc:AlternateContent>
    </p:spTree>
    <p:extLst>
      <p:ext uri="{BB962C8B-B14F-4D97-AF65-F5344CB8AC3E}">
        <p14:creationId xmlns:p14="http://schemas.microsoft.com/office/powerpoint/2010/main" val="1717811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xmlns=""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xmlns=""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xmlns=""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xmlns=""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t>Updraft Characteristics</a:t>
              </a:r>
            </a:p>
          </p:txBody>
        </p:sp>
      </p:grpSp>
      <p:sp>
        <p:nvSpPr>
          <p:cNvPr id="14" name="TextBox 13">
            <a:extLst>
              <a:ext uri="{FF2B5EF4-FFF2-40B4-BE49-F238E27FC236}">
                <a16:creationId xmlns:a16="http://schemas.microsoft.com/office/drawing/2014/main" xmlns=""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3</a:t>
            </a:r>
          </a:p>
        </p:txBody>
      </p:sp>
      <p:sp>
        <p:nvSpPr>
          <p:cNvPr id="66" name="TextBox 65">
            <a:extLst>
              <a:ext uri="{FF2B5EF4-FFF2-40B4-BE49-F238E27FC236}">
                <a16:creationId xmlns:a16="http://schemas.microsoft.com/office/drawing/2014/main" xmlns="" id="{8F7A708C-BCDE-4B5E-802B-F00104AFBF06}"/>
              </a:ext>
            </a:extLst>
          </p:cNvPr>
          <p:cNvSpPr txBox="1"/>
          <p:nvPr/>
        </p:nvSpPr>
        <p:spPr>
          <a:xfrm>
            <a:off x="3115926" y="6589230"/>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67" name="TextBox 66">
            <a:extLst>
              <a:ext uri="{FF2B5EF4-FFF2-40B4-BE49-F238E27FC236}">
                <a16:creationId xmlns:a16="http://schemas.microsoft.com/office/drawing/2014/main" xmlns="" id="{21CFC68D-C173-4FA4-87A9-498E61F8072C}"/>
              </a:ext>
            </a:extLst>
          </p:cNvPr>
          <p:cNvSpPr txBox="1"/>
          <p:nvPr/>
        </p:nvSpPr>
        <p:spPr>
          <a:xfrm>
            <a:off x="1953992" y="3307152"/>
            <a:ext cx="1032655" cy="338554"/>
          </a:xfrm>
          <a:prstGeom prst="rect">
            <a:avLst/>
          </a:prstGeom>
          <a:noFill/>
        </p:spPr>
        <p:txBody>
          <a:bodyPr wrap="none" rtlCol="0">
            <a:spAutoFit/>
          </a:bodyPr>
          <a:lstStyle/>
          <a:p>
            <a:r>
              <a:rPr lang="en-US" sz="1600" dirty="0"/>
              <a:t>Width (m)</a:t>
            </a:r>
          </a:p>
        </p:txBody>
      </p:sp>
      <p:pic>
        <p:nvPicPr>
          <p:cNvPr id="68" name="Picture 67">
            <a:extLst>
              <a:ext uri="{FF2B5EF4-FFF2-40B4-BE49-F238E27FC236}">
                <a16:creationId xmlns:a16="http://schemas.microsoft.com/office/drawing/2014/main" xmlns="" id="{ED7C79D4-66CA-4DA8-90B3-31AD4A14A3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124" y="669695"/>
            <a:ext cx="3691740" cy="2750246"/>
          </a:xfrm>
          <a:prstGeom prst="rect">
            <a:avLst/>
          </a:prstGeom>
        </p:spPr>
      </p:pic>
      <p:pic>
        <p:nvPicPr>
          <p:cNvPr id="87" name="Picture 86">
            <a:extLst>
              <a:ext uri="{FF2B5EF4-FFF2-40B4-BE49-F238E27FC236}">
                <a16:creationId xmlns:a16="http://schemas.microsoft.com/office/drawing/2014/main" xmlns="" id="{D87C56DD-C117-4465-BFFE-9A5B54AE18E1}"/>
              </a:ext>
            </a:extLst>
          </p:cNvPr>
          <p:cNvPicPr>
            <a:picLocks noChangeAspect="1"/>
          </p:cNvPicPr>
          <p:nvPr/>
        </p:nvPicPr>
        <p:blipFill rotWithShape="1">
          <a:blip r:embed="rId4">
            <a:extLst>
              <a:ext uri="{28A0092B-C50C-407E-A947-70E740481C1C}">
                <a14:useLocalDpi xmlns:a14="http://schemas.microsoft.com/office/drawing/2010/main" val="0"/>
              </a:ext>
            </a:extLst>
          </a:blip>
          <a:srcRect t="-1" b="-8078"/>
          <a:stretch/>
        </p:blipFill>
        <p:spPr>
          <a:xfrm>
            <a:off x="4814494" y="681304"/>
            <a:ext cx="3236178" cy="3002446"/>
          </a:xfrm>
          <a:prstGeom prst="rect">
            <a:avLst/>
          </a:prstGeom>
        </p:spPr>
      </p:pic>
      <p:pic>
        <p:nvPicPr>
          <p:cNvPr id="88" name="Picture 87">
            <a:extLst>
              <a:ext uri="{FF2B5EF4-FFF2-40B4-BE49-F238E27FC236}">
                <a16:creationId xmlns:a16="http://schemas.microsoft.com/office/drawing/2014/main" xmlns="" id="{AB28874D-E057-4880-851B-41AAB677DF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4494" y="3683750"/>
            <a:ext cx="3201008" cy="2576024"/>
          </a:xfrm>
          <a:prstGeom prst="rect">
            <a:avLst/>
          </a:prstGeom>
        </p:spPr>
      </p:pic>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xmlns="" id="{3CF3A834-605E-483C-B2D7-D01AB4E3D2FF}"/>
                  </a:ext>
                </a:extLst>
              </p:cNvPr>
              <p:cNvSpPr txBox="1"/>
              <p:nvPr/>
            </p:nvSpPr>
            <p:spPr>
              <a:xfrm>
                <a:off x="6141260" y="3402359"/>
                <a:ext cx="1117494" cy="246221"/>
              </a:xfrm>
              <a:prstGeom prst="rect">
                <a:avLst/>
              </a:prstGeom>
              <a:noFill/>
            </p:spPr>
            <p:txBody>
              <a:bodyPr wrap="square" lIns="0" tIns="0" rIns="0" bIns="0" rtlCol="0">
                <a:spAutoFit/>
              </a:bodyPr>
              <a:lstStyle/>
              <a:p>
                <a14:m>
                  <m:oMath xmlns:m="http://schemas.openxmlformats.org/officeDocument/2006/math">
                    <m:r>
                      <a:rPr lang="en-US" sz="1600" b="0" i="1" smtClean="0">
                        <a:latin typeface="Cambria Math" charset="0"/>
                      </a:rPr>
                      <m:t>𝜎</m:t>
                    </m:r>
                  </m:oMath>
                </a14:m>
                <a:r>
                  <a:rPr lang="en-US" sz="1600" dirty="0"/>
                  <a:t> (m/s)</a:t>
                </a:r>
              </a:p>
            </p:txBody>
          </p:sp>
        </mc:Choice>
        <mc:Fallback xmlns="">
          <p:sp>
            <p:nvSpPr>
              <p:cNvPr id="89" name="TextBox 88">
                <a:extLst>
                  <a:ext uri="{FF2B5EF4-FFF2-40B4-BE49-F238E27FC236}">
                    <a16:creationId xmlns:a16="http://schemas.microsoft.com/office/drawing/2014/main" id="{3CF3A834-605E-483C-B2D7-D01AB4E3D2FF}"/>
                  </a:ext>
                </a:extLst>
              </p:cNvPr>
              <p:cNvSpPr txBox="1">
                <a:spLocks noRot="1" noChangeAspect="1" noMove="1" noResize="1" noEditPoints="1" noAdjustHandles="1" noChangeArrowheads="1" noChangeShapeType="1" noTextEdit="1"/>
              </p:cNvSpPr>
              <p:nvPr/>
            </p:nvSpPr>
            <p:spPr>
              <a:xfrm>
                <a:off x="6141260" y="3402359"/>
                <a:ext cx="1117494" cy="246221"/>
              </a:xfrm>
              <a:prstGeom prst="rect">
                <a:avLst/>
              </a:prstGeom>
              <a:blipFill>
                <a:blip r:embed="rId6"/>
                <a:stretch>
                  <a:fillRect l="-4348" t="-24390" b="-487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xmlns="" id="{28234511-6096-41AA-B192-7970C299CC11}"/>
                  </a:ext>
                </a:extLst>
              </p:cNvPr>
              <p:cNvSpPr txBox="1"/>
              <p:nvPr/>
            </p:nvSpPr>
            <p:spPr>
              <a:xfrm>
                <a:off x="6141260" y="6230302"/>
                <a:ext cx="1117494" cy="246221"/>
              </a:xfrm>
              <a:prstGeom prst="rect">
                <a:avLst/>
              </a:prstGeom>
              <a:noFill/>
            </p:spPr>
            <p:txBody>
              <a:bodyPr wrap="square" lIns="0" tIns="0" rIns="0" bIns="0" rtlCol="0">
                <a:spAutoFit/>
              </a:bodyPr>
              <a:lstStyle/>
              <a:p>
                <a14:m>
                  <m:oMath xmlns:m="http://schemas.openxmlformats.org/officeDocument/2006/math">
                    <m:r>
                      <a:rPr lang="en-US" sz="1600" b="0" i="1" smtClean="0">
                        <a:latin typeface="Cambria Math" charset="0"/>
                      </a:rPr>
                      <m:t>𝜎</m:t>
                    </m:r>
                  </m:oMath>
                </a14:m>
                <a:r>
                  <a:rPr lang="en-US" sz="1600" dirty="0"/>
                  <a:t> (dB)</a:t>
                </a:r>
              </a:p>
            </p:txBody>
          </p:sp>
        </mc:Choice>
        <mc:Fallback xmlns="">
          <p:sp>
            <p:nvSpPr>
              <p:cNvPr id="90" name="TextBox 89">
                <a:extLst>
                  <a:ext uri="{FF2B5EF4-FFF2-40B4-BE49-F238E27FC236}">
                    <a16:creationId xmlns:a16="http://schemas.microsoft.com/office/drawing/2014/main" id="{28234511-6096-41AA-B192-7970C299CC11}"/>
                  </a:ext>
                </a:extLst>
              </p:cNvPr>
              <p:cNvSpPr txBox="1">
                <a:spLocks noRot="1" noChangeAspect="1" noMove="1" noResize="1" noEditPoints="1" noAdjustHandles="1" noChangeArrowheads="1" noChangeShapeType="1" noTextEdit="1"/>
              </p:cNvSpPr>
              <p:nvPr/>
            </p:nvSpPr>
            <p:spPr>
              <a:xfrm>
                <a:off x="6141260" y="6230302"/>
                <a:ext cx="1117494" cy="246221"/>
              </a:xfrm>
              <a:prstGeom prst="rect">
                <a:avLst/>
              </a:prstGeom>
              <a:blipFill>
                <a:blip r:embed="rId7"/>
                <a:stretch>
                  <a:fillRect l="-4348" t="-25000" b="-5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xmlns="" id="{375A3516-2B16-4B28-BCE0-F4637A935360}"/>
                  </a:ext>
                </a:extLst>
              </p:cNvPr>
              <p:cNvSpPr txBox="1"/>
              <p:nvPr/>
            </p:nvSpPr>
            <p:spPr>
              <a:xfrm rot="16200000">
                <a:off x="4143578" y="4763575"/>
                <a:ext cx="1117494" cy="246221"/>
              </a:xfrm>
              <a:prstGeom prst="rect">
                <a:avLst/>
              </a:prstGeom>
              <a:noFill/>
            </p:spPr>
            <p:txBody>
              <a:bodyPr wrap="square" lIns="0" tIns="0" rIns="0" bIns="0" rtlCol="0">
                <a:spAutoFit/>
              </a:bodyPr>
              <a:lstStyle/>
              <a:p>
                <a14:m>
                  <m:oMath xmlns:m="http://schemas.openxmlformats.org/officeDocument/2006/math">
                    <m:r>
                      <a:rPr lang="en-US" sz="1600" b="0" i="1" smtClean="0">
                        <a:latin typeface="Cambria Math" charset="0"/>
                      </a:rPr>
                      <m:t>𝑅𝐶𝐼</m:t>
                    </m:r>
                    <m:r>
                      <a:rPr lang="en-US" sz="1600" b="0" i="1" smtClean="0">
                        <a:latin typeface="Cambria Math" charset="0"/>
                      </a:rPr>
                      <m:t> </m:t>
                    </m:r>
                  </m:oMath>
                </a14:m>
                <a:r>
                  <a:rPr lang="en-US" sz="1600" dirty="0"/>
                  <a:t>(dB)</a:t>
                </a:r>
              </a:p>
            </p:txBody>
          </p:sp>
        </mc:Choice>
        <mc:Fallback xmlns="">
          <p:sp>
            <p:nvSpPr>
              <p:cNvPr id="91" name="TextBox 90">
                <a:extLst>
                  <a:ext uri="{FF2B5EF4-FFF2-40B4-BE49-F238E27FC236}">
                    <a16:creationId xmlns:a16="http://schemas.microsoft.com/office/drawing/2014/main" id="{375A3516-2B16-4B28-BCE0-F4637A935360}"/>
                  </a:ext>
                </a:extLst>
              </p:cNvPr>
              <p:cNvSpPr txBox="1">
                <a:spLocks noRot="1" noChangeAspect="1" noMove="1" noResize="1" noEditPoints="1" noAdjustHandles="1" noChangeArrowheads="1" noChangeShapeType="1" noTextEdit="1"/>
              </p:cNvSpPr>
              <p:nvPr/>
            </p:nvSpPr>
            <p:spPr>
              <a:xfrm rot="16200000">
                <a:off x="4143578" y="4763575"/>
                <a:ext cx="1117494" cy="246221"/>
              </a:xfrm>
              <a:prstGeom prst="rect">
                <a:avLst/>
              </a:prstGeom>
              <a:blipFill>
                <a:blip r:embed="rId8"/>
                <a:stretch>
                  <a:fillRect l="-24390" r="-48780" b="-6557"/>
                </a:stretch>
              </a:blipFill>
            </p:spPr>
            <p:txBody>
              <a:bodyPr/>
              <a:lstStyle/>
              <a:p>
                <a:r>
                  <a:rPr lang="en-US">
                    <a:noFill/>
                  </a:rPr>
                  <a:t> </a:t>
                </a:r>
              </a:p>
            </p:txBody>
          </p:sp>
        </mc:Fallback>
      </mc:AlternateContent>
      <p:cxnSp>
        <p:nvCxnSpPr>
          <p:cNvPr id="95" name="Straight Arrow Connector 94">
            <a:extLst>
              <a:ext uri="{FF2B5EF4-FFF2-40B4-BE49-F238E27FC236}">
                <a16:creationId xmlns:a16="http://schemas.microsoft.com/office/drawing/2014/main" xmlns="" id="{EFA0A96C-8A98-43C1-8236-CBFAF78CBCD1}"/>
              </a:ext>
            </a:extLst>
          </p:cNvPr>
          <p:cNvCxnSpPr/>
          <p:nvPr/>
        </p:nvCxnSpPr>
        <p:spPr>
          <a:xfrm flipH="1" flipV="1">
            <a:off x="6141260" y="2133767"/>
            <a:ext cx="931986" cy="20645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xmlns="" id="{27A0AF24-F6BB-405E-AB17-2FAD0AAEC5C3}"/>
              </a:ext>
            </a:extLst>
          </p:cNvPr>
          <p:cNvCxnSpPr/>
          <p:nvPr/>
        </p:nvCxnSpPr>
        <p:spPr>
          <a:xfrm flipH="1">
            <a:off x="6414998" y="3445056"/>
            <a:ext cx="658248" cy="124636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xmlns="" id="{27F83C0C-CAD9-4575-B75C-DF831AB8B922}"/>
              </a:ext>
            </a:extLst>
          </p:cNvPr>
          <p:cNvSpPr txBox="1"/>
          <p:nvPr/>
        </p:nvSpPr>
        <p:spPr>
          <a:xfrm>
            <a:off x="6001758" y="2474405"/>
            <a:ext cx="2247680" cy="738664"/>
          </a:xfrm>
          <a:prstGeom prst="rect">
            <a:avLst/>
          </a:prstGeom>
          <a:noFill/>
        </p:spPr>
        <p:txBody>
          <a:bodyPr wrap="square" rtlCol="0">
            <a:spAutoFit/>
          </a:bodyPr>
          <a:lstStyle/>
          <a:p>
            <a:r>
              <a:rPr lang="en-US" sz="1400" dirty="0"/>
              <a:t>Horizontal variability increases with updraft strength and smoke content </a:t>
            </a:r>
          </a:p>
        </p:txBody>
      </p:sp>
      <p:pic>
        <p:nvPicPr>
          <p:cNvPr id="106" name="Picture 105">
            <a:extLst>
              <a:ext uri="{FF2B5EF4-FFF2-40B4-BE49-F238E27FC236}">
                <a16:creationId xmlns:a16="http://schemas.microsoft.com/office/drawing/2014/main" xmlns="" id="{6B737EA8-F14A-48DB-9946-B0270147FC9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72450" y="681304"/>
            <a:ext cx="3418113" cy="2750245"/>
          </a:xfrm>
          <a:prstGeom prst="rect">
            <a:avLst/>
          </a:prstGeom>
        </p:spPr>
      </p:pic>
      <p:pic>
        <p:nvPicPr>
          <p:cNvPr id="107" name="Picture 106">
            <a:extLst>
              <a:ext uri="{FF2B5EF4-FFF2-40B4-BE49-F238E27FC236}">
                <a16:creationId xmlns:a16="http://schemas.microsoft.com/office/drawing/2014/main" xmlns="" id="{84A3C16E-BBC1-47B0-B38E-CB5ADBA33F2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72450" y="3613411"/>
            <a:ext cx="3271198" cy="2646364"/>
          </a:xfrm>
          <a:prstGeom prst="rect">
            <a:avLst/>
          </a:prstGeom>
        </p:spPr>
      </p:pic>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xmlns="" id="{B7411007-25A7-4022-8362-FBF89F09BDD7}"/>
                  </a:ext>
                </a:extLst>
              </p:cNvPr>
              <p:cNvSpPr txBox="1"/>
              <p:nvPr/>
            </p:nvSpPr>
            <p:spPr>
              <a:xfrm>
                <a:off x="9740244" y="6230301"/>
                <a:ext cx="1117494" cy="246221"/>
              </a:xfrm>
              <a:prstGeom prst="rect">
                <a:avLst/>
              </a:prstGeom>
              <a:noFill/>
            </p:spPr>
            <p:txBody>
              <a:bodyPr wrap="square" lIns="0" tIns="0" rIns="0" bIns="0" rtlCol="0">
                <a:spAutoFit/>
              </a:bodyPr>
              <a:lstStyle/>
              <a:p>
                <a14:m>
                  <m:oMath xmlns:m="http://schemas.openxmlformats.org/officeDocument/2006/math">
                    <m:r>
                      <a:rPr lang="en-US" sz="1600" b="0" i="1" smtClean="0">
                        <a:latin typeface="Cambria Math" charset="0"/>
                      </a:rPr>
                      <m:t>𝜎</m:t>
                    </m:r>
                  </m:oMath>
                </a14:m>
                <a:r>
                  <a:rPr lang="en-US" sz="1600" dirty="0"/>
                  <a:t> (dB)</a:t>
                </a:r>
              </a:p>
            </p:txBody>
          </p:sp>
        </mc:Choice>
        <mc:Fallback xmlns="">
          <p:sp>
            <p:nvSpPr>
              <p:cNvPr id="108" name="TextBox 107">
                <a:extLst>
                  <a:ext uri="{FF2B5EF4-FFF2-40B4-BE49-F238E27FC236}">
                    <a16:creationId xmlns:a16="http://schemas.microsoft.com/office/drawing/2014/main" id="{B7411007-25A7-4022-8362-FBF89F09BDD7}"/>
                  </a:ext>
                </a:extLst>
              </p:cNvPr>
              <p:cNvSpPr txBox="1">
                <a:spLocks noRot="1" noChangeAspect="1" noMove="1" noResize="1" noEditPoints="1" noAdjustHandles="1" noChangeArrowheads="1" noChangeShapeType="1" noTextEdit="1"/>
              </p:cNvSpPr>
              <p:nvPr/>
            </p:nvSpPr>
            <p:spPr>
              <a:xfrm>
                <a:off x="9740244" y="6230301"/>
                <a:ext cx="1117494" cy="246221"/>
              </a:xfrm>
              <a:prstGeom prst="rect">
                <a:avLst/>
              </a:prstGeom>
              <a:blipFill>
                <a:blip r:embed="rId11"/>
                <a:stretch>
                  <a:fillRect l="-4918" t="-25000" b="-5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xmlns="" id="{71BA5310-6603-4091-B046-ADB10B405073}"/>
                  </a:ext>
                </a:extLst>
              </p:cNvPr>
              <p:cNvSpPr txBox="1"/>
              <p:nvPr/>
            </p:nvSpPr>
            <p:spPr>
              <a:xfrm>
                <a:off x="9640234" y="3419941"/>
                <a:ext cx="1117494" cy="246221"/>
              </a:xfrm>
              <a:prstGeom prst="rect">
                <a:avLst/>
              </a:prstGeom>
              <a:noFill/>
            </p:spPr>
            <p:txBody>
              <a:bodyPr wrap="square" lIns="0" tIns="0" rIns="0" bIns="0" rtlCol="0">
                <a:spAutoFit/>
              </a:bodyPr>
              <a:lstStyle/>
              <a:p>
                <a14:m>
                  <m:oMath xmlns:m="http://schemas.openxmlformats.org/officeDocument/2006/math">
                    <m:r>
                      <a:rPr lang="en-US" sz="1600" b="0" i="1" smtClean="0">
                        <a:latin typeface="Cambria Math" charset="0"/>
                      </a:rPr>
                      <m:t>𝑅𝐶𝐼</m:t>
                    </m:r>
                    <m:r>
                      <a:rPr lang="en-US" sz="1600" b="0" i="1" smtClean="0">
                        <a:latin typeface="Cambria Math" charset="0"/>
                      </a:rPr>
                      <m:t> </m:t>
                    </m:r>
                  </m:oMath>
                </a14:m>
                <a:r>
                  <a:rPr lang="en-US" sz="1600" dirty="0"/>
                  <a:t>(dB)</a:t>
                </a:r>
              </a:p>
            </p:txBody>
          </p:sp>
        </mc:Choice>
        <mc:Fallback xmlns="">
          <p:sp>
            <p:nvSpPr>
              <p:cNvPr id="109" name="TextBox 108">
                <a:extLst>
                  <a:ext uri="{FF2B5EF4-FFF2-40B4-BE49-F238E27FC236}">
                    <a16:creationId xmlns:a16="http://schemas.microsoft.com/office/drawing/2014/main" id="{71BA5310-6603-4091-B046-ADB10B405073}"/>
                  </a:ext>
                </a:extLst>
              </p:cNvPr>
              <p:cNvSpPr txBox="1">
                <a:spLocks noRot="1" noChangeAspect="1" noMove="1" noResize="1" noEditPoints="1" noAdjustHandles="1" noChangeArrowheads="1" noChangeShapeType="1" noTextEdit="1"/>
              </p:cNvSpPr>
              <p:nvPr/>
            </p:nvSpPr>
            <p:spPr>
              <a:xfrm>
                <a:off x="9640234" y="3419941"/>
                <a:ext cx="1117494" cy="246221"/>
              </a:xfrm>
              <a:prstGeom prst="rect">
                <a:avLst/>
              </a:prstGeom>
              <a:blipFill>
                <a:blip r:embed="rId12"/>
                <a:stretch>
                  <a:fillRect l="-5978" t="-25000" b="-52500"/>
                </a:stretch>
              </a:blipFill>
            </p:spPr>
            <p:txBody>
              <a:bodyPr/>
              <a:lstStyle/>
              <a:p>
                <a:r>
                  <a:rPr lang="en-US">
                    <a:noFill/>
                  </a:rPr>
                  <a:t> </a:t>
                </a:r>
              </a:p>
            </p:txBody>
          </p:sp>
        </mc:Fallback>
      </mc:AlternateContent>
      <p:sp>
        <p:nvSpPr>
          <p:cNvPr id="110" name="TextBox 109">
            <a:extLst>
              <a:ext uri="{FF2B5EF4-FFF2-40B4-BE49-F238E27FC236}">
                <a16:creationId xmlns:a16="http://schemas.microsoft.com/office/drawing/2014/main" xmlns="" id="{62DE9F54-2A37-47FE-8644-8B1AD75CF7D8}"/>
              </a:ext>
            </a:extLst>
          </p:cNvPr>
          <p:cNvSpPr txBox="1"/>
          <p:nvPr/>
        </p:nvSpPr>
        <p:spPr>
          <a:xfrm>
            <a:off x="8685528" y="1003472"/>
            <a:ext cx="1909412" cy="738664"/>
          </a:xfrm>
          <a:prstGeom prst="rect">
            <a:avLst/>
          </a:prstGeom>
          <a:noFill/>
        </p:spPr>
        <p:txBody>
          <a:bodyPr wrap="square" rtlCol="0">
            <a:spAutoFit/>
          </a:bodyPr>
          <a:lstStyle/>
          <a:p>
            <a:r>
              <a:rPr lang="en-US" sz="1400" dirty="0"/>
              <a:t>Updraft strength and smoke content positively correlated</a:t>
            </a:r>
          </a:p>
        </p:txBody>
      </p:sp>
      <p:sp>
        <p:nvSpPr>
          <p:cNvPr id="111" name="TextBox 110">
            <a:extLst>
              <a:ext uri="{FF2B5EF4-FFF2-40B4-BE49-F238E27FC236}">
                <a16:creationId xmlns:a16="http://schemas.microsoft.com/office/drawing/2014/main" xmlns="" id="{2E137B64-7E78-4A42-958C-2367003B62E2}"/>
              </a:ext>
            </a:extLst>
          </p:cNvPr>
          <p:cNvSpPr txBox="1"/>
          <p:nvPr/>
        </p:nvSpPr>
        <p:spPr>
          <a:xfrm>
            <a:off x="8685528" y="4189088"/>
            <a:ext cx="1909412" cy="738664"/>
          </a:xfrm>
          <a:prstGeom prst="rect">
            <a:avLst/>
          </a:prstGeom>
          <a:noFill/>
        </p:spPr>
        <p:txBody>
          <a:bodyPr wrap="square" rtlCol="0">
            <a:spAutoFit/>
          </a:bodyPr>
          <a:lstStyle/>
          <a:p>
            <a:r>
              <a:rPr lang="en-US" sz="1400" dirty="0"/>
              <a:t>Increase in updraft and smoke variability positively correlated</a:t>
            </a:r>
          </a:p>
        </p:txBody>
      </p:sp>
      <p:sp>
        <p:nvSpPr>
          <p:cNvPr id="112" name="TextBox 111">
            <a:extLst>
              <a:ext uri="{FF2B5EF4-FFF2-40B4-BE49-F238E27FC236}">
                <a16:creationId xmlns:a16="http://schemas.microsoft.com/office/drawing/2014/main" xmlns="" id="{158BB07B-8513-48F7-BF55-490D65146E06}"/>
              </a:ext>
            </a:extLst>
          </p:cNvPr>
          <p:cNvSpPr txBox="1"/>
          <p:nvPr/>
        </p:nvSpPr>
        <p:spPr>
          <a:xfrm rot="16200000">
            <a:off x="-296109" y="1869195"/>
            <a:ext cx="1216560" cy="338554"/>
          </a:xfrm>
          <a:prstGeom prst="rect">
            <a:avLst/>
          </a:prstGeom>
          <a:noFill/>
        </p:spPr>
        <p:txBody>
          <a:bodyPr wrap="square" rtlCol="0">
            <a:spAutoFit/>
          </a:bodyPr>
          <a:lstStyle/>
          <a:p>
            <a:r>
              <a:rPr lang="en-US" sz="1600" dirty="0"/>
              <a:t>Depth (m)</a:t>
            </a:r>
          </a:p>
        </p:txBody>
      </p:sp>
      <mc:AlternateContent xmlns:mc="http://schemas.openxmlformats.org/markup-compatibility/2006" xmlns:a14="http://schemas.microsoft.com/office/drawing/2010/main">
        <mc:Choice Requires="a14">
          <p:sp>
            <p:nvSpPr>
              <p:cNvPr id="113" name="TextBox 112">
                <a:extLst>
                  <a:ext uri="{FF2B5EF4-FFF2-40B4-BE49-F238E27FC236}">
                    <a16:creationId xmlns:a16="http://schemas.microsoft.com/office/drawing/2014/main" xmlns="" id="{A0644835-04B6-4084-BAF2-D904E674D74B}"/>
                  </a:ext>
                </a:extLst>
              </p:cNvPr>
              <p:cNvSpPr txBox="1"/>
              <p:nvPr/>
            </p:nvSpPr>
            <p:spPr>
              <a:xfrm>
                <a:off x="48129" y="3534031"/>
                <a:ext cx="4544044" cy="3108543"/>
              </a:xfrm>
              <a:prstGeom prst="rect">
                <a:avLst/>
              </a:prstGeom>
              <a:noFill/>
            </p:spPr>
            <p:txBody>
              <a:bodyPr wrap="square" rtlCol="0">
                <a:spAutoFit/>
              </a:bodyPr>
              <a:lstStyle/>
              <a:p>
                <a:pPr marL="285750" indent="-285750">
                  <a:buFont typeface="Arial" charset="0"/>
                  <a:buChar char="•"/>
                </a:pPr>
                <a:r>
                  <a:rPr lang="en-US" sz="1400" dirty="0"/>
                  <a:t>14 updrafts identified of different depths (~30 extra with recent changes—results pending)</a:t>
                </a:r>
                <a:endParaRPr lang="en-US" sz="1400" dirty="0">
                  <a:solidFill>
                    <a:srgbClr val="1E1DFF"/>
                  </a:solidFill>
                </a:endParaRPr>
              </a:p>
              <a:p>
                <a:pPr marL="742950" lvl="1" indent="-285750">
                  <a:buFont typeface="Arial" charset="0"/>
                  <a:buChar char="•"/>
                </a:pPr>
                <a:r>
                  <a:rPr lang="en-US" sz="1400" dirty="0">
                    <a:solidFill>
                      <a:srgbClr val="1E1DFF"/>
                    </a:solidFill>
                  </a:rPr>
                  <a:t>Blue:  Counter-rotating vortices (CRVs)/downdrafts (7)</a:t>
                </a:r>
                <a:endParaRPr lang="en-US" sz="1400" dirty="0">
                  <a:solidFill>
                    <a:srgbClr val="00B050"/>
                  </a:solidFill>
                </a:endParaRPr>
              </a:p>
              <a:p>
                <a:pPr marL="742950" lvl="1" indent="-285750">
                  <a:buFont typeface="Arial" charset="0"/>
                  <a:buChar char="•"/>
                </a:pPr>
                <a:r>
                  <a:rPr lang="en-US" sz="1400" dirty="0">
                    <a:solidFill>
                      <a:srgbClr val="00B050"/>
                    </a:solidFill>
                  </a:rPr>
                  <a:t>Green:  Potential Fire whirl (1)</a:t>
                </a:r>
                <a:endParaRPr lang="en-US" sz="1400" dirty="0">
                  <a:solidFill>
                    <a:srgbClr val="FF0000"/>
                  </a:solidFill>
                </a:endParaRPr>
              </a:p>
              <a:p>
                <a:pPr marL="742950" lvl="1" indent="-285750">
                  <a:buFont typeface="Arial" charset="0"/>
                  <a:buChar char="•"/>
                </a:pPr>
                <a:r>
                  <a:rPr lang="en-US" sz="1400" dirty="0">
                    <a:solidFill>
                      <a:srgbClr val="FF0000"/>
                    </a:solidFill>
                  </a:rPr>
                  <a:t>Red:  Potential Fire Whirl and CRVs/downdrafts (2)</a:t>
                </a:r>
                <a:endParaRPr lang="en-US" sz="1400" dirty="0">
                  <a:solidFill>
                    <a:srgbClr val="FF1DFB"/>
                  </a:solidFill>
                </a:endParaRPr>
              </a:p>
              <a:p>
                <a:pPr marL="742950" lvl="1" indent="-285750">
                  <a:buFont typeface="Arial" charset="0"/>
                  <a:buChar char="•"/>
                </a:pPr>
                <a:r>
                  <a:rPr lang="en-US" sz="1400" dirty="0">
                    <a:solidFill>
                      <a:schemeClr val="accent4">
                        <a:lumMod val="50000"/>
                      </a:schemeClr>
                    </a:solidFill>
                  </a:rPr>
                  <a:t>Brown:  None (4)</a:t>
                </a:r>
              </a:p>
              <a:p>
                <a:pPr marL="285750" indent="-285750">
                  <a:buFont typeface="Arial" charset="0"/>
                  <a:buChar char="•"/>
                </a:pPr>
                <a:r>
                  <a:rPr lang="en-US" sz="1400" dirty="0"/>
                  <a:t>Not a large sample size (width~1/2*depth; </a:t>
                </a:r>
                <a14:m>
                  <m:oMath xmlns:m="http://schemas.openxmlformats.org/officeDocument/2006/math">
                    <m:sSup>
                      <m:sSupPr>
                        <m:ctrlPr>
                          <a:rPr lang="en-US" sz="1400" i="1" smtClean="0">
                            <a:latin typeface="Cambria Math" charset="0"/>
                          </a:rPr>
                        </m:ctrlPr>
                      </m:sSupPr>
                      <m:e>
                        <m:r>
                          <a:rPr lang="en-US" sz="1400" b="0" i="1" smtClean="0">
                            <a:latin typeface="Cambria Math" panose="02040503050406030204" pitchFamily="18" charset="0"/>
                          </a:rPr>
                          <m:t>𝑅</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=0.914</m:t>
                    </m:r>
                  </m:oMath>
                </a14:m>
                <a:r>
                  <a:rPr lang="en-US" sz="1400" dirty="0"/>
                  <a:t>)</a:t>
                </a:r>
              </a:p>
              <a:p>
                <a:pPr marL="285750" indent="-285750">
                  <a:buFont typeface="Arial" charset="0"/>
                  <a:buChar char="•"/>
                </a:pPr>
                <a:r>
                  <a:rPr lang="en-US" sz="1400" dirty="0"/>
                  <a:t>Right:  </a:t>
                </a:r>
                <a:r>
                  <a:rPr lang="en-US" sz="1400" dirty="0">
                    <a:solidFill>
                      <a:srgbClr val="FF0000"/>
                    </a:solidFill>
                  </a:rPr>
                  <a:t>Red</a:t>
                </a:r>
                <a:r>
                  <a:rPr lang="en-US" sz="1400" dirty="0"/>
                  <a:t>: Average vertical velocity/RCI and variability across </a:t>
                </a:r>
                <a:r>
                  <a:rPr lang="en-US" sz="1400" i="1" dirty="0"/>
                  <a:t>identified </a:t>
                </a:r>
                <a:r>
                  <a:rPr lang="en-US" sz="1400" dirty="0"/>
                  <a:t>depth of updraft; </a:t>
                </a:r>
                <a:r>
                  <a:rPr lang="en-US" sz="1400" dirty="0">
                    <a:solidFill>
                      <a:srgbClr val="1E1DFF"/>
                    </a:solidFill>
                  </a:rPr>
                  <a:t>Blue</a:t>
                </a:r>
                <a:r>
                  <a:rPr lang="en-US" sz="1400" dirty="0"/>
                  <a:t>:  Maximum updraft speed where width is largest (vertical velocity index used for RCI) and variability at the height of largest width</a:t>
                </a:r>
              </a:p>
            </p:txBody>
          </p:sp>
        </mc:Choice>
        <mc:Fallback xmlns="">
          <p:sp>
            <p:nvSpPr>
              <p:cNvPr id="113" name="TextBox 112">
                <a:extLst>
                  <a:ext uri="{FF2B5EF4-FFF2-40B4-BE49-F238E27FC236}">
                    <a16:creationId xmlns:a16="http://schemas.microsoft.com/office/drawing/2014/main" id="{A0644835-04B6-4084-BAF2-D904E674D74B}"/>
                  </a:ext>
                </a:extLst>
              </p:cNvPr>
              <p:cNvSpPr txBox="1">
                <a:spLocks noRot="1" noChangeAspect="1" noMove="1" noResize="1" noEditPoints="1" noAdjustHandles="1" noChangeArrowheads="1" noChangeShapeType="1" noTextEdit="1"/>
              </p:cNvSpPr>
              <p:nvPr/>
            </p:nvSpPr>
            <p:spPr>
              <a:xfrm>
                <a:off x="48129" y="3534031"/>
                <a:ext cx="4544044" cy="3108543"/>
              </a:xfrm>
              <a:prstGeom prst="rect">
                <a:avLst/>
              </a:prstGeom>
              <a:blipFill>
                <a:blip r:embed="rId13"/>
                <a:stretch>
                  <a:fillRect l="-268" t="-392" b="-980"/>
                </a:stretch>
              </a:blipFill>
            </p:spPr>
            <p:txBody>
              <a:bodyPr/>
              <a:lstStyle/>
              <a:p>
                <a:r>
                  <a:rPr lang="en-US">
                    <a:noFill/>
                  </a:rPr>
                  <a:t> </a:t>
                </a:r>
              </a:p>
            </p:txBody>
          </p:sp>
        </mc:Fallback>
      </mc:AlternateContent>
    </p:spTree>
    <p:extLst>
      <p:ext uri="{BB962C8B-B14F-4D97-AF65-F5344CB8AC3E}">
        <p14:creationId xmlns:p14="http://schemas.microsoft.com/office/powerpoint/2010/main" val="1490149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xmlns=""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xmlns=""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xmlns=""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xmlns=""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t>Toward Examining Entrainment</a:t>
              </a:r>
            </a:p>
          </p:txBody>
        </p:sp>
      </p:grpSp>
      <p:sp>
        <p:nvSpPr>
          <p:cNvPr id="14" name="TextBox 13">
            <a:extLst>
              <a:ext uri="{FF2B5EF4-FFF2-40B4-BE49-F238E27FC236}">
                <a16:creationId xmlns:a16="http://schemas.microsoft.com/office/drawing/2014/main" xmlns=""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4</a:t>
            </a:r>
          </a:p>
        </p:txBody>
      </p:sp>
      <p:sp>
        <p:nvSpPr>
          <p:cNvPr id="32" name="TextBox 31">
            <a:extLst>
              <a:ext uri="{FF2B5EF4-FFF2-40B4-BE49-F238E27FC236}">
                <a16:creationId xmlns:a16="http://schemas.microsoft.com/office/drawing/2014/main" xmlns="" id="{21F9592E-3F4B-411C-BF58-FEA5C4D46BEC}"/>
              </a:ext>
            </a:extLst>
          </p:cNvPr>
          <p:cNvSpPr txBox="1"/>
          <p:nvPr/>
        </p:nvSpPr>
        <p:spPr>
          <a:xfrm>
            <a:off x="3115926" y="6589230"/>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pic>
        <p:nvPicPr>
          <p:cNvPr id="33" name="Picture 32">
            <a:extLst>
              <a:ext uri="{FF2B5EF4-FFF2-40B4-BE49-F238E27FC236}">
                <a16:creationId xmlns:a16="http://schemas.microsoft.com/office/drawing/2014/main" xmlns="" id="{FC8221B4-E880-4319-BD44-5BBA49D20C4A}"/>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37984" y="672799"/>
            <a:ext cx="3077942" cy="3011576"/>
          </a:xfrm>
          <a:prstGeom prst="rect">
            <a:avLst/>
          </a:prstGeom>
          <a:ln>
            <a:noFill/>
          </a:ln>
        </p:spPr>
      </p:pic>
      <p:pic>
        <p:nvPicPr>
          <p:cNvPr id="34" name="Picture 33">
            <a:extLst>
              <a:ext uri="{FF2B5EF4-FFF2-40B4-BE49-F238E27FC236}">
                <a16:creationId xmlns:a16="http://schemas.microsoft.com/office/drawing/2014/main" xmlns="" id="{CFFD4E43-E51E-414F-8432-4E9124B070F6}"/>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3119131" y="658947"/>
            <a:ext cx="2933667" cy="3011576"/>
          </a:xfrm>
          <a:prstGeom prst="rect">
            <a:avLst/>
          </a:prstGeom>
          <a:ln>
            <a:noFill/>
          </a:ln>
        </p:spPr>
      </p:pic>
      <p:pic>
        <p:nvPicPr>
          <p:cNvPr id="41" name="Picture 40">
            <a:extLst>
              <a:ext uri="{FF2B5EF4-FFF2-40B4-BE49-F238E27FC236}">
                <a16:creationId xmlns:a16="http://schemas.microsoft.com/office/drawing/2014/main" xmlns="" id="{77B7CAB7-8444-4291-B5A1-D403211C07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4021" y="1079167"/>
            <a:ext cx="988531" cy="951003"/>
          </a:xfrm>
          <a:prstGeom prst="rect">
            <a:avLst/>
          </a:prstGeom>
        </p:spPr>
      </p:pic>
      <p:pic>
        <p:nvPicPr>
          <p:cNvPr id="42" name="Picture 41">
            <a:extLst>
              <a:ext uri="{FF2B5EF4-FFF2-40B4-BE49-F238E27FC236}">
                <a16:creationId xmlns:a16="http://schemas.microsoft.com/office/drawing/2014/main" xmlns="" id="{85E16BC5-00B2-4EFC-A239-61DF14F4F473}"/>
              </a:ext>
            </a:extLst>
          </p:cNvPr>
          <p:cNvPicPr>
            <a:picLocks noChangeAspect="1"/>
          </p:cNvPicPr>
          <p:nvPr/>
        </p:nvPicPr>
        <p:blipFill>
          <a:blip r:embed="rId6">
            <a:alphaModFix/>
            <a:extLst>
              <a:ext uri="{28A0092B-C50C-407E-A947-70E740481C1C}">
                <a14:useLocalDpi xmlns:a14="http://schemas.microsoft.com/office/drawing/2010/main" val="0"/>
              </a:ext>
            </a:extLst>
          </a:blip>
          <a:stretch>
            <a:fillRect/>
          </a:stretch>
        </p:blipFill>
        <p:spPr>
          <a:xfrm>
            <a:off x="6161645" y="627796"/>
            <a:ext cx="2933667" cy="3042727"/>
          </a:xfrm>
          <a:prstGeom prst="rect">
            <a:avLst/>
          </a:prstGeom>
        </p:spPr>
      </p:pic>
      <p:pic>
        <p:nvPicPr>
          <p:cNvPr id="43" name="Picture 42">
            <a:extLst>
              <a:ext uri="{FF2B5EF4-FFF2-40B4-BE49-F238E27FC236}">
                <a16:creationId xmlns:a16="http://schemas.microsoft.com/office/drawing/2014/main" xmlns="" id="{6BCF966D-74FA-4FA0-AD32-EA6B87ED8C9E}"/>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9204159" y="662008"/>
            <a:ext cx="2933667" cy="3011576"/>
          </a:xfrm>
          <a:prstGeom prst="rect">
            <a:avLst/>
          </a:prstGeom>
        </p:spPr>
      </p:pic>
      <mc:AlternateContent xmlns:mc="http://schemas.openxmlformats.org/markup-compatibility/2006" xmlns:a14="http://schemas.microsoft.com/office/drawing/2010/main">
        <mc:Choice Requires="a14">
          <p:sp>
            <p:nvSpPr>
              <p:cNvPr id="47" name="TextBox 194">
                <a:extLst>
                  <a:ext uri="{FF2B5EF4-FFF2-40B4-BE49-F238E27FC236}">
                    <a16:creationId xmlns:a16="http://schemas.microsoft.com/office/drawing/2014/main" xmlns="" id="{CA5CE105-8BE7-42F6-82B3-C84167B252C4}"/>
                  </a:ext>
                </a:extLst>
              </p:cNvPr>
              <p:cNvSpPr txBox="1"/>
              <p:nvPr/>
            </p:nvSpPr>
            <p:spPr>
              <a:xfrm>
                <a:off x="10595473" y="2334388"/>
                <a:ext cx="1728402"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14:m>
                  <m:oMath xmlns:m="http://schemas.openxmlformats.org/officeDocument/2006/math">
                    <m:sSub>
                      <m:sSubPr>
                        <m:ctrlPr>
                          <a:rPr lang="en-US" sz="1400" i="1" smtClean="0">
                            <a:solidFill>
                              <a:srgbClr val="2D0FAF"/>
                            </a:solidFill>
                            <a:latin typeface="Cambria Math" charset="0"/>
                          </a:rPr>
                        </m:ctrlPr>
                      </m:sSubPr>
                      <m:e>
                        <m:r>
                          <a:rPr lang="en-US" sz="1400" i="1">
                            <a:solidFill>
                              <a:srgbClr val="2D0FAF"/>
                            </a:solidFill>
                            <a:latin typeface="Cambria Math" panose="02040503050406030204" pitchFamily="18" charset="0"/>
                          </a:rPr>
                          <m:t>𝜏</m:t>
                        </m:r>
                      </m:e>
                      <m:sub>
                        <m:r>
                          <a:rPr lang="en-US" sz="1400" i="1">
                            <a:solidFill>
                              <a:srgbClr val="2D0FAF"/>
                            </a:solidFill>
                            <a:latin typeface="Cambria Math" panose="02040503050406030204" pitchFamily="18" charset="0"/>
                          </a:rPr>
                          <m:t>𝑡𝑢𝑟𝑛𝑜𝑣𝑒𝑟</m:t>
                        </m:r>
                      </m:sub>
                    </m:sSub>
                    <m:r>
                      <a:rPr lang="en-US" sz="1400" b="0" i="1" smtClean="0">
                        <a:solidFill>
                          <a:srgbClr val="2D0FAF"/>
                        </a:solidFill>
                        <a:latin typeface="Cambria Math" panose="02040503050406030204" pitchFamily="18" charset="0"/>
                      </a:rPr>
                      <m:t>~1 </m:t>
                    </m:r>
                    <m:r>
                      <a:rPr lang="en-US" sz="1400" b="0" i="1" smtClean="0">
                        <a:solidFill>
                          <a:srgbClr val="2D0FAF"/>
                        </a:solidFill>
                        <a:latin typeface="Cambria Math" panose="02040503050406030204" pitchFamily="18" charset="0"/>
                      </a:rPr>
                      <m:t>𝑚𝑖𝑛</m:t>
                    </m:r>
                    <m:r>
                      <a:rPr lang="en-US" sz="1400" i="1">
                        <a:solidFill>
                          <a:srgbClr val="2D0FAF"/>
                        </a:solidFill>
                        <a:latin typeface="Cambria Math" panose="02040503050406030204" pitchFamily="18" charset="0"/>
                      </a:rPr>
                      <m:t> </m:t>
                    </m:r>
                  </m:oMath>
                </a14:m>
                <a:r>
                  <a:rPr lang="en-US" sz="1400" dirty="0">
                    <a:solidFill>
                      <a:srgbClr val="2D0FAF"/>
                    </a:solidFill>
                  </a:rPr>
                  <a:t>  </a:t>
                </a:r>
              </a:p>
            </p:txBody>
          </p:sp>
        </mc:Choice>
        <mc:Fallback xmlns="">
          <p:sp>
            <p:nvSpPr>
              <p:cNvPr id="47" name="TextBox 194">
                <a:extLst>
                  <a:ext uri="{FF2B5EF4-FFF2-40B4-BE49-F238E27FC236}">
                    <a16:creationId xmlns:a16="http://schemas.microsoft.com/office/drawing/2014/main" id="{CA5CE105-8BE7-42F6-82B3-C84167B252C4}"/>
                  </a:ext>
                </a:extLst>
              </p:cNvPr>
              <p:cNvSpPr txBox="1">
                <a:spLocks noRot="1" noChangeAspect="1" noMove="1" noResize="1" noEditPoints="1" noAdjustHandles="1" noChangeArrowheads="1" noChangeShapeType="1" noTextEdit="1"/>
              </p:cNvSpPr>
              <p:nvPr/>
            </p:nvSpPr>
            <p:spPr>
              <a:xfrm>
                <a:off x="10595473" y="2334388"/>
                <a:ext cx="1728402" cy="307777"/>
              </a:xfrm>
              <a:prstGeom prst="rect">
                <a:avLst/>
              </a:prstGeom>
              <a:blipFill>
                <a:blip r:embed="rId8"/>
                <a:stretch>
                  <a:fillRect/>
                </a:stretch>
              </a:blipFill>
            </p:spPr>
            <p:txBody>
              <a:bodyPr/>
              <a:lstStyle/>
              <a:p>
                <a:r>
                  <a:rPr lang="en-US">
                    <a:noFill/>
                  </a:rPr>
                  <a:t> </a:t>
                </a:r>
              </a:p>
            </p:txBody>
          </p:sp>
        </mc:Fallback>
      </mc:AlternateContent>
      <p:pic>
        <p:nvPicPr>
          <p:cNvPr id="48" name="Picture 47">
            <a:extLst>
              <a:ext uri="{FF2B5EF4-FFF2-40B4-BE49-F238E27FC236}">
                <a16:creationId xmlns:a16="http://schemas.microsoft.com/office/drawing/2014/main" xmlns="" id="{B62C38E0-50A3-4876-B1CF-27189AD977A8}"/>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9181717" y="3593449"/>
            <a:ext cx="2972299" cy="3065042"/>
          </a:xfrm>
          <a:prstGeom prst="rect">
            <a:avLst/>
          </a:prstGeom>
        </p:spPr>
      </p:pic>
      <p:pic>
        <p:nvPicPr>
          <p:cNvPr id="49" name="Picture 48">
            <a:extLst>
              <a:ext uri="{FF2B5EF4-FFF2-40B4-BE49-F238E27FC236}">
                <a16:creationId xmlns:a16="http://schemas.microsoft.com/office/drawing/2014/main" xmlns="" id="{6DBA907F-29B9-4EC3-A545-4CA5D2D7951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15926" y="3657600"/>
            <a:ext cx="2914430" cy="2932088"/>
          </a:xfrm>
          <a:prstGeom prst="rect">
            <a:avLst/>
          </a:prstGeom>
        </p:spPr>
      </p:pic>
      <p:sp>
        <p:nvSpPr>
          <p:cNvPr id="50" name="Oval 49">
            <a:extLst>
              <a:ext uri="{FF2B5EF4-FFF2-40B4-BE49-F238E27FC236}">
                <a16:creationId xmlns:a16="http://schemas.microsoft.com/office/drawing/2014/main" xmlns="" id="{FD8F161E-27FD-4817-883F-C9B7B1E20A72}"/>
              </a:ext>
            </a:extLst>
          </p:cNvPr>
          <p:cNvSpPr/>
          <p:nvPr/>
        </p:nvSpPr>
        <p:spPr>
          <a:xfrm>
            <a:off x="10333645" y="5605329"/>
            <a:ext cx="733284" cy="788053"/>
          </a:xfrm>
          <a:prstGeom prst="ellipse">
            <a:avLst/>
          </a:prstGeom>
          <a:noFill/>
          <a:ln w="28575">
            <a:solidFill>
              <a:srgbClr val="FF1D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1" name="Oval 50">
            <a:extLst>
              <a:ext uri="{FF2B5EF4-FFF2-40B4-BE49-F238E27FC236}">
                <a16:creationId xmlns:a16="http://schemas.microsoft.com/office/drawing/2014/main" xmlns="" id="{B1977108-FD45-4D6F-988F-A02E28A8D5E1}"/>
              </a:ext>
            </a:extLst>
          </p:cNvPr>
          <p:cNvSpPr/>
          <p:nvPr/>
        </p:nvSpPr>
        <p:spPr>
          <a:xfrm>
            <a:off x="11265155" y="4222519"/>
            <a:ext cx="514950" cy="752718"/>
          </a:xfrm>
          <a:prstGeom prst="ellipse">
            <a:avLst/>
          </a:prstGeom>
          <a:noFill/>
          <a:ln w="28575">
            <a:solidFill>
              <a:srgbClr val="FF1D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52" name="Picture 51">
            <a:extLst>
              <a:ext uri="{FF2B5EF4-FFF2-40B4-BE49-F238E27FC236}">
                <a16:creationId xmlns:a16="http://schemas.microsoft.com/office/drawing/2014/main" xmlns="" id="{82809D87-E034-4DB7-9380-F5C391733095}"/>
              </a:ext>
            </a:extLst>
          </p:cNvPr>
          <p:cNvPicPr>
            <a:picLocks noChangeAspect="1"/>
          </p:cNvPicPr>
          <p:nvPr/>
        </p:nvPicPr>
        <p:blipFill>
          <a:blip r:embed="rId11">
            <a:alphaModFix/>
            <a:extLst>
              <a:ext uri="{28A0092B-C50C-407E-A947-70E740481C1C}">
                <a14:useLocalDpi xmlns:a14="http://schemas.microsoft.com/office/drawing/2010/main" val="0"/>
              </a:ext>
            </a:extLst>
          </a:blip>
          <a:stretch>
            <a:fillRect/>
          </a:stretch>
        </p:blipFill>
        <p:spPr>
          <a:xfrm>
            <a:off x="6150424" y="3670522"/>
            <a:ext cx="2933667" cy="2942315"/>
          </a:xfrm>
          <a:prstGeom prst="rect">
            <a:avLst/>
          </a:prstGeom>
        </p:spPr>
      </p:pic>
      <p:sp>
        <p:nvSpPr>
          <p:cNvPr id="53" name="Oval 52">
            <a:extLst>
              <a:ext uri="{FF2B5EF4-FFF2-40B4-BE49-F238E27FC236}">
                <a16:creationId xmlns:a16="http://schemas.microsoft.com/office/drawing/2014/main" xmlns="" id="{F726E579-A719-49C8-8837-5C3C45980BD9}"/>
              </a:ext>
            </a:extLst>
          </p:cNvPr>
          <p:cNvSpPr/>
          <p:nvPr/>
        </p:nvSpPr>
        <p:spPr>
          <a:xfrm>
            <a:off x="7553364" y="4380498"/>
            <a:ext cx="1429351" cy="937653"/>
          </a:xfrm>
          <a:prstGeom prst="ellipse">
            <a:avLst/>
          </a:prstGeom>
          <a:noFill/>
          <a:ln w="28575">
            <a:solidFill>
              <a:srgbClr val="FF1D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4" name="Oval 53">
            <a:extLst>
              <a:ext uri="{FF2B5EF4-FFF2-40B4-BE49-F238E27FC236}">
                <a16:creationId xmlns:a16="http://schemas.microsoft.com/office/drawing/2014/main" xmlns="" id="{3ABE79A3-532A-4008-A145-3406F1E20615}"/>
              </a:ext>
            </a:extLst>
          </p:cNvPr>
          <p:cNvSpPr/>
          <p:nvPr/>
        </p:nvSpPr>
        <p:spPr>
          <a:xfrm>
            <a:off x="7399978" y="5455729"/>
            <a:ext cx="1429351" cy="937653"/>
          </a:xfrm>
          <a:prstGeom prst="ellipse">
            <a:avLst/>
          </a:prstGeom>
          <a:noFill/>
          <a:ln w="28575">
            <a:solidFill>
              <a:srgbClr val="FF1D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5" name="Oval 54">
            <a:extLst>
              <a:ext uri="{FF2B5EF4-FFF2-40B4-BE49-F238E27FC236}">
                <a16:creationId xmlns:a16="http://schemas.microsoft.com/office/drawing/2014/main" xmlns="" id="{1227B318-1368-4B1E-9BE9-8A3E9858B8D3}"/>
              </a:ext>
            </a:extLst>
          </p:cNvPr>
          <p:cNvSpPr/>
          <p:nvPr/>
        </p:nvSpPr>
        <p:spPr>
          <a:xfrm>
            <a:off x="3848108" y="4491318"/>
            <a:ext cx="791128" cy="638558"/>
          </a:xfrm>
          <a:prstGeom prst="ellipse">
            <a:avLst/>
          </a:prstGeom>
          <a:noFill/>
          <a:ln w="28575">
            <a:solidFill>
              <a:srgbClr val="FF1D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6" name="Oval 55">
            <a:extLst>
              <a:ext uri="{FF2B5EF4-FFF2-40B4-BE49-F238E27FC236}">
                <a16:creationId xmlns:a16="http://schemas.microsoft.com/office/drawing/2014/main" xmlns="" id="{E30E38FE-E3E8-4F4E-A14A-C1F986CA7FC7}"/>
              </a:ext>
            </a:extLst>
          </p:cNvPr>
          <p:cNvSpPr/>
          <p:nvPr/>
        </p:nvSpPr>
        <p:spPr>
          <a:xfrm>
            <a:off x="3755808" y="5293477"/>
            <a:ext cx="1064979" cy="937653"/>
          </a:xfrm>
          <a:prstGeom prst="ellipse">
            <a:avLst/>
          </a:prstGeom>
          <a:noFill/>
          <a:ln w="28575">
            <a:solidFill>
              <a:srgbClr val="FF1D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 name="TextBox 1">
            <a:extLst>
              <a:ext uri="{FF2B5EF4-FFF2-40B4-BE49-F238E27FC236}">
                <a16:creationId xmlns:a16="http://schemas.microsoft.com/office/drawing/2014/main" xmlns="" id="{DE75EA69-F77E-4DF3-A9F3-0DBBD1D4C5BB}"/>
              </a:ext>
            </a:extLst>
          </p:cNvPr>
          <p:cNvSpPr txBox="1"/>
          <p:nvPr/>
        </p:nvSpPr>
        <p:spPr>
          <a:xfrm>
            <a:off x="54354" y="3592848"/>
            <a:ext cx="3061752" cy="3323987"/>
          </a:xfrm>
          <a:prstGeom prst="rect">
            <a:avLst/>
          </a:prstGeom>
          <a:noFill/>
        </p:spPr>
        <p:txBody>
          <a:bodyPr wrap="square" rtlCol="0">
            <a:spAutoFit/>
          </a:bodyPr>
          <a:lstStyle/>
          <a:p>
            <a:r>
              <a:rPr lang="en-US" sz="1400" dirty="0"/>
              <a:t>-Focus is on </a:t>
            </a:r>
            <a:r>
              <a:rPr lang="en-US" sz="1400" dirty="0">
                <a:solidFill>
                  <a:srgbClr val="FF0000"/>
                </a:solidFill>
              </a:rPr>
              <a:t>red profiles </a:t>
            </a:r>
            <a:r>
              <a:rPr lang="en-US" sz="1400" dirty="0"/>
              <a:t>for both top and bottom case.</a:t>
            </a:r>
          </a:p>
          <a:p>
            <a:r>
              <a:rPr lang="en-US" sz="1400" dirty="0"/>
              <a:t>Scaled vertical velocity of updraft (top left) (zoom-in from inset) is used to examine horizontal variability closely; note the peak core updraft structure</a:t>
            </a:r>
          </a:p>
          <a:p>
            <a:r>
              <a:rPr lang="en-US" sz="1400" dirty="0"/>
              <a:t>-Negative vertical velocities common outside updraft (blue squares).  Minima are used to derive CRV properties (plots to the right)—confident in calculations for left side (no data gaps).</a:t>
            </a:r>
          </a:p>
          <a:p>
            <a:r>
              <a:rPr lang="en-US" sz="1400" dirty="0"/>
              <a:t>-Some symmetry and double CRV structures evident for bottom case.</a:t>
            </a:r>
          </a:p>
          <a:p>
            <a:r>
              <a:rPr lang="en-US" sz="1400" dirty="0"/>
              <a:t>-Bottom updraft clearly modified by CRVs</a:t>
            </a:r>
          </a:p>
        </p:txBody>
      </p:sp>
      <p:sp>
        <p:nvSpPr>
          <p:cNvPr id="3" name="TextBox 2">
            <a:extLst>
              <a:ext uri="{FF2B5EF4-FFF2-40B4-BE49-F238E27FC236}">
                <a16:creationId xmlns:a16="http://schemas.microsoft.com/office/drawing/2014/main" xmlns="" id="{DB76EC21-D855-4F4C-8A81-FF7DBAD272F6}"/>
              </a:ext>
            </a:extLst>
          </p:cNvPr>
          <p:cNvSpPr txBox="1"/>
          <p:nvPr/>
        </p:nvSpPr>
        <p:spPr>
          <a:xfrm>
            <a:off x="4494297" y="933801"/>
            <a:ext cx="1236236" cy="738664"/>
          </a:xfrm>
          <a:prstGeom prst="rect">
            <a:avLst/>
          </a:prstGeom>
          <a:noFill/>
        </p:spPr>
        <p:txBody>
          <a:bodyPr wrap="none" rtlCol="0">
            <a:spAutoFit/>
          </a:bodyPr>
          <a:lstStyle/>
          <a:p>
            <a:r>
              <a:rPr lang="en-US" sz="1400" dirty="0">
                <a:solidFill>
                  <a:srgbClr val="FF0000"/>
                </a:solidFill>
              </a:rPr>
              <a:t>Depth: 700-m</a:t>
            </a:r>
          </a:p>
          <a:p>
            <a:r>
              <a:rPr lang="en-US" sz="1400" dirty="0">
                <a:solidFill>
                  <a:srgbClr val="FF0000"/>
                </a:solidFill>
              </a:rPr>
              <a:t>Width:  350-m</a:t>
            </a:r>
          </a:p>
          <a:p>
            <a:endParaRPr lang="en-US" sz="1400" dirty="0">
              <a:solidFill>
                <a:srgbClr val="FF0000"/>
              </a:solidFill>
            </a:endParaRPr>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xmlns="" id="{C885220F-D9DB-462E-9586-DAAE32D89F97}"/>
                  </a:ext>
                </a:extLst>
              </p:cNvPr>
              <p:cNvSpPr txBox="1"/>
              <p:nvPr/>
            </p:nvSpPr>
            <p:spPr>
              <a:xfrm>
                <a:off x="4509508" y="1337897"/>
                <a:ext cx="1057662" cy="307777"/>
              </a:xfrm>
              <a:prstGeom prst="rect">
                <a:avLst/>
              </a:prstGeom>
              <a:noFill/>
            </p:spPr>
            <p:txBody>
              <a:bodyPr wrap="none" rtlCol="0">
                <a:spAutoFit/>
              </a:bodyPr>
              <a:lstStyle/>
              <a:p>
                <a14:m>
                  <m:oMath xmlns:m="http://schemas.openxmlformats.org/officeDocument/2006/math">
                    <m:sSub>
                      <m:sSubPr>
                        <m:ctrlPr>
                          <a:rPr lang="en-US" sz="1400" i="1" smtClean="0">
                            <a:solidFill>
                              <a:srgbClr val="FF0000"/>
                            </a:solidFill>
                            <a:latin typeface="Cambria Math" charset="0"/>
                          </a:rPr>
                        </m:ctrlPr>
                      </m:sSubPr>
                      <m:e>
                        <m:acc>
                          <m:accPr>
                            <m:chr m:val="̅"/>
                            <m:ctrlPr>
                              <a:rPr lang="en-US" sz="1400" i="1" smtClean="0">
                                <a:solidFill>
                                  <a:srgbClr val="FF0000"/>
                                </a:solidFill>
                                <a:latin typeface="Cambria Math" charset="0"/>
                              </a:rPr>
                            </m:ctrlPr>
                          </m:accPr>
                          <m:e>
                            <m:r>
                              <a:rPr lang="en-US" sz="1400" b="0" i="1" smtClean="0">
                                <a:solidFill>
                                  <a:srgbClr val="FF0000"/>
                                </a:solidFill>
                                <a:latin typeface="Cambria Math" panose="02040503050406030204" pitchFamily="18" charset="0"/>
                              </a:rPr>
                              <m:t>𝑤</m:t>
                            </m:r>
                          </m:e>
                        </m:acc>
                      </m:e>
                      <m:sub>
                        <m:r>
                          <a:rPr lang="en-US" sz="1400" b="0" i="1" smtClean="0">
                            <a:solidFill>
                              <a:srgbClr val="FF0000"/>
                            </a:solidFill>
                            <a:latin typeface="Cambria Math" panose="02040503050406030204" pitchFamily="18" charset="0"/>
                          </a:rPr>
                          <m:t>𝑚𝑎𝑥</m:t>
                        </m:r>
                      </m:sub>
                    </m:sSub>
                  </m:oMath>
                </a14:m>
                <a:r>
                  <a:rPr lang="en-US" sz="1400" dirty="0">
                    <a:solidFill>
                      <a:srgbClr val="FF0000"/>
                    </a:solidFill>
                  </a:rPr>
                  <a:t>~8m/s</a:t>
                </a:r>
              </a:p>
            </p:txBody>
          </p:sp>
        </mc:Choice>
        <mc:Fallback xmlns="">
          <p:sp>
            <p:nvSpPr>
              <p:cNvPr id="57" name="TextBox 56">
                <a:extLst>
                  <a:ext uri="{FF2B5EF4-FFF2-40B4-BE49-F238E27FC236}">
                    <a16:creationId xmlns:a16="http://schemas.microsoft.com/office/drawing/2014/main" id="{C885220F-D9DB-462E-9586-DAAE32D89F97}"/>
                  </a:ext>
                </a:extLst>
              </p:cNvPr>
              <p:cNvSpPr txBox="1">
                <a:spLocks noRot="1" noChangeAspect="1" noMove="1" noResize="1" noEditPoints="1" noAdjustHandles="1" noChangeArrowheads="1" noChangeShapeType="1" noTextEdit="1"/>
              </p:cNvSpPr>
              <p:nvPr/>
            </p:nvSpPr>
            <p:spPr>
              <a:xfrm>
                <a:off x="4509508" y="1337897"/>
                <a:ext cx="1057662" cy="307777"/>
              </a:xfrm>
              <a:prstGeom prst="rect">
                <a:avLst/>
              </a:prstGeom>
              <a:blipFill>
                <a:blip r:embed="rId12"/>
                <a:stretch>
                  <a:fillRect t="-1961" b="-196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xmlns="" id="{F01D5A95-963E-4F9D-B838-FA3D010FEA5F}"/>
                  </a:ext>
                </a:extLst>
              </p:cNvPr>
              <p:cNvSpPr/>
              <p:nvPr/>
            </p:nvSpPr>
            <p:spPr>
              <a:xfrm>
                <a:off x="9801772" y="1178206"/>
                <a:ext cx="2228110" cy="53957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latin typeface="Cambria Math" charset="0"/>
                            </a:rPr>
                          </m:ctrlPr>
                        </m:sSubPr>
                        <m:e>
                          <m:r>
                            <a:rPr lang="en-US" sz="1400" b="0" i="1" smtClean="0">
                              <a:latin typeface="Cambria Math" panose="02040503050406030204" pitchFamily="18" charset="0"/>
                            </a:rPr>
                            <m:t>𝜏</m:t>
                          </m:r>
                        </m:e>
                        <m:sub>
                          <m:r>
                            <a:rPr lang="en-US" sz="1400" b="0" i="1" smtClean="0">
                              <a:latin typeface="Cambria Math" panose="02040503050406030204" pitchFamily="18" charset="0"/>
                            </a:rPr>
                            <m:t>𝑡𝑢𝑟𝑛𝑜𝑣𝑒𝑟</m:t>
                          </m:r>
                        </m:sub>
                      </m:sSub>
                      <m:r>
                        <a:rPr lang="en-US" sz="1400" b="0" i="1" smtClean="0">
                          <a:latin typeface="Cambria Math" panose="02040503050406030204" pitchFamily="18" charset="0"/>
                        </a:rPr>
                        <m:t>=</m:t>
                      </m:r>
                      <m:f>
                        <m:fPr>
                          <m:ctrlPr>
                            <a:rPr lang="en-US" sz="1400" i="1">
                              <a:latin typeface="Cambria Math" charset="0"/>
                            </a:rPr>
                          </m:ctrlPr>
                        </m:fPr>
                        <m:num>
                          <m:sSub>
                            <m:sSubPr>
                              <m:ctrlPr>
                                <a:rPr lang="en-US" sz="1400" i="1">
                                  <a:latin typeface="Cambria Math" charset="0"/>
                                </a:rPr>
                              </m:ctrlPr>
                            </m:sSubPr>
                            <m:e>
                              <m:r>
                                <a:rPr lang="en-US" sz="1400" b="0" i="1">
                                  <a:latin typeface="Cambria Math" charset="0"/>
                                </a:rPr>
                                <m:t>𝑙</m:t>
                              </m:r>
                            </m:e>
                            <m:sub>
                              <m:r>
                                <a:rPr lang="en-US" sz="1400" b="0" i="1">
                                  <a:latin typeface="Cambria Math" charset="0"/>
                                </a:rPr>
                                <m:t>𝑚𝑎𝑥</m:t>
                              </m:r>
                            </m:sub>
                          </m:sSub>
                        </m:num>
                        <m:den>
                          <m:r>
                            <a:rPr lang="en-US" sz="1400" b="0" i="1">
                              <a:latin typeface="Cambria Math" charset="0"/>
                            </a:rPr>
                            <m:t>𝑚𝑎𝑥</m:t>
                          </m:r>
                          <m:r>
                            <a:rPr lang="en-US" sz="1400" b="0" i="1">
                              <a:latin typeface="Cambria Math" charset="0"/>
                            </a:rPr>
                            <m:t>⁡(</m:t>
                          </m:r>
                          <m:d>
                            <m:dPr>
                              <m:begChr m:val="⟨"/>
                              <m:endChr m:val="⟩"/>
                              <m:ctrlPr>
                                <a:rPr lang="en-US" sz="1400" i="1">
                                  <a:latin typeface="Cambria Math" charset="0"/>
                                </a:rPr>
                              </m:ctrlPr>
                            </m:dPr>
                            <m:e>
                              <m:sSub>
                                <m:sSubPr>
                                  <m:ctrlPr>
                                    <a:rPr lang="en-US" sz="1400" i="1">
                                      <a:latin typeface="Cambria Math" charset="0"/>
                                    </a:rPr>
                                  </m:ctrlPr>
                                </m:sSubPr>
                                <m:e>
                                  <m:r>
                                    <a:rPr lang="en-US" sz="1400" b="0" i="1">
                                      <a:latin typeface="Cambria Math" charset="0"/>
                                    </a:rPr>
                                    <m:t>𝑤</m:t>
                                  </m:r>
                                </m:e>
                                <m:sub>
                                  <m:r>
                                    <a:rPr lang="en-US" sz="1400" b="0" i="1">
                                      <a:latin typeface="Cambria Math" charset="0"/>
                                    </a:rPr>
                                    <m:t>𝑑</m:t>
                                  </m:r>
                                </m:sub>
                              </m:sSub>
                              <m:d>
                                <m:dPr>
                                  <m:ctrlPr>
                                    <a:rPr lang="en-US" sz="1400" i="1">
                                      <a:latin typeface="Cambria Math" charset="0"/>
                                    </a:rPr>
                                  </m:ctrlPr>
                                </m:dPr>
                                <m:e>
                                  <m:r>
                                    <a:rPr lang="en-US" sz="1400" b="0" i="1">
                                      <a:latin typeface="Cambria Math" charset="0"/>
                                    </a:rPr>
                                    <m:t>𝑧</m:t>
                                  </m:r>
                                </m:e>
                              </m:d>
                            </m:e>
                          </m:d>
                          <m:r>
                            <a:rPr lang="en-US" sz="1400" b="0" i="1">
                              <a:latin typeface="Cambria Math" charset="0"/>
                            </a:rPr>
                            <m:t>)</m:t>
                          </m:r>
                        </m:den>
                      </m:f>
                    </m:oMath>
                  </m:oMathPara>
                </a14:m>
                <a:endParaRPr lang="en-US" sz="1400" dirty="0"/>
              </a:p>
            </p:txBody>
          </p:sp>
        </mc:Choice>
        <mc:Fallback xmlns="">
          <p:sp>
            <p:nvSpPr>
              <p:cNvPr id="4" name="Rectangle 3">
                <a:extLst>
                  <a:ext uri="{FF2B5EF4-FFF2-40B4-BE49-F238E27FC236}">
                    <a16:creationId xmlns:a16="http://schemas.microsoft.com/office/drawing/2014/main" id="{F01D5A95-963E-4F9D-B838-FA3D010FEA5F}"/>
                  </a:ext>
                </a:extLst>
              </p:cNvPr>
              <p:cNvSpPr>
                <a:spLocks noRot="1" noChangeAspect="1" noMove="1" noResize="1" noEditPoints="1" noAdjustHandles="1" noChangeArrowheads="1" noChangeShapeType="1" noTextEdit="1"/>
              </p:cNvSpPr>
              <p:nvPr/>
            </p:nvSpPr>
            <p:spPr>
              <a:xfrm>
                <a:off x="9801772" y="1178206"/>
                <a:ext cx="2228110" cy="539571"/>
              </a:xfrm>
              <a:prstGeom prst="rect">
                <a:avLst/>
              </a:prstGeom>
              <a:blipFill>
                <a:blip r:embed="rId13"/>
                <a:stretch>
                  <a:fillRect b="-44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Box 194">
                <a:extLst>
                  <a:ext uri="{FF2B5EF4-FFF2-40B4-BE49-F238E27FC236}">
                    <a16:creationId xmlns:a16="http://schemas.microsoft.com/office/drawing/2014/main" xmlns="" id="{9874C2F9-FBF3-4A31-A5B0-C73189CD2F51}"/>
                  </a:ext>
                </a:extLst>
              </p:cNvPr>
              <p:cNvSpPr txBox="1"/>
              <p:nvPr/>
            </p:nvSpPr>
            <p:spPr>
              <a:xfrm>
                <a:off x="9469444" y="4341441"/>
                <a:ext cx="1728402"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lang="en-US" sz="1400" i="1" smtClean="0">
                              <a:solidFill>
                                <a:srgbClr val="2D0FAF"/>
                              </a:solidFill>
                              <a:latin typeface="Cambria Math" charset="0"/>
                            </a:rPr>
                          </m:ctrlPr>
                        </m:sSubPr>
                        <m:e>
                          <m:r>
                            <a:rPr lang="en-US" sz="1400" i="1">
                              <a:solidFill>
                                <a:srgbClr val="2D0FAF"/>
                              </a:solidFill>
                              <a:latin typeface="Cambria Math" panose="02040503050406030204" pitchFamily="18" charset="0"/>
                            </a:rPr>
                            <m:t>𝜏</m:t>
                          </m:r>
                        </m:e>
                        <m:sub>
                          <m:r>
                            <a:rPr lang="en-US" sz="1400" i="1">
                              <a:solidFill>
                                <a:srgbClr val="2D0FAF"/>
                              </a:solidFill>
                              <a:latin typeface="Cambria Math" panose="02040503050406030204" pitchFamily="18" charset="0"/>
                            </a:rPr>
                            <m:t>𝑡𝑢𝑟𝑛𝑜𝑣𝑒𝑟</m:t>
                          </m:r>
                        </m:sub>
                      </m:sSub>
                      <m:r>
                        <a:rPr lang="en-US" sz="1400" b="0" i="1" smtClean="0">
                          <a:solidFill>
                            <a:srgbClr val="2D0FAF"/>
                          </a:solidFill>
                          <a:latin typeface="Cambria Math" panose="02040503050406030204" pitchFamily="18" charset="0"/>
                        </a:rPr>
                        <m:t>~4.5 </m:t>
                      </m:r>
                      <m:r>
                        <a:rPr lang="en-US" sz="1400" b="0" i="1" smtClean="0">
                          <a:solidFill>
                            <a:srgbClr val="2D0FAF"/>
                          </a:solidFill>
                          <a:latin typeface="Cambria Math" panose="02040503050406030204" pitchFamily="18" charset="0"/>
                        </a:rPr>
                        <m:t>𝑚𝑖𝑛</m:t>
                      </m:r>
                    </m:oMath>
                  </m:oMathPara>
                </a14:m>
                <a:endParaRPr lang="en-US" sz="1400" dirty="0">
                  <a:solidFill>
                    <a:srgbClr val="2D0FAF"/>
                  </a:solidFill>
                </a:endParaRPr>
              </a:p>
            </p:txBody>
          </p:sp>
        </mc:Choice>
        <mc:Fallback xmlns="">
          <p:sp>
            <p:nvSpPr>
              <p:cNvPr id="58" name="TextBox 194">
                <a:extLst>
                  <a:ext uri="{FF2B5EF4-FFF2-40B4-BE49-F238E27FC236}">
                    <a16:creationId xmlns:a16="http://schemas.microsoft.com/office/drawing/2014/main" id="{9874C2F9-FBF3-4A31-A5B0-C73189CD2F51}"/>
                  </a:ext>
                </a:extLst>
              </p:cNvPr>
              <p:cNvSpPr txBox="1">
                <a:spLocks noRot="1" noChangeAspect="1" noMove="1" noResize="1" noEditPoints="1" noAdjustHandles="1" noChangeArrowheads="1" noChangeShapeType="1" noTextEdit="1"/>
              </p:cNvSpPr>
              <p:nvPr/>
            </p:nvSpPr>
            <p:spPr>
              <a:xfrm>
                <a:off x="9469444" y="4341441"/>
                <a:ext cx="1728402" cy="307777"/>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194">
                <a:extLst>
                  <a:ext uri="{FF2B5EF4-FFF2-40B4-BE49-F238E27FC236}">
                    <a16:creationId xmlns:a16="http://schemas.microsoft.com/office/drawing/2014/main" xmlns="" id="{CE0D1C88-9D6F-4F59-8458-B3432B0C714F}"/>
                  </a:ext>
                </a:extLst>
              </p:cNvPr>
              <p:cNvSpPr txBox="1"/>
              <p:nvPr/>
            </p:nvSpPr>
            <p:spPr>
              <a:xfrm>
                <a:off x="9469444" y="5316167"/>
                <a:ext cx="1728402"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lang="en-US" sz="1400" i="1" smtClean="0">
                              <a:solidFill>
                                <a:srgbClr val="2D0FAF"/>
                              </a:solidFill>
                              <a:latin typeface="Cambria Math" charset="0"/>
                            </a:rPr>
                          </m:ctrlPr>
                        </m:sSubPr>
                        <m:e>
                          <m:r>
                            <a:rPr lang="en-US" sz="1400" i="1">
                              <a:solidFill>
                                <a:srgbClr val="2D0FAF"/>
                              </a:solidFill>
                              <a:latin typeface="Cambria Math" panose="02040503050406030204" pitchFamily="18" charset="0"/>
                            </a:rPr>
                            <m:t>𝜏</m:t>
                          </m:r>
                        </m:e>
                        <m:sub>
                          <m:r>
                            <a:rPr lang="en-US" sz="1400" i="1">
                              <a:solidFill>
                                <a:srgbClr val="2D0FAF"/>
                              </a:solidFill>
                              <a:latin typeface="Cambria Math" panose="02040503050406030204" pitchFamily="18" charset="0"/>
                            </a:rPr>
                            <m:t>𝑡𝑢𝑟𝑛𝑜𝑣𝑒𝑟</m:t>
                          </m:r>
                        </m:sub>
                      </m:sSub>
                      <m:r>
                        <a:rPr lang="en-US" sz="1400" b="0" i="1" smtClean="0">
                          <a:solidFill>
                            <a:srgbClr val="2D0FAF"/>
                          </a:solidFill>
                          <a:latin typeface="Cambria Math" panose="02040503050406030204" pitchFamily="18" charset="0"/>
                        </a:rPr>
                        <m:t>~1.5 </m:t>
                      </m:r>
                      <m:r>
                        <a:rPr lang="en-US" sz="1400" b="0" i="1" smtClean="0">
                          <a:solidFill>
                            <a:srgbClr val="2D0FAF"/>
                          </a:solidFill>
                          <a:latin typeface="Cambria Math" panose="02040503050406030204" pitchFamily="18" charset="0"/>
                        </a:rPr>
                        <m:t>𝑚𝑖𝑛</m:t>
                      </m:r>
                    </m:oMath>
                  </m:oMathPara>
                </a14:m>
                <a:endParaRPr lang="en-US" sz="1400" dirty="0">
                  <a:solidFill>
                    <a:srgbClr val="2D0FAF"/>
                  </a:solidFill>
                </a:endParaRPr>
              </a:p>
            </p:txBody>
          </p:sp>
        </mc:Choice>
        <mc:Fallback xmlns="">
          <p:sp>
            <p:nvSpPr>
              <p:cNvPr id="59" name="TextBox 194">
                <a:extLst>
                  <a:ext uri="{FF2B5EF4-FFF2-40B4-BE49-F238E27FC236}">
                    <a16:creationId xmlns:a16="http://schemas.microsoft.com/office/drawing/2014/main" id="{CE0D1C88-9D6F-4F59-8458-B3432B0C714F}"/>
                  </a:ext>
                </a:extLst>
              </p:cNvPr>
              <p:cNvSpPr txBox="1">
                <a:spLocks noRot="1" noChangeAspect="1" noMove="1" noResize="1" noEditPoints="1" noAdjustHandles="1" noChangeArrowheads="1" noChangeShapeType="1" noTextEdit="1"/>
              </p:cNvSpPr>
              <p:nvPr/>
            </p:nvSpPr>
            <p:spPr>
              <a:xfrm>
                <a:off x="9469444" y="5316167"/>
                <a:ext cx="1728402" cy="307777"/>
              </a:xfrm>
              <a:prstGeom prst="rect">
                <a:avLst/>
              </a:prstGeom>
              <a:blipFill>
                <a:blip r:embed="rId15"/>
                <a:stretch>
                  <a:fillRect/>
                </a:stretch>
              </a:blipFill>
            </p:spPr>
            <p:txBody>
              <a:bodyPr/>
              <a:lstStyle/>
              <a:p>
                <a:r>
                  <a:rPr lang="en-US">
                    <a:noFill/>
                  </a:rPr>
                  <a:t> </a:t>
                </a:r>
              </a:p>
            </p:txBody>
          </p:sp>
        </mc:Fallback>
      </mc:AlternateContent>
      <p:cxnSp>
        <p:nvCxnSpPr>
          <p:cNvPr id="8" name="Straight Connector 7">
            <a:extLst>
              <a:ext uri="{FF2B5EF4-FFF2-40B4-BE49-F238E27FC236}">
                <a16:creationId xmlns:a16="http://schemas.microsoft.com/office/drawing/2014/main" xmlns="" id="{2A9D09BD-4B62-41FB-8695-FE4FD85BE603}"/>
              </a:ext>
            </a:extLst>
          </p:cNvPr>
          <p:cNvCxnSpPr/>
          <p:nvPr/>
        </p:nvCxnSpPr>
        <p:spPr>
          <a:xfrm>
            <a:off x="-1183341" y="-1062318"/>
            <a:ext cx="0" cy="9413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xmlns="" id="{CEDE60C4-3E3A-458C-BA98-B1DF1A69195E}"/>
              </a:ext>
            </a:extLst>
          </p:cNvPr>
          <p:cNvCxnSpPr>
            <a:cxnSpLocks/>
          </p:cNvCxnSpPr>
          <p:nvPr/>
        </p:nvCxnSpPr>
        <p:spPr>
          <a:xfrm>
            <a:off x="10078883" y="5637946"/>
            <a:ext cx="516590" cy="286609"/>
          </a:xfrm>
          <a:prstGeom prst="straightConnector1">
            <a:avLst/>
          </a:prstGeom>
          <a:ln>
            <a:solidFill>
              <a:srgbClr val="2D0FAF"/>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xmlns="" id="{643F0C01-E600-4FEB-823C-2F518AFDF935}"/>
              </a:ext>
            </a:extLst>
          </p:cNvPr>
          <p:cNvCxnSpPr>
            <a:cxnSpLocks/>
          </p:cNvCxnSpPr>
          <p:nvPr/>
        </p:nvCxnSpPr>
        <p:spPr>
          <a:xfrm flipV="1">
            <a:off x="10741422" y="4624868"/>
            <a:ext cx="718252" cy="13600"/>
          </a:xfrm>
          <a:prstGeom prst="straightConnector1">
            <a:avLst/>
          </a:prstGeom>
          <a:ln>
            <a:solidFill>
              <a:srgbClr val="2D0FAF"/>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xmlns="" id="{030C9EE2-F9A2-4751-90D0-E8A81E6AA28C}"/>
                  </a:ext>
                </a:extLst>
              </p:cNvPr>
              <p:cNvSpPr txBox="1"/>
              <p:nvPr/>
            </p:nvSpPr>
            <p:spPr>
              <a:xfrm>
                <a:off x="5061019" y="4380498"/>
                <a:ext cx="1193917" cy="307777"/>
              </a:xfrm>
              <a:prstGeom prst="rect">
                <a:avLst/>
              </a:prstGeom>
              <a:noFill/>
            </p:spPr>
            <p:txBody>
              <a:bodyPr wrap="none" rtlCol="0">
                <a:spAutoFit/>
              </a:bodyPr>
              <a:lstStyle/>
              <a:p>
                <a14:m>
                  <m:oMath xmlns:m="http://schemas.openxmlformats.org/officeDocument/2006/math">
                    <m:sSub>
                      <m:sSubPr>
                        <m:ctrlPr>
                          <a:rPr lang="en-US" sz="1400" i="1" smtClean="0">
                            <a:solidFill>
                              <a:srgbClr val="FF0000"/>
                            </a:solidFill>
                            <a:latin typeface="Cambria Math" charset="0"/>
                          </a:rPr>
                        </m:ctrlPr>
                      </m:sSubPr>
                      <m:e>
                        <m:acc>
                          <m:accPr>
                            <m:chr m:val="̅"/>
                            <m:ctrlPr>
                              <a:rPr lang="en-US" sz="1400" i="1" smtClean="0">
                                <a:solidFill>
                                  <a:srgbClr val="FF0000"/>
                                </a:solidFill>
                                <a:latin typeface="Cambria Math" charset="0"/>
                              </a:rPr>
                            </m:ctrlPr>
                          </m:accPr>
                          <m:e>
                            <m:r>
                              <a:rPr lang="en-US" sz="1400" b="0" i="1" smtClean="0">
                                <a:solidFill>
                                  <a:srgbClr val="FF0000"/>
                                </a:solidFill>
                                <a:latin typeface="Cambria Math" panose="02040503050406030204" pitchFamily="18" charset="0"/>
                              </a:rPr>
                              <m:t>𝑤</m:t>
                            </m:r>
                          </m:e>
                        </m:acc>
                      </m:e>
                      <m:sub>
                        <m:r>
                          <a:rPr lang="en-US" sz="1400" b="0" i="1" smtClean="0">
                            <a:solidFill>
                              <a:srgbClr val="FF0000"/>
                            </a:solidFill>
                            <a:latin typeface="Cambria Math" panose="02040503050406030204" pitchFamily="18" charset="0"/>
                          </a:rPr>
                          <m:t>𝑚𝑎𝑥</m:t>
                        </m:r>
                      </m:sub>
                    </m:sSub>
                  </m:oMath>
                </a14:m>
                <a:r>
                  <a:rPr lang="en-US" sz="1400" dirty="0">
                    <a:solidFill>
                      <a:srgbClr val="FF0000"/>
                    </a:solidFill>
                  </a:rPr>
                  <a:t>~2.2m/s</a:t>
                </a:r>
              </a:p>
            </p:txBody>
          </p:sp>
        </mc:Choice>
        <mc:Fallback xmlns="">
          <p:sp>
            <p:nvSpPr>
              <p:cNvPr id="64" name="TextBox 63">
                <a:extLst>
                  <a:ext uri="{FF2B5EF4-FFF2-40B4-BE49-F238E27FC236}">
                    <a16:creationId xmlns:a16="http://schemas.microsoft.com/office/drawing/2014/main" id="{030C9EE2-F9A2-4751-90D0-E8A81E6AA28C}"/>
                  </a:ext>
                </a:extLst>
              </p:cNvPr>
              <p:cNvSpPr txBox="1">
                <a:spLocks noRot="1" noChangeAspect="1" noMove="1" noResize="1" noEditPoints="1" noAdjustHandles="1" noChangeArrowheads="1" noChangeShapeType="1" noTextEdit="1"/>
              </p:cNvSpPr>
              <p:nvPr/>
            </p:nvSpPr>
            <p:spPr>
              <a:xfrm>
                <a:off x="5061019" y="4380498"/>
                <a:ext cx="1193917" cy="307777"/>
              </a:xfrm>
              <a:prstGeom prst="rect">
                <a:avLst/>
              </a:prstGeom>
              <a:blipFill>
                <a:blip r:embed="rId16"/>
                <a:stretch>
                  <a:fillRect t="-4000" b="-20000"/>
                </a:stretch>
              </a:blipFill>
            </p:spPr>
            <p:txBody>
              <a:bodyPr/>
              <a:lstStyle/>
              <a:p>
                <a:r>
                  <a:rPr lang="en-US">
                    <a:noFill/>
                  </a:rPr>
                  <a:t> </a:t>
                </a:r>
              </a:p>
            </p:txBody>
          </p:sp>
        </mc:Fallback>
      </mc:AlternateContent>
      <p:sp>
        <p:nvSpPr>
          <p:cNvPr id="65" name="TextBox 64">
            <a:extLst>
              <a:ext uri="{FF2B5EF4-FFF2-40B4-BE49-F238E27FC236}">
                <a16:creationId xmlns:a16="http://schemas.microsoft.com/office/drawing/2014/main" xmlns="" id="{1AB25736-12FA-4B0A-B5C9-616FB16F4EB4}"/>
              </a:ext>
            </a:extLst>
          </p:cNvPr>
          <p:cNvSpPr txBox="1"/>
          <p:nvPr/>
        </p:nvSpPr>
        <p:spPr>
          <a:xfrm>
            <a:off x="5095014" y="3963431"/>
            <a:ext cx="1236236" cy="738664"/>
          </a:xfrm>
          <a:prstGeom prst="rect">
            <a:avLst/>
          </a:prstGeom>
          <a:noFill/>
        </p:spPr>
        <p:txBody>
          <a:bodyPr wrap="none" rtlCol="0">
            <a:spAutoFit/>
          </a:bodyPr>
          <a:lstStyle/>
          <a:p>
            <a:r>
              <a:rPr lang="en-US" sz="1400" dirty="0">
                <a:solidFill>
                  <a:srgbClr val="FF0000"/>
                </a:solidFill>
              </a:rPr>
              <a:t>Depth: 950-m</a:t>
            </a:r>
          </a:p>
          <a:p>
            <a:r>
              <a:rPr lang="en-US" sz="1400" dirty="0">
                <a:solidFill>
                  <a:srgbClr val="FF0000"/>
                </a:solidFill>
              </a:rPr>
              <a:t>Width:  500-m</a:t>
            </a:r>
          </a:p>
          <a:p>
            <a:endParaRPr lang="en-US" sz="1400" dirty="0">
              <a:solidFill>
                <a:srgbClr val="FF0000"/>
              </a:solidFill>
            </a:endParaRPr>
          </a:p>
        </p:txBody>
      </p:sp>
    </p:spTree>
    <p:extLst>
      <p:ext uri="{BB962C8B-B14F-4D97-AF65-F5344CB8AC3E}">
        <p14:creationId xmlns:p14="http://schemas.microsoft.com/office/powerpoint/2010/main" val="902225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xmlns=""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xmlns=""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xmlns=""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xmlns=""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t>Rotationality and Future Work</a:t>
              </a:r>
            </a:p>
          </p:txBody>
        </p:sp>
      </p:grpSp>
      <p:sp>
        <p:nvSpPr>
          <p:cNvPr id="14" name="TextBox 13">
            <a:extLst>
              <a:ext uri="{FF2B5EF4-FFF2-40B4-BE49-F238E27FC236}">
                <a16:creationId xmlns:a16="http://schemas.microsoft.com/office/drawing/2014/main" xmlns=""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5</a:t>
            </a:r>
          </a:p>
        </p:txBody>
      </p:sp>
      <p:cxnSp>
        <p:nvCxnSpPr>
          <p:cNvPr id="8" name="Straight Connector 7">
            <a:extLst>
              <a:ext uri="{FF2B5EF4-FFF2-40B4-BE49-F238E27FC236}">
                <a16:creationId xmlns:a16="http://schemas.microsoft.com/office/drawing/2014/main" xmlns="" id="{2A9D09BD-4B62-41FB-8695-FE4FD85BE603}"/>
              </a:ext>
            </a:extLst>
          </p:cNvPr>
          <p:cNvCxnSpPr/>
          <p:nvPr/>
        </p:nvCxnSpPr>
        <p:spPr>
          <a:xfrm>
            <a:off x="-1183341" y="-1062318"/>
            <a:ext cx="0" cy="94130"/>
          </a:xfrm>
          <a:prstGeom prst="line">
            <a:avLst/>
          </a:prstGeom>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xmlns="" id="{8D493998-2BA2-4D8A-B590-4E1DC71C5020}"/>
              </a:ext>
            </a:extLst>
          </p:cNvPr>
          <p:cNvSpPr txBox="1"/>
          <p:nvPr/>
        </p:nvSpPr>
        <p:spPr>
          <a:xfrm>
            <a:off x="3115926" y="6589230"/>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pic>
        <p:nvPicPr>
          <p:cNvPr id="37" name="Picture 36">
            <a:extLst>
              <a:ext uri="{FF2B5EF4-FFF2-40B4-BE49-F238E27FC236}">
                <a16:creationId xmlns:a16="http://schemas.microsoft.com/office/drawing/2014/main" xmlns="" id="{5813FA07-6637-46DC-85BD-19A28D649C0D}"/>
              </a:ext>
            </a:extLst>
          </p:cNvPr>
          <p:cNvPicPr>
            <a:picLocks noChangeAspect="1"/>
          </p:cNvPicPr>
          <p:nvPr/>
        </p:nvPicPr>
        <p:blipFill rotWithShape="1">
          <a:blip r:embed="rId3">
            <a:extLst>
              <a:ext uri="{28A0092B-C50C-407E-A947-70E740481C1C}">
                <a14:useLocalDpi xmlns:a14="http://schemas.microsoft.com/office/drawing/2010/main" val="0"/>
              </a:ext>
            </a:extLst>
          </a:blip>
          <a:srcRect t="6176"/>
          <a:stretch/>
        </p:blipFill>
        <p:spPr>
          <a:xfrm>
            <a:off x="3645424" y="3551817"/>
            <a:ext cx="3368931" cy="2894718"/>
          </a:xfrm>
          <a:prstGeom prst="rect">
            <a:avLst/>
          </a:prstGeom>
          <a:ln>
            <a:noFill/>
          </a:ln>
        </p:spPr>
      </p:pic>
      <p:pic>
        <p:nvPicPr>
          <p:cNvPr id="38" name="Picture 37">
            <a:extLst>
              <a:ext uri="{FF2B5EF4-FFF2-40B4-BE49-F238E27FC236}">
                <a16:creationId xmlns:a16="http://schemas.microsoft.com/office/drawing/2014/main" xmlns="" id="{DFF4F767-FEA3-495B-991E-135005C7DC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946" y="3533959"/>
            <a:ext cx="3192864" cy="2889089"/>
          </a:xfrm>
          <a:prstGeom prst="rect">
            <a:avLst/>
          </a:prstGeom>
        </p:spPr>
      </p:pic>
      <mc:AlternateContent xmlns:mc="http://schemas.openxmlformats.org/markup-compatibility/2006" xmlns:a14="http://schemas.microsoft.com/office/drawing/2010/main">
        <mc:Choice Requires="a14">
          <p:sp>
            <p:nvSpPr>
              <p:cNvPr id="44" name="TextBox 232">
                <a:extLst>
                  <a:ext uri="{FF2B5EF4-FFF2-40B4-BE49-F238E27FC236}">
                    <a16:creationId xmlns:a16="http://schemas.microsoft.com/office/drawing/2014/main" xmlns="" id="{77566C89-5669-4A04-B568-46973DAA285F}"/>
                  </a:ext>
                </a:extLst>
              </p:cNvPr>
              <p:cNvSpPr txBox="1"/>
              <p:nvPr/>
            </p:nvSpPr>
            <p:spPr>
              <a:xfrm>
                <a:off x="4605015" y="6304293"/>
                <a:ext cx="1820435" cy="276999"/>
              </a:xfrm>
              <a:prstGeom prst="rect">
                <a:avLst/>
              </a:prstGeom>
              <a:solidFill>
                <a:schemeClr val="bg1"/>
              </a:solid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Whirling Strength (</a:t>
                </a:r>
                <a14:m>
                  <m:oMath xmlns:m="http://schemas.openxmlformats.org/officeDocument/2006/math">
                    <m:r>
                      <a:rPr lang="en-US" sz="1200" b="0" i="1" smtClean="0">
                        <a:latin typeface="Cambria Math" charset="0"/>
                      </a:rPr>
                      <m:t>𝑚</m:t>
                    </m:r>
                    <m:r>
                      <a:rPr lang="en-US" sz="1200" b="0" i="1" smtClean="0">
                        <a:latin typeface="Cambria Math" charset="0"/>
                      </a:rPr>
                      <m:t> </m:t>
                    </m:r>
                    <m:sSup>
                      <m:sSupPr>
                        <m:ctrlPr>
                          <a:rPr lang="en-US" sz="1200" b="0" i="1" smtClean="0">
                            <a:latin typeface="Cambria Math" charset="0"/>
                          </a:rPr>
                        </m:ctrlPr>
                      </m:sSupPr>
                      <m:e>
                        <m:r>
                          <a:rPr lang="en-US" sz="1200" b="0" i="1" smtClean="0">
                            <a:latin typeface="Cambria Math" charset="0"/>
                          </a:rPr>
                          <m:t>𝑠</m:t>
                        </m:r>
                      </m:e>
                      <m:sup>
                        <m:r>
                          <a:rPr lang="en-US" sz="1200" b="0" i="1" smtClean="0">
                            <a:latin typeface="Cambria Math" charset="0"/>
                          </a:rPr>
                          <m:t>−2</m:t>
                        </m:r>
                      </m:sup>
                    </m:sSup>
                    <m:r>
                      <a:rPr lang="en-US" sz="1200" b="0" i="1" smtClean="0">
                        <a:latin typeface="Cambria Math" charset="0"/>
                      </a:rPr>
                      <m:t>)</m:t>
                    </m:r>
                  </m:oMath>
                </a14:m>
                <a:endParaRPr lang="en-US" sz="1200" dirty="0"/>
              </a:p>
            </p:txBody>
          </p:sp>
        </mc:Choice>
        <mc:Fallback xmlns="">
          <p:sp>
            <p:nvSpPr>
              <p:cNvPr id="44" name="TextBox 232">
                <a:extLst>
                  <a:ext uri="{FF2B5EF4-FFF2-40B4-BE49-F238E27FC236}">
                    <a16:creationId xmlns:a16="http://schemas.microsoft.com/office/drawing/2014/main" id="{77566C89-5669-4A04-B568-46973DAA285F}"/>
                  </a:ext>
                </a:extLst>
              </p:cNvPr>
              <p:cNvSpPr txBox="1">
                <a:spLocks noRot="1" noChangeAspect="1" noMove="1" noResize="1" noEditPoints="1" noAdjustHandles="1" noChangeArrowheads="1" noChangeShapeType="1" noTextEdit="1"/>
              </p:cNvSpPr>
              <p:nvPr/>
            </p:nvSpPr>
            <p:spPr>
              <a:xfrm>
                <a:off x="4605015" y="6304293"/>
                <a:ext cx="1820435" cy="276999"/>
              </a:xfrm>
              <a:prstGeom prst="rect">
                <a:avLst/>
              </a:prstGeom>
              <a:blipFill>
                <a:blip r:embed="rId5"/>
                <a:stretch>
                  <a:fillRect b="-17391"/>
                </a:stretch>
              </a:blipFill>
            </p:spPr>
            <p:txBody>
              <a:bodyPr/>
              <a:lstStyle/>
              <a:p>
                <a:r>
                  <a:rPr lang="en-US">
                    <a:noFill/>
                  </a:rPr>
                  <a:t> </a:t>
                </a:r>
              </a:p>
            </p:txBody>
          </p:sp>
        </mc:Fallback>
      </mc:AlternateContent>
      <p:pic>
        <p:nvPicPr>
          <p:cNvPr id="77" name="Picture 76">
            <a:extLst>
              <a:ext uri="{FF2B5EF4-FFF2-40B4-BE49-F238E27FC236}">
                <a16:creationId xmlns:a16="http://schemas.microsoft.com/office/drawing/2014/main" xmlns="" id="{FA2D146A-F0C6-4BAE-95A9-AD09287386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32898" y="692782"/>
            <a:ext cx="3352784" cy="2724278"/>
          </a:xfrm>
          <a:prstGeom prst="rect">
            <a:avLst/>
          </a:prstGeom>
          <a:ln>
            <a:noFill/>
          </a:ln>
        </p:spPr>
      </p:pic>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xmlns="" id="{E1ADFDB2-C6AA-4948-B1D0-222975606401}"/>
                  </a:ext>
                </a:extLst>
              </p:cNvPr>
              <p:cNvSpPr txBox="1"/>
              <p:nvPr/>
            </p:nvSpPr>
            <p:spPr>
              <a:xfrm>
                <a:off x="3961668" y="3302442"/>
                <a:ext cx="3127843" cy="276999"/>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charset="0"/>
                        </a:rPr>
                        <m:t>𝑊h𝑖𝑟𝑙𝑖𝑛𝑔</m:t>
                      </m:r>
                      <m:r>
                        <a:rPr lang="en-US" sz="1200" b="0" i="1" smtClean="0">
                          <a:latin typeface="Cambria Math" charset="0"/>
                        </a:rPr>
                        <m:t> </m:t>
                      </m:r>
                      <m:r>
                        <a:rPr lang="en-US" sz="1200" b="0" i="1" smtClean="0">
                          <a:latin typeface="Cambria Math" charset="0"/>
                        </a:rPr>
                        <m:t>𝑃𝑎𝑟𝑎𝑚𝑒𝑡𝑒𝑟</m:t>
                      </m:r>
                      <m:r>
                        <a:rPr lang="en-US" sz="1200" b="0" i="1" smtClean="0">
                          <a:latin typeface="Cambria Math" charset="0"/>
                        </a:rPr>
                        <m:t> (</m:t>
                      </m:r>
                      <m:sSup>
                        <m:sSupPr>
                          <m:ctrlPr>
                            <a:rPr lang="en-US" sz="1200" b="0" i="1" smtClean="0">
                              <a:latin typeface="Cambria Math" charset="0"/>
                            </a:rPr>
                          </m:ctrlPr>
                        </m:sSupPr>
                        <m:e>
                          <m:r>
                            <a:rPr lang="en-US" sz="1200" b="0" i="1" smtClean="0">
                              <a:latin typeface="Cambria Math" charset="0"/>
                            </a:rPr>
                            <m:t>𝑠</m:t>
                          </m:r>
                        </m:e>
                        <m:sup>
                          <m:r>
                            <a:rPr lang="en-US" sz="1200" b="0" i="1" smtClean="0">
                              <a:latin typeface="Cambria Math" charset="0"/>
                            </a:rPr>
                            <m:t>−1</m:t>
                          </m:r>
                        </m:sup>
                      </m:sSup>
                      <m:r>
                        <a:rPr lang="en-US" sz="1200" b="0" i="1" smtClean="0">
                          <a:latin typeface="Cambria Math" charset="0"/>
                        </a:rPr>
                        <m:t>)</m:t>
                      </m:r>
                    </m:oMath>
                  </m:oMathPara>
                </a14:m>
                <a:endParaRPr lang="en-US" sz="1200" dirty="0"/>
              </a:p>
            </p:txBody>
          </p:sp>
        </mc:Choice>
        <mc:Fallback xmlns="">
          <p:sp>
            <p:nvSpPr>
              <p:cNvPr id="78" name="TextBox 77">
                <a:extLst>
                  <a:ext uri="{FF2B5EF4-FFF2-40B4-BE49-F238E27FC236}">
                    <a16:creationId xmlns:a16="http://schemas.microsoft.com/office/drawing/2014/main" id="{E1ADFDB2-C6AA-4948-B1D0-222975606401}"/>
                  </a:ext>
                </a:extLst>
              </p:cNvPr>
              <p:cNvSpPr txBox="1">
                <a:spLocks noRot="1" noChangeAspect="1" noMove="1" noResize="1" noEditPoints="1" noAdjustHandles="1" noChangeArrowheads="1" noChangeShapeType="1" noTextEdit="1"/>
              </p:cNvSpPr>
              <p:nvPr/>
            </p:nvSpPr>
            <p:spPr>
              <a:xfrm>
                <a:off x="3961668" y="3302442"/>
                <a:ext cx="3127843" cy="276999"/>
              </a:xfrm>
              <a:prstGeom prst="rect">
                <a:avLst/>
              </a:prstGeom>
              <a:blipFill>
                <a:blip r:embed="rId7"/>
                <a:stretch>
                  <a:fillRect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TextBox 224">
                <a:extLst>
                  <a:ext uri="{FF2B5EF4-FFF2-40B4-BE49-F238E27FC236}">
                    <a16:creationId xmlns:a16="http://schemas.microsoft.com/office/drawing/2014/main" xmlns="" id="{6222A9AC-4562-40A0-AFCE-554B7CA67EFE}"/>
                  </a:ext>
                </a:extLst>
              </p:cNvPr>
              <p:cNvSpPr txBox="1"/>
              <p:nvPr/>
            </p:nvSpPr>
            <p:spPr>
              <a:xfrm flipH="1">
                <a:off x="26045" y="638559"/>
                <a:ext cx="3669483" cy="286232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Key assumptions:</a:t>
                </a:r>
              </a:p>
              <a:p>
                <a:pPr marL="285750" indent="-285750">
                  <a:buFont typeface="Arial" charset="0"/>
                  <a:buChar char="•"/>
                </a:pPr>
                <a:r>
                  <a:rPr lang="en-US" sz="1200" dirty="0"/>
                  <a:t>Meandering of maximum wind has a transversal component</a:t>
                </a:r>
              </a:p>
              <a:p>
                <a:pPr marL="285750" indent="-285750">
                  <a:buFont typeface="Arial" charset="0"/>
                  <a:buChar char="•"/>
                </a:pPr>
                <a:r>
                  <a:rPr lang="en-US" sz="1200" dirty="0"/>
                  <a:t>The horizontal displacement can be modeled by sinusoid as a function of height. </a:t>
                </a:r>
              </a:p>
              <a:p>
                <a:pPr marL="285750" indent="-285750">
                  <a:buFont typeface="Arial" charset="0"/>
                  <a:buChar char="•"/>
                </a:pPr>
                <a:r>
                  <a:rPr lang="en-US" sz="1200" dirty="0"/>
                  <a:t>The behavior is assumed as to be that of an ideal helix</a:t>
                </a:r>
              </a:p>
              <a:p>
                <a:r>
                  <a:rPr lang="en-US" sz="1200" dirty="0"/>
                  <a:t>Essential conditions:</a:t>
                </a:r>
              </a:p>
              <a:p>
                <a:pPr marL="285750" indent="-285750">
                  <a:buFont typeface="Arial" charset="0"/>
                  <a:buChar char="•"/>
                </a:pPr>
                <a:r>
                  <a:rPr lang="en-US" sz="1200" dirty="0"/>
                  <a:t>Whirling parameter can be assessed ‘along’ helical trajectory between layers </a:t>
                </a:r>
              </a:p>
              <a:p>
                <a:pPr marL="285750" indent="-285750">
                  <a:buFont typeface="Arial" charset="0"/>
                  <a:buChar char="•"/>
                </a:pPr>
                <a:r>
                  <a:rPr lang="en-US" sz="1200" dirty="0"/>
                  <a:t>Horizontal and vertical winds increase/decrease proportionately to one another (i.e., angle between horizontal and vertical wind remains constant)</a:t>
                </a:r>
              </a:p>
              <a:p>
                <a:pPr marL="285750" indent="-285750">
                  <a:buFont typeface="Arial" charset="0"/>
                  <a:buChar char="•"/>
                </a:pPr>
                <a:r>
                  <a:rPr lang="en-US" sz="1200" dirty="0"/>
                  <a:t>Vertical structure changes minimally within the following timescale:  </a:t>
                </a:r>
                <a14:m>
                  <m:oMath xmlns:m="http://schemas.openxmlformats.org/officeDocument/2006/math">
                    <m:r>
                      <m:rPr>
                        <m:sty m:val="p"/>
                      </m:rPr>
                      <a:rPr lang="en-US" sz="1200" b="0" i="0" smtClean="0">
                        <a:latin typeface="Cambria Math" charset="0"/>
                      </a:rPr>
                      <m:t>Τ</m:t>
                    </m:r>
                    <m:r>
                      <a:rPr lang="en-US" sz="1200" b="0" i="1" smtClean="0">
                        <a:latin typeface="Cambria Math" charset="0"/>
                      </a:rPr>
                      <m:t>=</m:t>
                    </m:r>
                    <m:nary>
                      <m:naryPr>
                        <m:chr m:val="∑"/>
                        <m:supHide m:val="on"/>
                        <m:ctrlPr>
                          <a:rPr lang="en-US" sz="1200" b="0" i="1" smtClean="0">
                            <a:latin typeface="Cambria Math" charset="0"/>
                          </a:rPr>
                        </m:ctrlPr>
                      </m:naryPr>
                      <m:sub>
                        <m:r>
                          <m:rPr>
                            <m:brk m:alnAt="7"/>
                          </m:rPr>
                          <a:rPr lang="en-US" sz="1200" b="0" i="1" smtClean="0">
                            <a:latin typeface="Cambria Math" charset="0"/>
                          </a:rPr>
                          <m:t>𝑘</m:t>
                        </m:r>
                      </m:sub>
                      <m:sup/>
                      <m:e>
                        <m:r>
                          <a:rPr lang="en-US" sz="1200" i="1">
                            <a:latin typeface="Cambria Math" charset="0"/>
                          </a:rPr>
                          <m:t>(</m:t>
                        </m:r>
                        <m:sSub>
                          <m:sSubPr>
                            <m:ctrlPr>
                              <a:rPr lang="en-US" sz="1200" i="1">
                                <a:latin typeface="Cambria Math" charset="0"/>
                              </a:rPr>
                            </m:ctrlPr>
                          </m:sSubPr>
                          <m:e>
                            <m:r>
                              <a:rPr lang="en-US" sz="1200" i="1">
                                <a:latin typeface="Cambria Math" charset="0"/>
                              </a:rPr>
                              <m:t>𝑧</m:t>
                            </m:r>
                          </m:e>
                          <m:sub>
                            <m:r>
                              <a:rPr lang="en-US" sz="1200" i="1">
                                <a:latin typeface="Cambria Math" charset="0"/>
                              </a:rPr>
                              <m:t>𝑘</m:t>
                            </m:r>
                            <m:r>
                              <a:rPr lang="en-US" sz="1200" i="1">
                                <a:latin typeface="Cambria Math" charset="0"/>
                              </a:rPr>
                              <m:t>+1</m:t>
                            </m:r>
                          </m:sub>
                        </m:sSub>
                        <m:r>
                          <a:rPr lang="en-US" sz="1200" i="1">
                            <a:latin typeface="Cambria Math" charset="0"/>
                          </a:rPr>
                          <m:t>−</m:t>
                        </m:r>
                        <m:sSub>
                          <m:sSubPr>
                            <m:ctrlPr>
                              <a:rPr lang="en-US" sz="1200" i="1">
                                <a:latin typeface="Cambria Math" charset="0"/>
                              </a:rPr>
                            </m:ctrlPr>
                          </m:sSubPr>
                          <m:e>
                            <m:r>
                              <a:rPr lang="en-US" sz="1200" i="1">
                                <a:latin typeface="Cambria Math" charset="0"/>
                              </a:rPr>
                              <m:t>𝑧</m:t>
                            </m:r>
                          </m:e>
                          <m:sub>
                            <m:r>
                              <a:rPr lang="en-US" sz="1200" i="1">
                                <a:latin typeface="Cambria Math" charset="0"/>
                              </a:rPr>
                              <m:t>𝑘</m:t>
                            </m:r>
                          </m:sub>
                        </m:sSub>
                        <m:r>
                          <a:rPr lang="en-US" sz="1200" i="1">
                            <a:latin typeface="Cambria Math" charset="0"/>
                          </a:rPr>
                          <m:t>)</m:t>
                        </m:r>
                        <m:r>
                          <m:rPr>
                            <m:nor/>
                          </m:rPr>
                          <a:rPr lang="en-US" sz="1200">
                            <a:latin typeface="Cambria Math" charset="0"/>
                          </a:rPr>
                          <m:t>/</m:t>
                        </m:r>
                        <m:sSub>
                          <m:sSubPr>
                            <m:ctrlPr>
                              <a:rPr lang="en-US" sz="1200" i="1">
                                <a:latin typeface="Cambria Math" charset="0"/>
                              </a:rPr>
                            </m:ctrlPr>
                          </m:sSubPr>
                          <m:e>
                            <m:d>
                              <m:dPr>
                                <m:begChr m:val="⟨"/>
                                <m:endChr m:val="⟩"/>
                                <m:ctrlPr>
                                  <a:rPr lang="en-US" sz="1200" i="1">
                                    <a:latin typeface="Cambria Math" charset="0"/>
                                  </a:rPr>
                                </m:ctrlPr>
                              </m:dPr>
                              <m:e>
                                <m:r>
                                  <a:rPr lang="en-US" sz="1200" i="1">
                                    <a:latin typeface="Cambria Math" charset="0"/>
                                  </a:rPr>
                                  <m:t>𝑤</m:t>
                                </m:r>
                              </m:e>
                            </m:d>
                          </m:e>
                          <m:sub>
                            <m:r>
                              <a:rPr lang="en-US" sz="1200" i="1">
                                <a:latin typeface="Cambria Math" charset="0"/>
                              </a:rPr>
                              <m:t>𝑘</m:t>
                            </m:r>
                            <m:r>
                              <a:rPr lang="en-US" sz="1200" b="0" i="1" smtClean="0">
                                <a:latin typeface="Cambria Math" charset="0"/>
                              </a:rPr>
                              <m:t>+1</m:t>
                            </m:r>
                          </m:sub>
                        </m:sSub>
                      </m:e>
                    </m:nary>
                  </m:oMath>
                </a14:m>
                <a:endParaRPr lang="en-US" sz="1200" dirty="0"/>
              </a:p>
            </p:txBody>
          </p:sp>
        </mc:Choice>
        <mc:Fallback xmlns="">
          <p:sp>
            <p:nvSpPr>
              <p:cNvPr id="79" name="TextBox 224">
                <a:extLst>
                  <a:ext uri="{FF2B5EF4-FFF2-40B4-BE49-F238E27FC236}">
                    <a16:creationId xmlns:a16="http://schemas.microsoft.com/office/drawing/2014/main" id="{6222A9AC-4562-40A0-AFCE-554B7CA67EFE}"/>
                  </a:ext>
                </a:extLst>
              </p:cNvPr>
              <p:cNvSpPr txBox="1">
                <a:spLocks noRot="1" noChangeAspect="1" noMove="1" noResize="1" noEditPoints="1" noAdjustHandles="1" noChangeArrowheads="1" noChangeShapeType="1" noTextEdit="1"/>
              </p:cNvSpPr>
              <p:nvPr/>
            </p:nvSpPr>
            <p:spPr>
              <a:xfrm flipH="1">
                <a:off x="26045" y="638559"/>
                <a:ext cx="3669483" cy="2862322"/>
              </a:xfrm>
              <a:prstGeom prst="rect">
                <a:avLst/>
              </a:prstGeom>
              <a:blipFill>
                <a:blip r:embed="rId8"/>
                <a:stretch>
                  <a:fillRect t="-213" r="-831" b="-144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Rectangle 79">
                <a:extLst>
                  <a:ext uri="{FF2B5EF4-FFF2-40B4-BE49-F238E27FC236}">
                    <a16:creationId xmlns:a16="http://schemas.microsoft.com/office/drawing/2014/main" xmlns="" id="{4DE07325-C578-4453-9273-CF463A13C37B}"/>
                  </a:ext>
                </a:extLst>
              </p:cNvPr>
              <p:cNvSpPr/>
              <p:nvPr/>
            </p:nvSpPr>
            <p:spPr>
              <a:xfrm>
                <a:off x="6967440" y="624441"/>
                <a:ext cx="5163810" cy="288771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Steps</a:t>
                </a:r>
              </a:p>
              <a:p>
                <a:pPr marL="342900" indent="-342900">
                  <a:buFont typeface="+mj-lt"/>
                  <a:buAutoNum type="arabicPeriod"/>
                </a:pPr>
                <a:r>
                  <a:rPr lang="en-US" sz="1200" dirty="0"/>
                  <a:t>Re-center the vertical line such that the maximum displacement on left is equal to right.  Call this </a:t>
                </a:r>
                <a14:m>
                  <m:oMath xmlns:m="http://schemas.openxmlformats.org/officeDocument/2006/math">
                    <m:sSub>
                      <m:sSubPr>
                        <m:ctrlPr>
                          <a:rPr lang="en-US" sz="1200" i="1">
                            <a:latin typeface="Cambria Math" charset="0"/>
                          </a:rPr>
                        </m:ctrlPr>
                      </m:sSubPr>
                      <m:e>
                        <m:r>
                          <a:rPr lang="en-US" sz="1200" i="1">
                            <a:latin typeface="Cambria Math" charset="0"/>
                          </a:rPr>
                          <m:t>𝑅</m:t>
                        </m:r>
                      </m:e>
                      <m:sub>
                        <m:r>
                          <a:rPr lang="en-US" sz="1200" i="1">
                            <a:latin typeface="Cambria Math" charset="0"/>
                          </a:rPr>
                          <m:t>𝑚𝑎𝑥</m:t>
                        </m:r>
                      </m:sub>
                    </m:sSub>
                  </m:oMath>
                </a14:m>
                <a:r>
                  <a:rPr lang="en-US" sz="1200" dirty="0"/>
                  <a:t>.  Works better if max. displacement occurs at inflection points</a:t>
                </a:r>
              </a:p>
              <a:p>
                <a:pPr marL="342900" indent="-342900">
                  <a:buFont typeface="+mj-lt"/>
                  <a:buAutoNum type="arabicPeriod"/>
                </a:pPr>
                <a:r>
                  <a:rPr lang="en-US" sz="1200" dirty="0"/>
                  <a:t>Model displacement as a sinusoid:</a:t>
                </a:r>
                <a14:m>
                  <m:oMath xmlns:m="http://schemas.openxmlformats.org/officeDocument/2006/math">
                    <m:r>
                      <a:rPr lang="en-US" sz="1200" i="1">
                        <a:latin typeface="Cambria Math" charset="0"/>
                      </a:rPr>
                      <m:t>𝑟</m:t>
                    </m:r>
                    <m:d>
                      <m:dPr>
                        <m:ctrlPr>
                          <a:rPr lang="en-US" sz="1200" i="1">
                            <a:latin typeface="Cambria Math" charset="0"/>
                          </a:rPr>
                        </m:ctrlPr>
                      </m:dPr>
                      <m:e>
                        <m:r>
                          <a:rPr lang="en-US" sz="1200" i="1">
                            <a:latin typeface="Cambria Math" charset="0"/>
                          </a:rPr>
                          <m:t>𝑧</m:t>
                        </m:r>
                      </m:e>
                    </m:d>
                    <m:r>
                      <a:rPr lang="en-US" sz="1200" i="1">
                        <a:latin typeface="Cambria Math" charset="0"/>
                      </a:rPr>
                      <m:t>=</m:t>
                    </m:r>
                    <m:sSub>
                      <m:sSubPr>
                        <m:ctrlPr>
                          <a:rPr lang="en-US" sz="1200" i="1">
                            <a:latin typeface="Cambria Math" charset="0"/>
                          </a:rPr>
                        </m:ctrlPr>
                      </m:sSubPr>
                      <m:e>
                        <m:r>
                          <a:rPr lang="en-US" sz="1200" i="1">
                            <a:latin typeface="Cambria Math" charset="0"/>
                          </a:rPr>
                          <m:t>𝑅</m:t>
                        </m:r>
                      </m:e>
                      <m:sub>
                        <m:r>
                          <a:rPr lang="en-US" sz="1200" i="1">
                            <a:latin typeface="Cambria Math" charset="0"/>
                          </a:rPr>
                          <m:t>𝑚𝑎𝑥</m:t>
                        </m:r>
                      </m:sub>
                    </m:sSub>
                    <m:r>
                      <m:rPr>
                        <m:sty m:val="p"/>
                      </m:rPr>
                      <a:rPr lang="en-US" sz="1200">
                        <a:latin typeface="Cambria Math" charset="0"/>
                      </a:rPr>
                      <m:t>cos</m:t>
                    </m:r>
                    <m:r>
                      <a:rPr lang="en-US" sz="1200" i="1">
                        <a:latin typeface="Cambria Math" charset="0"/>
                      </a:rPr>
                      <m:t>⁡(</m:t>
                    </m:r>
                    <m:r>
                      <a:rPr lang="en-US" sz="1200" i="1">
                        <a:latin typeface="Cambria Math" charset="0"/>
                      </a:rPr>
                      <m:t>𝑚𝑧</m:t>
                    </m:r>
                    <m:r>
                      <a:rPr lang="en-US" sz="1200" i="1">
                        <a:latin typeface="Cambria Math" charset="0"/>
                      </a:rPr>
                      <m:t>+</m:t>
                    </m:r>
                    <m:r>
                      <a:rPr lang="en-US" sz="1200" i="1">
                        <a:latin typeface="Cambria Math" charset="0"/>
                      </a:rPr>
                      <m:t>𝛿</m:t>
                    </m:r>
                    <m:r>
                      <a:rPr lang="en-US" sz="1200" i="1">
                        <a:latin typeface="Cambria Math" charset="0"/>
                      </a:rPr>
                      <m:t>)</m:t>
                    </m:r>
                  </m:oMath>
                </a14:m>
                <a:r>
                  <a:rPr lang="en-US" sz="1200" dirty="0"/>
                  <a:t>; where               </a:t>
                </a:r>
                <a14:m>
                  <m:oMath xmlns:m="http://schemas.openxmlformats.org/officeDocument/2006/math">
                    <m:r>
                      <a:rPr lang="en-US" sz="1200" i="1">
                        <a:latin typeface="Cambria Math" charset="0"/>
                        <a:ea typeface="Cambria Math" charset="0"/>
                        <a:cs typeface="Cambria Math" charset="0"/>
                      </a:rPr>
                      <m:t>𝜑</m:t>
                    </m:r>
                    <m:r>
                      <a:rPr lang="en-US" sz="1200" i="1">
                        <a:latin typeface="Cambria Math" charset="0"/>
                        <a:ea typeface="Cambria Math" charset="0"/>
                        <a:cs typeface="Cambria Math" charset="0"/>
                      </a:rPr>
                      <m:t>(</m:t>
                    </m:r>
                    <m:r>
                      <a:rPr lang="en-US" sz="1200" i="1">
                        <a:latin typeface="Cambria Math" charset="0"/>
                        <a:ea typeface="Cambria Math" charset="0"/>
                        <a:cs typeface="Cambria Math" charset="0"/>
                      </a:rPr>
                      <m:t>𝑧</m:t>
                    </m:r>
                    <m:r>
                      <a:rPr lang="en-US" sz="1200" i="1">
                        <a:latin typeface="Cambria Math" charset="0"/>
                        <a:ea typeface="Cambria Math" charset="0"/>
                        <a:cs typeface="Cambria Math" charset="0"/>
                      </a:rPr>
                      <m:t>)=</m:t>
                    </m:r>
                    <m:r>
                      <a:rPr lang="en-US" sz="1200" i="1">
                        <a:latin typeface="Cambria Math" charset="0"/>
                        <a:ea typeface="Cambria Math" charset="0"/>
                        <a:cs typeface="Cambria Math" charset="0"/>
                      </a:rPr>
                      <m:t>𝑚𝑧</m:t>
                    </m:r>
                    <m:r>
                      <a:rPr lang="en-US" sz="1200" i="1">
                        <a:latin typeface="Cambria Math" charset="0"/>
                        <a:ea typeface="Cambria Math" charset="0"/>
                        <a:cs typeface="Cambria Math" charset="0"/>
                      </a:rPr>
                      <m:t>+</m:t>
                    </m:r>
                    <m:r>
                      <a:rPr lang="en-US" sz="1200" i="1">
                        <a:latin typeface="Cambria Math" charset="0"/>
                        <a:ea typeface="Cambria Math" charset="0"/>
                        <a:cs typeface="Cambria Math" charset="0"/>
                      </a:rPr>
                      <m:t>𝛿</m:t>
                    </m:r>
                    <m:r>
                      <a:rPr lang="en-US" sz="1200" i="1">
                        <a:latin typeface="Cambria Math" charset="0"/>
                        <a:ea typeface="Cambria Math" charset="0"/>
                        <a:cs typeface="Cambria Math" charset="0"/>
                      </a:rPr>
                      <m:t>.</m:t>
                    </m:r>
                  </m:oMath>
                </a14:m>
                <a:endParaRPr lang="en-US" sz="1200" dirty="0"/>
              </a:p>
              <a:p>
                <a:pPr marL="342900" indent="-342900">
                  <a:buFont typeface="+mj-lt"/>
                  <a:buAutoNum type="arabicPeriod"/>
                </a:pPr>
                <a:r>
                  <a:rPr lang="en-US" sz="1200" dirty="0"/>
                  <a:t> Approximate the time it takes for the parcel to travel upwards by average core updraft between layers: </a:t>
                </a:r>
                <a14:m>
                  <m:oMath xmlns:m="http://schemas.openxmlformats.org/officeDocument/2006/math">
                    <m:r>
                      <a:rPr lang="en-US" sz="1200" i="1">
                        <a:latin typeface="Cambria Math" charset="0"/>
                      </a:rPr>
                      <m:t>𝜏</m:t>
                    </m:r>
                    <m:r>
                      <a:rPr lang="en-US" sz="1200" i="1">
                        <a:latin typeface="Cambria Math" charset="0"/>
                      </a:rPr>
                      <m:t>=(</m:t>
                    </m:r>
                    <m:sSub>
                      <m:sSubPr>
                        <m:ctrlPr>
                          <a:rPr lang="en-US" sz="1200" i="1">
                            <a:latin typeface="Cambria Math" charset="0"/>
                          </a:rPr>
                        </m:ctrlPr>
                      </m:sSubPr>
                      <m:e>
                        <m:r>
                          <a:rPr lang="en-US" sz="1200" i="1">
                            <a:latin typeface="Cambria Math" charset="0"/>
                          </a:rPr>
                          <m:t>𝑧</m:t>
                        </m:r>
                      </m:e>
                      <m:sub>
                        <m:r>
                          <a:rPr lang="en-US" sz="1200" i="1">
                            <a:latin typeface="Cambria Math" charset="0"/>
                          </a:rPr>
                          <m:t>𝑘</m:t>
                        </m:r>
                        <m:r>
                          <a:rPr lang="en-US" sz="1200" i="1">
                            <a:latin typeface="Cambria Math" charset="0"/>
                          </a:rPr>
                          <m:t>+1</m:t>
                        </m:r>
                      </m:sub>
                    </m:sSub>
                    <m:r>
                      <a:rPr lang="en-US" sz="1200" i="1">
                        <a:latin typeface="Cambria Math" charset="0"/>
                      </a:rPr>
                      <m:t>−</m:t>
                    </m:r>
                    <m:sSub>
                      <m:sSubPr>
                        <m:ctrlPr>
                          <a:rPr lang="en-US" sz="1200" i="1">
                            <a:latin typeface="Cambria Math" charset="0"/>
                          </a:rPr>
                        </m:ctrlPr>
                      </m:sSubPr>
                      <m:e>
                        <m:r>
                          <a:rPr lang="en-US" sz="1200" i="1">
                            <a:latin typeface="Cambria Math" charset="0"/>
                          </a:rPr>
                          <m:t>𝑧</m:t>
                        </m:r>
                      </m:e>
                      <m:sub>
                        <m:r>
                          <a:rPr lang="en-US" sz="1200" i="1">
                            <a:latin typeface="Cambria Math" charset="0"/>
                          </a:rPr>
                          <m:t>𝑘</m:t>
                        </m:r>
                      </m:sub>
                    </m:sSub>
                    <m:r>
                      <a:rPr lang="en-US" sz="1200" i="1">
                        <a:latin typeface="Cambria Math" charset="0"/>
                      </a:rPr>
                      <m:t>)</m:t>
                    </m:r>
                    <m:r>
                      <m:rPr>
                        <m:nor/>
                      </m:rPr>
                      <a:rPr lang="en-US" sz="1200">
                        <a:latin typeface="Cambria Math" charset="0"/>
                      </a:rPr>
                      <m:t>/</m:t>
                    </m:r>
                    <m:d>
                      <m:dPr>
                        <m:begChr m:val="⟨"/>
                        <m:endChr m:val="⟩"/>
                        <m:ctrlPr>
                          <a:rPr lang="en-US" sz="1200" i="1">
                            <a:latin typeface="Cambria Math" charset="0"/>
                          </a:rPr>
                        </m:ctrlPr>
                      </m:dPr>
                      <m:e>
                        <m:r>
                          <a:rPr lang="en-US" sz="1200" i="1">
                            <a:latin typeface="Cambria Math" charset="0"/>
                          </a:rPr>
                          <m:t>𝑤</m:t>
                        </m:r>
                      </m:e>
                    </m:d>
                    <m:r>
                      <a:rPr lang="en-US" sz="1200" i="1">
                        <a:latin typeface="Cambria Math" charset="0"/>
                      </a:rPr>
                      <m:t>.</m:t>
                    </m:r>
                  </m:oMath>
                </a14:m>
                <a:endParaRPr lang="en-US" sz="1200" dirty="0"/>
              </a:p>
              <a:p>
                <a:pPr marL="342900" indent="-342900">
                  <a:buFont typeface="+mj-lt"/>
                  <a:buAutoNum type="arabicPeriod"/>
                </a:pPr>
                <a:r>
                  <a:rPr lang="en-US" sz="1200" dirty="0"/>
                  <a:t>Combine the phase, </a:t>
                </a:r>
                <a14:m>
                  <m:oMath xmlns:m="http://schemas.openxmlformats.org/officeDocument/2006/math">
                    <m:r>
                      <a:rPr lang="en-US" sz="1200" i="1">
                        <a:latin typeface="Cambria Math" charset="0"/>
                      </a:rPr>
                      <m:t>𝜑</m:t>
                    </m:r>
                    <m:r>
                      <a:rPr lang="en-US" sz="1200" i="1">
                        <a:latin typeface="Cambria Math" charset="0"/>
                      </a:rPr>
                      <m:t>(</m:t>
                    </m:r>
                    <m:r>
                      <a:rPr lang="en-US" sz="1200" i="1">
                        <a:latin typeface="Cambria Math" charset="0"/>
                      </a:rPr>
                      <m:t>𝑧</m:t>
                    </m:r>
                    <m:r>
                      <a:rPr lang="en-US" sz="1200" i="1">
                        <a:latin typeface="Cambria Math" charset="0"/>
                      </a:rPr>
                      <m:t>)</m:t>
                    </m:r>
                  </m:oMath>
                </a14:m>
                <a:r>
                  <a:rPr lang="en-US" sz="1200" dirty="0"/>
                  <a:t>, and time-scale defined across each layer, </a:t>
                </a:r>
                <a14:m>
                  <m:oMath xmlns:m="http://schemas.openxmlformats.org/officeDocument/2006/math">
                    <m:r>
                      <a:rPr lang="en-US" sz="1200" i="1">
                        <a:latin typeface="Cambria Math" charset="0"/>
                      </a:rPr>
                      <m:t>𝜏</m:t>
                    </m:r>
                  </m:oMath>
                </a14:m>
                <a:r>
                  <a:rPr lang="en-US" sz="1200" dirty="0"/>
                  <a:t>, to estimate a whirling parameter, </a:t>
                </a:r>
                <a14:m>
                  <m:oMath xmlns:m="http://schemas.openxmlformats.org/officeDocument/2006/math">
                    <m:r>
                      <a:rPr lang="en-US" sz="1200" i="1">
                        <a:latin typeface="Cambria Math" charset="0"/>
                        <a:ea typeface="Cambria Math" charset="0"/>
                        <a:cs typeface="Cambria Math" charset="0"/>
                      </a:rPr>
                      <m:t>𝜍</m:t>
                    </m:r>
                    <m:r>
                      <a:rPr lang="en-US" sz="1200" i="1">
                        <a:latin typeface="Cambria Math" charset="0"/>
                        <a:ea typeface="Cambria Math" charset="0"/>
                        <a:cs typeface="Cambria Math" charset="0"/>
                      </a:rPr>
                      <m:t>=</m:t>
                    </m:r>
                    <m:f>
                      <m:fPr>
                        <m:type m:val="skw"/>
                        <m:ctrlPr>
                          <a:rPr lang="en-US" sz="1200" i="1">
                            <a:latin typeface="Cambria Math" charset="0"/>
                          </a:rPr>
                        </m:ctrlPr>
                      </m:fPr>
                      <m:num>
                        <m:sSub>
                          <m:sSubPr>
                            <m:ctrlPr>
                              <a:rPr lang="en-US" sz="1200" i="1">
                                <a:latin typeface="Cambria Math" charset="0"/>
                              </a:rPr>
                            </m:ctrlPr>
                          </m:sSubPr>
                          <m:e>
                            <m:r>
                              <a:rPr lang="en-US" sz="1200" i="1">
                                <a:latin typeface="Cambria Math" charset="0"/>
                              </a:rPr>
                              <m:t>(</m:t>
                            </m:r>
                            <m:r>
                              <a:rPr lang="en-US" sz="1200" i="1">
                                <a:latin typeface="Cambria Math" charset="0"/>
                              </a:rPr>
                              <m:t>𝜑</m:t>
                            </m:r>
                          </m:e>
                          <m:sub>
                            <m:r>
                              <a:rPr lang="en-US" sz="1200" i="1">
                                <a:latin typeface="Cambria Math" charset="0"/>
                              </a:rPr>
                              <m:t>𝑘</m:t>
                            </m:r>
                            <m:r>
                              <a:rPr lang="en-US" sz="1200" i="1">
                                <a:latin typeface="Cambria Math" charset="0"/>
                              </a:rPr>
                              <m:t>+1</m:t>
                            </m:r>
                          </m:sub>
                        </m:sSub>
                        <m:r>
                          <a:rPr lang="en-US" sz="1200" i="1">
                            <a:latin typeface="Cambria Math" charset="0"/>
                          </a:rPr>
                          <m:t>−</m:t>
                        </m:r>
                        <m:sSub>
                          <m:sSubPr>
                            <m:ctrlPr>
                              <a:rPr lang="en-US" sz="1200" i="1">
                                <a:latin typeface="Cambria Math" charset="0"/>
                              </a:rPr>
                            </m:ctrlPr>
                          </m:sSubPr>
                          <m:e>
                            <m:r>
                              <a:rPr lang="en-US" sz="1200" i="1">
                                <a:latin typeface="Cambria Math" charset="0"/>
                              </a:rPr>
                              <m:t>𝜑</m:t>
                            </m:r>
                          </m:e>
                          <m:sub>
                            <m:r>
                              <a:rPr lang="en-US" sz="1200" i="1">
                                <a:latin typeface="Cambria Math" charset="0"/>
                              </a:rPr>
                              <m:t>𝑘</m:t>
                            </m:r>
                          </m:sub>
                        </m:sSub>
                        <m:r>
                          <a:rPr lang="en-US" sz="1200" i="1">
                            <a:latin typeface="Cambria Math" charset="0"/>
                          </a:rPr>
                          <m:t>)</m:t>
                        </m:r>
                      </m:num>
                      <m:den>
                        <m:r>
                          <a:rPr lang="en-US" sz="1200" i="1">
                            <a:latin typeface="Cambria Math" charset="0"/>
                          </a:rPr>
                          <m:t>𝜏</m:t>
                        </m:r>
                      </m:den>
                    </m:f>
                    <m:r>
                      <a:rPr lang="en-US" sz="1200" i="1">
                        <a:latin typeface="Cambria Math" charset="0"/>
                      </a:rPr>
                      <m:t>  </m:t>
                    </m:r>
                  </m:oMath>
                </a14:m>
                <a:r>
                  <a:rPr lang="en-US" sz="1200" dirty="0"/>
                  <a:t> </a:t>
                </a:r>
              </a:p>
              <a:p>
                <a:pPr marL="342900" indent="-342900">
                  <a:buFont typeface="+mj-lt"/>
                  <a:buAutoNum type="arabicPeriod"/>
                </a:pPr>
                <a:r>
                  <a:rPr lang="en-US" sz="1200" dirty="0"/>
                  <a:t>Calculate the whirling strength, </a:t>
                </a:r>
                <a14:m>
                  <m:oMath xmlns:m="http://schemas.openxmlformats.org/officeDocument/2006/math">
                    <m:r>
                      <m:rPr>
                        <m:sty m:val="p"/>
                      </m:rPr>
                      <a:rPr lang="el-GR" sz="1200" i="1">
                        <a:latin typeface="Cambria Math" charset="0"/>
                        <a:ea typeface="Cambria Math" charset="0"/>
                        <a:cs typeface="Cambria Math" charset="0"/>
                      </a:rPr>
                      <m:t>Λ</m:t>
                    </m:r>
                    <m:d>
                      <m:dPr>
                        <m:ctrlPr>
                          <a:rPr lang="en-US" sz="1200" i="1">
                            <a:latin typeface="Cambria Math" charset="0"/>
                          </a:rPr>
                        </m:ctrlPr>
                      </m:dPr>
                      <m:e>
                        <m:r>
                          <a:rPr lang="en-US" sz="1200" i="1">
                            <a:latin typeface="Cambria Math" charset="0"/>
                          </a:rPr>
                          <m:t>𝑧</m:t>
                        </m:r>
                      </m:e>
                    </m:d>
                    <m:r>
                      <a:rPr lang="en-US" sz="1200" i="1">
                        <a:latin typeface="Cambria Math" charset="0"/>
                      </a:rPr>
                      <m:t>=</m:t>
                    </m:r>
                    <m:r>
                      <a:rPr lang="en-US" sz="1200" i="1">
                        <a:latin typeface="Cambria Math" charset="0"/>
                      </a:rPr>
                      <m:t>𝑤</m:t>
                    </m:r>
                    <m:r>
                      <a:rPr lang="en-US" sz="1200" i="1">
                        <a:latin typeface="Cambria Math" charset="0"/>
                        <a:ea typeface="Cambria Math" charset="0"/>
                        <a:cs typeface="Cambria Math" charset="0"/>
                      </a:rPr>
                      <m:t>𝜍</m:t>
                    </m:r>
                    <m:r>
                      <a:rPr lang="en-US" sz="1200" i="1">
                        <a:latin typeface="Cambria Math" charset="0"/>
                      </a:rPr>
                      <m:t>; </m:t>
                    </m:r>
                  </m:oMath>
                </a14:m>
                <a:endParaRPr lang="en-US" sz="1200" dirty="0"/>
              </a:p>
              <a:p>
                <a:pPr marL="171450" indent="-171450">
                  <a:buFont typeface="Arial" panose="020B0604020202020204" pitchFamily="34" charset="0"/>
                  <a:buChar char="•"/>
                </a:pPr>
                <a:r>
                  <a:rPr lang="en-US" sz="1200" dirty="0"/>
                  <a:t>Example pertains to updraft from slide 3</a:t>
                </a:r>
              </a:p>
              <a:p>
                <a:pPr marL="171450" indent="-171450">
                  <a:buFont typeface="Arial" panose="020B0604020202020204" pitchFamily="34" charset="0"/>
                  <a:buChar char="•"/>
                </a:pPr>
                <a:r>
                  <a:rPr lang="en-US" sz="1200" dirty="0"/>
                  <a:t>Magnitude of whirling parameter comparable to study by Peace et. al. 2015 (slide 2)</a:t>
                </a:r>
              </a:p>
              <a:p>
                <a:pPr marL="171450" indent="-171450">
                  <a:buFont typeface="Arial" panose="020B0604020202020204" pitchFamily="34" charset="0"/>
                  <a:buChar char="•"/>
                </a:pPr>
                <a:r>
                  <a:rPr lang="en-US" sz="1200" dirty="0"/>
                  <a:t>Whirling parameter/strength peaks at location of maximum vertical velocity</a:t>
                </a:r>
              </a:p>
            </p:txBody>
          </p:sp>
        </mc:Choice>
        <mc:Fallback xmlns="">
          <p:sp>
            <p:nvSpPr>
              <p:cNvPr id="80" name="Rectangle 79">
                <a:extLst>
                  <a:ext uri="{FF2B5EF4-FFF2-40B4-BE49-F238E27FC236}">
                    <a16:creationId xmlns:a16="http://schemas.microsoft.com/office/drawing/2014/main" id="{4DE07325-C578-4453-9273-CF463A13C37B}"/>
                  </a:ext>
                </a:extLst>
              </p:cNvPr>
              <p:cNvSpPr>
                <a:spLocks noRot="1" noChangeAspect="1" noMove="1" noResize="1" noEditPoints="1" noAdjustHandles="1" noChangeArrowheads="1" noChangeShapeType="1" noTextEdit="1"/>
              </p:cNvSpPr>
              <p:nvPr/>
            </p:nvSpPr>
            <p:spPr>
              <a:xfrm>
                <a:off x="6967440" y="624441"/>
                <a:ext cx="5163810" cy="2887714"/>
              </a:xfrm>
              <a:prstGeom prst="rect">
                <a:avLst/>
              </a:prstGeom>
              <a:blipFill>
                <a:blip r:embed="rId9"/>
                <a:stretch>
                  <a:fillRect l="-118" r="-2243" b="-844"/>
                </a:stretch>
              </a:blipFill>
            </p:spPr>
            <p:txBody>
              <a:bodyPr/>
              <a:lstStyle/>
              <a:p>
                <a:r>
                  <a:rPr lang="en-US">
                    <a:noFill/>
                  </a:rPr>
                  <a:t> </a:t>
                </a:r>
              </a:p>
            </p:txBody>
          </p:sp>
        </mc:Fallback>
      </mc:AlternateContent>
      <p:cxnSp>
        <p:nvCxnSpPr>
          <p:cNvPr id="81" name="Straight Connector 80">
            <a:extLst>
              <a:ext uri="{FF2B5EF4-FFF2-40B4-BE49-F238E27FC236}">
                <a16:creationId xmlns:a16="http://schemas.microsoft.com/office/drawing/2014/main" xmlns="" id="{5D9A8014-B86A-4BEE-92D6-8D5B5CB034DB}"/>
              </a:ext>
            </a:extLst>
          </p:cNvPr>
          <p:cNvCxnSpPr>
            <a:cxnSpLocks/>
          </p:cNvCxnSpPr>
          <p:nvPr/>
        </p:nvCxnSpPr>
        <p:spPr>
          <a:xfrm>
            <a:off x="7114563" y="3541863"/>
            <a:ext cx="0" cy="2971203"/>
          </a:xfrm>
          <a:prstGeom prst="line">
            <a:avLst/>
          </a:prstGeom>
          <a:ln w="28575"/>
        </p:spPr>
        <p:style>
          <a:lnRef idx="1">
            <a:schemeClr val="dk1"/>
          </a:lnRef>
          <a:fillRef idx="0">
            <a:schemeClr val="dk1"/>
          </a:fillRef>
          <a:effectRef idx="0">
            <a:schemeClr val="dk1"/>
          </a:effectRef>
          <a:fontRef idx="minor">
            <a:schemeClr val="tx1"/>
          </a:fontRef>
        </p:style>
      </p:cxnSp>
      <p:cxnSp>
        <p:nvCxnSpPr>
          <p:cNvPr id="82" name="Straight Connector 81">
            <a:extLst>
              <a:ext uri="{FF2B5EF4-FFF2-40B4-BE49-F238E27FC236}">
                <a16:creationId xmlns:a16="http://schemas.microsoft.com/office/drawing/2014/main" xmlns="" id="{40298B5F-887B-49C6-AB3A-9486D265F6F2}"/>
              </a:ext>
            </a:extLst>
          </p:cNvPr>
          <p:cNvCxnSpPr>
            <a:cxnSpLocks/>
          </p:cNvCxnSpPr>
          <p:nvPr/>
        </p:nvCxnSpPr>
        <p:spPr>
          <a:xfrm>
            <a:off x="7115569" y="3532732"/>
            <a:ext cx="4806472" cy="23435"/>
          </a:xfrm>
          <a:prstGeom prst="line">
            <a:avLst/>
          </a:prstGeom>
          <a:ln w="28575"/>
        </p:spPr>
        <p:style>
          <a:lnRef idx="1">
            <a:schemeClr val="dk1"/>
          </a:lnRef>
          <a:fillRef idx="0">
            <a:schemeClr val="dk1"/>
          </a:fillRef>
          <a:effectRef idx="0">
            <a:schemeClr val="dk1"/>
          </a:effectRef>
          <a:fontRef idx="minor">
            <a:schemeClr val="tx1"/>
          </a:fontRef>
        </p:style>
      </p:cxnSp>
      <p:pic>
        <p:nvPicPr>
          <p:cNvPr id="83" name="Picture 82">
            <a:extLst>
              <a:ext uri="{FF2B5EF4-FFF2-40B4-BE49-F238E27FC236}">
                <a16:creationId xmlns:a16="http://schemas.microsoft.com/office/drawing/2014/main" xmlns="" id="{8412D086-CEF9-4DA2-BD9A-019610E301D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214772" y="3801226"/>
            <a:ext cx="2859296" cy="2378756"/>
          </a:xfrm>
          <a:prstGeom prst="rect">
            <a:avLst/>
          </a:prstGeom>
        </p:spPr>
      </p:pic>
      <p:grpSp>
        <p:nvGrpSpPr>
          <p:cNvPr id="84" name="Group 83">
            <a:extLst>
              <a:ext uri="{FF2B5EF4-FFF2-40B4-BE49-F238E27FC236}">
                <a16:creationId xmlns:a16="http://schemas.microsoft.com/office/drawing/2014/main" xmlns="" id="{55E1004B-D7A8-4E92-B7AC-4C600886C1E7}"/>
              </a:ext>
            </a:extLst>
          </p:cNvPr>
          <p:cNvGrpSpPr/>
          <p:nvPr/>
        </p:nvGrpSpPr>
        <p:grpSpPr>
          <a:xfrm>
            <a:off x="8033117" y="5110484"/>
            <a:ext cx="1198394" cy="625884"/>
            <a:chOff x="2825750" y="3733800"/>
            <a:chExt cx="3822700" cy="2101850"/>
          </a:xfrm>
        </p:grpSpPr>
        <p:cxnSp>
          <p:nvCxnSpPr>
            <p:cNvPr id="90" name="Straight Connector 89">
              <a:extLst>
                <a:ext uri="{FF2B5EF4-FFF2-40B4-BE49-F238E27FC236}">
                  <a16:creationId xmlns:a16="http://schemas.microsoft.com/office/drawing/2014/main" xmlns="" id="{8A532DF4-788E-44D8-A544-BB892158A0A1}"/>
                </a:ext>
              </a:extLst>
            </p:cNvPr>
            <p:cNvCxnSpPr/>
            <p:nvPr/>
          </p:nvCxnSpPr>
          <p:spPr>
            <a:xfrm>
              <a:off x="3073400" y="4654550"/>
              <a:ext cx="1682750" cy="63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xmlns="" id="{FBE23248-74EF-4562-B5DD-10CA33835EDF}"/>
                </a:ext>
              </a:extLst>
            </p:cNvPr>
            <p:cNvCxnSpPr/>
            <p:nvPr/>
          </p:nvCxnSpPr>
          <p:spPr>
            <a:xfrm>
              <a:off x="4756150" y="5289550"/>
              <a:ext cx="1498600" cy="542925"/>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xmlns="" id="{8E9495DC-82C8-4275-81F7-F6BB59A4DE54}"/>
                </a:ext>
              </a:extLst>
            </p:cNvPr>
            <p:cNvCxnSpPr/>
            <p:nvPr/>
          </p:nvCxnSpPr>
          <p:spPr>
            <a:xfrm flipV="1">
              <a:off x="3073400" y="3743326"/>
              <a:ext cx="1682750" cy="158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xmlns="" id="{63EEBED9-18D0-4523-95A5-040675FFA1F5}"/>
                </a:ext>
              </a:extLst>
            </p:cNvPr>
            <p:cNvCxnSpPr/>
            <p:nvPr/>
          </p:nvCxnSpPr>
          <p:spPr>
            <a:xfrm flipV="1">
              <a:off x="4756150" y="3733800"/>
              <a:ext cx="1504950" cy="9526"/>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4" name="Oval 93">
              <a:extLst>
                <a:ext uri="{FF2B5EF4-FFF2-40B4-BE49-F238E27FC236}">
                  <a16:creationId xmlns:a16="http://schemas.microsoft.com/office/drawing/2014/main" xmlns="" id="{CEA74B5C-E388-4F2F-9867-CB509119096B}"/>
                </a:ext>
              </a:extLst>
            </p:cNvPr>
            <p:cNvSpPr/>
            <p:nvPr/>
          </p:nvSpPr>
          <p:spPr>
            <a:xfrm>
              <a:off x="2825750" y="3762376"/>
              <a:ext cx="495300" cy="892174"/>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5" name="Oval 94">
              <a:extLst>
                <a:ext uri="{FF2B5EF4-FFF2-40B4-BE49-F238E27FC236}">
                  <a16:creationId xmlns:a16="http://schemas.microsoft.com/office/drawing/2014/main" xmlns="" id="{686E6083-9AE1-4E09-9E85-CD4FF73A5D67}"/>
                </a:ext>
              </a:extLst>
            </p:cNvPr>
            <p:cNvSpPr/>
            <p:nvPr/>
          </p:nvSpPr>
          <p:spPr>
            <a:xfrm>
              <a:off x="5861050" y="3733800"/>
              <a:ext cx="787400" cy="2101850"/>
            </a:xfrm>
            <a:prstGeom prst="ellipse">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24" name="TextBox 23">
            <a:extLst>
              <a:ext uri="{FF2B5EF4-FFF2-40B4-BE49-F238E27FC236}">
                <a16:creationId xmlns:a16="http://schemas.microsoft.com/office/drawing/2014/main" xmlns="" id="{61D6A847-CDD1-4E0A-850D-06FEFDB517B1}"/>
              </a:ext>
            </a:extLst>
          </p:cNvPr>
          <p:cNvSpPr txBox="1"/>
          <p:nvPr/>
        </p:nvSpPr>
        <p:spPr>
          <a:xfrm>
            <a:off x="10099120" y="3801225"/>
            <a:ext cx="2057183" cy="2893100"/>
          </a:xfrm>
          <a:prstGeom prst="rect">
            <a:avLst/>
          </a:prstGeom>
          <a:noFill/>
        </p:spPr>
        <p:txBody>
          <a:bodyPr wrap="square" rtlCol="0">
            <a:spAutoFit/>
          </a:bodyPr>
          <a:lstStyle/>
          <a:p>
            <a:pPr marL="342900" indent="-342900">
              <a:buFont typeface="+mj-lt"/>
              <a:buAutoNum type="arabicPeriod"/>
            </a:pPr>
            <a:r>
              <a:rPr lang="en-US" sz="1400" dirty="0"/>
              <a:t>Process remaining updrafts to examine entrainment for more cases</a:t>
            </a:r>
          </a:p>
          <a:p>
            <a:pPr marL="342900" indent="-342900">
              <a:buFont typeface="+mj-lt"/>
              <a:buAutoNum type="arabicPeriod"/>
            </a:pPr>
            <a:r>
              <a:rPr lang="en-US" sz="1400" dirty="0"/>
              <a:t>Examine instances where plumes are projected into the next flight leg (e.g., plot to left)</a:t>
            </a:r>
          </a:p>
          <a:p>
            <a:pPr marL="342900" indent="-342900">
              <a:buFont typeface="+mj-lt"/>
              <a:buAutoNum type="arabicPeriod"/>
            </a:pPr>
            <a:r>
              <a:rPr lang="en-US" sz="1400" dirty="0"/>
              <a:t>Use results to inform scanning/measurement strategies for </a:t>
            </a:r>
            <a:r>
              <a:rPr lang="en-US" sz="1400" dirty="0" err="1"/>
              <a:t>CaLFiDE</a:t>
            </a:r>
            <a:r>
              <a:rPr lang="en-US" sz="1400" dirty="0"/>
              <a:t> </a:t>
            </a:r>
          </a:p>
        </p:txBody>
      </p:sp>
    </p:spTree>
    <p:extLst>
      <p:ext uri="{BB962C8B-B14F-4D97-AF65-F5344CB8AC3E}">
        <p14:creationId xmlns:p14="http://schemas.microsoft.com/office/powerpoint/2010/main" val="2565602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TotalTime>
  <Words>774</Words>
  <Application>Microsoft Macintosh PowerPoint</Application>
  <PresentationFormat>Widescreen</PresentationFormat>
  <Paragraphs>106</Paragraphs>
  <Slides>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Arial Unicode MS</vt:lpstr>
      <vt:lpstr>Calibri</vt:lpstr>
      <vt:lpstr>Calibri Light</vt:lpstr>
      <vt:lpstr>Cambria Math</vt:lpstr>
      <vt:lpstr>Helvetica</vt:lpstr>
      <vt:lpstr>KoPub돋움체 Bold</vt:lpstr>
      <vt:lpstr>Noto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Strobach</dc:creator>
  <cp:lastModifiedBy>Edward Strobach</cp:lastModifiedBy>
  <cp:revision>31</cp:revision>
  <dcterms:created xsi:type="dcterms:W3CDTF">2022-06-03T13:17:15Z</dcterms:created>
  <dcterms:modified xsi:type="dcterms:W3CDTF">2022-06-03T18:21:41Z</dcterms:modified>
</cp:coreProperties>
</file>