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56" r:id="rId3"/>
    <p:sldId id="268" r:id="rId4"/>
    <p:sldId id="262" r:id="rId5"/>
    <p:sldId id="264" r:id="rId6"/>
    <p:sldId id="266" r:id="rId7"/>
    <p:sldId id="26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79" d="100"/>
          <a:sy n="79" d="100"/>
        </p:scale>
        <p:origin x="54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593000" y="1947369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Properties 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of Polar Stratospheric Clouds over the European Arctic from ground-based </a:t>
            </a:r>
            <a:r>
              <a:rPr lang="en-US" altLang="ko-K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lidar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 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725860" y="3083437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Christine Böckmann</a:t>
            </a:r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1,2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u="sng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Christoph Ritter</a:t>
            </a:r>
            <a:r>
              <a:rPr lang="en-US" altLang="ko-KR" sz="1600" u="sng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endParaRPr lang="en-US" altLang="ko-KR" sz="1600" baseline="300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Institut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für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Mathematik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Universität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Potsdam, Am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neuen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Palais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10, 14469 Potsdam, Germany</a:t>
            </a:r>
            <a:endParaRPr lang="en-US" altLang="ko-KR" sz="16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r>
              <a:rPr lang="en-US" altLang="ko-KR" sz="1600" baseline="300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Alfred Wegener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Institut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, </a:t>
            </a:r>
            <a:r>
              <a:rPr lang="en-US" altLang="ko-KR" sz="1600" dirty="0" err="1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Telegrafenberg</a:t>
            </a:r>
            <a:r>
              <a:rPr lang="en-US" altLang="ko-KR" sz="1600" dirty="0" smtClean="0">
                <a:latin typeface="Helvetica" pitchFamily="2" charset="0"/>
                <a:ea typeface="Noto Sans" panose="020B0502040504020204" pitchFamily="34"/>
                <a:cs typeface="Arial" panose="020B0604020202020204" pitchFamily="34" charset="0"/>
              </a:rPr>
              <a:t> A45, 14473 Potsdam, Germany </a:t>
            </a:r>
            <a:endParaRPr lang="en-US" altLang="ko-KR" sz="1600" dirty="0">
              <a:latin typeface="Helvetica" pitchFamily="2" charset="0"/>
              <a:ea typeface="Noto Sans" panose="020B0502040504020204" pitchFamily="34"/>
              <a:cs typeface="Arial" panose="020B0604020202020204" pitchFamily="34" charset="0"/>
            </a:endParaRPr>
          </a:p>
          <a:p>
            <a:pPr algn="ctr"/>
            <a:endParaRPr lang="en-US" altLang="ko-KR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  <a:p>
            <a:pPr algn="ctr"/>
            <a:endParaRPr lang="ko-KR" altLang="en-US" sz="1600" dirty="0">
              <a:latin typeface="Helvetica" pitchFamily="2" charset="0"/>
              <a:ea typeface="KoPub돋움체 Bold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=""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4883731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[03].[Atmospheric aerosol and cloud properties]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[Wednesday], [12:00 UTC]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2" charset="0"/>
                <a:ea typeface="Arial Unicode MS" panose="020B0604020202020204" pitchFamily="50" charset="-127"/>
              </a:rPr>
              <a:t>[03-P27]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itchFamily="2" charset="0"/>
              <a:ea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#03-27         The Lidar and PSCs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18" y="1140731"/>
            <a:ext cx="4517528" cy="301168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99621" y="4526991"/>
            <a:ext cx="38649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Ny-</a:t>
            </a:r>
            <a:r>
              <a:rPr lang="de-DE" dirty="0"/>
              <a:t>Å</a:t>
            </a:r>
            <a:r>
              <a:rPr lang="de-DE" dirty="0" smtClean="0"/>
              <a:t>lesund (78.9 N, 11.9E) </a:t>
            </a:r>
            <a:r>
              <a:rPr lang="de-DE" dirty="0" err="1" smtClean="0"/>
              <a:t>Spitsbergen</a:t>
            </a:r>
            <a:endParaRPr lang="de-DE" dirty="0" smtClean="0"/>
          </a:p>
          <a:p>
            <a:r>
              <a:rPr lang="de-DE" dirty="0" smtClean="0"/>
              <a:t>„3+2+2“ Raman Lidar (KARL)</a:t>
            </a:r>
          </a:p>
          <a:p>
            <a:r>
              <a:rPr lang="de-DE" dirty="0" smtClean="0"/>
              <a:t>70cm </a:t>
            </a:r>
            <a:r>
              <a:rPr lang="de-DE" dirty="0" err="1" smtClean="0"/>
              <a:t>mirror</a:t>
            </a:r>
            <a:endParaRPr lang="de-DE" dirty="0" smtClean="0"/>
          </a:p>
          <a:p>
            <a:r>
              <a:rPr lang="de-DE" dirty="0" err="1" smtClean="0"/>
              <a:t>Spectra</a:t>
            </a:r>
            <a:r>
              <a:rPr lang="de-DE" dirty="0" smtClean="0"/>
              <a:t> 290 / 50 </a:t>
            </a:r>
            <a:r>
              <a:rPr lang="de-DE" dirty="0" err="1" smtClean="0"/>
              <a:t>with</a:t>
            </a:r>
            <a:r>
              <a:rPr lang="de-DE" dirty="0" smtClean="0"/>
              <a:t> 10J per </a:t>
            </a:r>
            <a:r>
              <a:rPr lang="de-DE" dirty="0" err="1" smtClean="0"/>
              <a:t>color</a:t>
            </a:r>
            <a:endParaRPr lang="de-DE" dirty="0" smtClean="0"/>
          </a:p>
          <a:p>
            <a:r>
              <a:rPr lang="de-DE" dirty="0" err="1" smtClean="0"/>
              <a:t>Licel</a:t>
            </a:r>
            <a:r>
              <a:rPr lang="de-DE" dirty="0" smtClean="0"/>
              <a:t> </a:t>
            </a:r>
            <a:r>
              <a:rPr lang="de-DE" dirty="0" err="1" smtClean="0"/>
              <a:t>electronics</a:t>
            </a:r>
            <a:endParaRPr lang="de-DE" dirty="0" smtClean="0"/>
          </a:p>
          <a:p>
            <a:r>
              <a:rPr lang="de-DE" dirty="0" smtClean="0"/>
              <a:t>System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tropo</a:t>
            </a:r>
            <a:r>
              <a:rPr lang="de-DE" dirty="0" smtClean="0"/>
              <a:t>-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stratosphere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624" y="886813"/>
            <a:ext cx="3368162" cy="425221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6888480" y="5486400"/>
            <a:ext cx="4730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Edvard </a:t>
            </a:r>
            <a:r>
              <a:rPr lang="de-DE" dirty="0" err="1" smtClean="0"/>
              <a:t>Munch‘s</a:t>
            </a:r>
            <a:r>
              <a:rPr lang="de-DE" dirty="0" smtClean="0"/>
              <a:t> „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scream</a:t>
            </a:r>
            <a:r>
              <a:rPr lang="de-DE" dirty="0" smtClean="0"/>
              <a:t>“ </a:t>
            </a:r>
            <a:r>
              <a:rPr lang="de-DE" dirty="0" err="1" smtClean="0"/>
              <a:t>may</a:t>
            </a:r>
            <a:r>
              <a:rPr lang="de-DE" dirty="0" smtClean="0"/>
              <a:t> </a:t>
            </a:r>
            <a:r>
              <a:rPr lang="de-DE" dirty="0" err="1" smtClean="0"/>
              <a:t>refer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prominent PSCs ~ 8 </a:t>
            </a:r>
            <a:r>
              <a:rPr lang="de-DE" dirty="0" err="1" smtClean="0"/>
              <a:t>yrs</a:t>
            </a:r>
            <a:r>
              <a:rPr lang="de-DE" dirty="0" smtClean="0"/>
              <a:t> after </a:t>
            </a:r>
            <a:r>
              <a:rPr lang="de-DE" dirty="0" smtClean="0"/>
              <a:t>1883 Krakatau </a:t>
            </a:r>
            <a:r>
              <a:rPr lang="de-DE" dirty="0" err="1" smtClean="0"/>
              <a:t>eruption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 </a:t>
              </a:r>
              <a:r>
                <a:rPr lang="en-US" sz="2400" b="1" dirty="0" smtClean="0"/>
                <a:t>               Observations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86" y="966929"/>
            <a:ext cx="4788816" cy="356006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70914" y="4798243"/>
            <a:ext cx="44211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Frequent</a:t>
            </a:r>
            <a:r>
              <a:rPr lang="de-DE" dirty="0" smtClean="0"/>
              <a:t> PSCs in </a:t>
            </a:r>
            <a:r>
              <a:rPr lang="de-DE" dirty="0" err="1" smtClean="0"/>
              <a:t>Dec</a:t>
            </a:r>
            <a:r>
              <a:rPr lang="de-DE" dirty="0" smtClean="0"/>
              <a:t> 2021 </a:t>
            </a:r>
            <a:r>
              <a:rPr lang="de-DE" dirty="0" err="1" smtClean="0"/>
              <a:t>and</a:t>
            </a:r>
            <a:r>
              <a:rPr lang="de-DE" dirty="0" smtClean="0"/>
              <a:t> Jan 2022</a:t>
            </a:r>
          </a:p>
          <a:p>
            <a:r>
              <a:rPr lang="de-DE" dirty="0" smtClean="0"/>
              <a:t>PSC: O</a:t>
            </a:r>
            <a:r>
              <a:rPr lang="de-DE" baseline="-25000" dirty="0" smtClean="0"/>
              <a:t>3</a:t>
            </a:r>
            <a:r>
              <a:rPr lang="de-DE" dirty="0" smtClean="0"/>
              <a:t> </a:t>
            </a:r>
            <a:r>
              <a:rPr lang="de-DE" dirty="0" err="1" smtClean="0"/>
              <a:t>reduction</a:t>
            </a:r>
            <a:r>
              <a:rPr lang="de-DE" dirty="0" smtClean="0"/>
              <a:t>, relevant</a:t>
            </a:r>
          </a:p>
          <a:p>
            <a:endParaRPr lang="de-DE" dirty="0"/>
          </a:p>
          <a:p>
            <a:r>
              <a:rPr lang="de-DE" dirty="0" smtClean="0"/>
              <a:t>(</a:t>
            </a:r>
            <a:r>
              <a:rPr lang="de-DE" dirty="0" err="1" smtClean="0"/>
              <a:t>generally</a:t>
            </a:r>
            <a:r>
              <a:rPr lang="de-DE" dirty="0" smtClean="0"/>
              <a:t> PSCs in </a:t>
            </a:r>
            <a:r>
              <a:rPr lang="de-DE" dirty="0" err="1" smtClean="0"/>
              <a:t>about</a:t>
            </a:r>
            <a:r>
              <a:rPr lang="de-DE" dirty="0" smtClean="0"/>
              <a:t> 70% </a:t>
            </a:r>
            <a:r>
              <a:rPr lang="de-DE" dirty="0" err="1" smtClean="0"/>
              <a:t>of</a:t>
            </a:r>
            <a:r>
              <a:rPr lang="de-DE" dirty="0" smtClean="0"/>
              <a:t> winters, but </a:t>
            </a:r>
            <a:r>
              <a:rPr lang="de-DE" dirty="0" err="1" smtClean="0"/>
              <a:t>Arctic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variable </a:t>
            </a:r>
            <a:r>
              <a:rPr lang="de-DE" dirty="0" err="1" smtClean="0"/>
              <a:t>than</a:t>
            </a:r>
            <a:r>
              <a:rPr lang="de-DE" dirty="0" smtClean="0"/>
              <a:t> </a:t>
            </a:r>
            <a:r>
              <a:rPr lang="de-DE" dirty="0" err="1" smtClean="0"/>
              <a:t>Antarctic</a:t>
            </a:r>
            <a:r>
              <a:rPr lang="de-DE" dirty="0" smtClean="0"/>
              <a:t>)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103" y="1006854"/>
            <a:ext cx="4471225" cy="3406649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6729984" y="4803648"/>
            <a:ext cx="4499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PSCs </a:t>
            </a:r>
            <a:r>
              <a:rPr lang="de-DE" dirty="0" err="1" smtClean="0"/>
              <a:t>cannot</a:t>
            </a:r>
            <a:r>
              <a:rPr lang="de-DE" dirty="0" smtClean="0"/>
              <a:t> </a:t>
            </a:r>
            <a:r>
              <a:rPr lang="de-DE" dirty="0" err="1" smtClean="0"/>
              <a:t>exist</a:t>
            </a:r>
            <a:r>
              <a:rPr lang="de-DE" dirty="0" smtClean="0"/>
              <a:t> at T &gt; 195K. Over </a:t>
            </a:r>
            <a:r>
              <a:rPr lang="de-DE" dirty="0" err="1" smtClean="0"/>
              <a:t>the</a:t>
            </a:r>
            <a:r>
              <a:rPr lang="de-DE" dirty="0" smtClean="0"/>
              <a:t> European </a:t>
            </a:r>
            <a:r>
              <a:rPr lang="de-DE" dirty="0" err="1" smtClean="0"/>
              <a:t>Arctic</a:t>
            </a:r>
            <a:r>
              <a:rPr lang="de-DE" dirty="0" smtClean="0"/>
              <a:t> </a:t>
            </a:r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dirty="0" err="1" smtClean="0"/>
              <a:t>appear</a:t>
            </a:r>
            <a:r>
              <a:rPr lang="de-DE" dirty="0" smtClean="0"/>
              <a:t> </a:t>
            </a:r>
            <a:r>
              <a:rPr lang="de-DE" dirty="0" err="1" smtClean="0"/>
              <a:t>typically</a:t>
            </a:r>
            <a:r>
              <a:rPr lang="de-DE" dirty="0" smtClean="0"/>
              <a:t> in 15km – 27km </a:t>
            </a:r>
            <a:r>
              <a:rPr lang="de-DE" dirty="0" err="1" smtClean="0"/>
              <a:t>altitude</a:t>
            </a:r>
            <a:r>
              <a:rPr lang="de-DE" dirty="0" smtClean="0"/>
              <a:t>.</a:t>
            </a:r>
          </a:p>
          <a:p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day</a:t>
            </a:r>
            <a:r>
              <a:rPr lang="de-DE" dirty="0" smtClean="0"/>
              <a:t> a </a:t>
            </a:r>
            <a:r>
              <a:rPr lang="de-DE" dirty="0" err="1" smtClean="0"/>
              <a:t>Vaisala</a:t>
            </a:r>
            <a:r>
              <a:rPr lang="de-DE" dirty="0" smtClean="0"/>
              <a:t> RS-41 </a:t>
            </a:r>
            <a:r>
              <a:rPr lang="de-DE" dirty="0" err="1" smtClean="0"/>
              <a:t>sonde</a:t>
            </a:r>
            <a:r>
              <a:rPr lang="de-DE" dirty="0" smtClean="0"/>
              <a:t> </a:t>
            </a:r>
            <a:r>
              <a:rPr lang="de-DE" dirty="0" err="1" smtClean="0"/>
              <a:t>captured</a:t>
            </a:r>
            <a:r>
              <a:rPr lang="de-DE" dirty="0" smtClean="0"/>
              <a:t>  39% (78%) rel. </a:t>
            </a:r>
            <a:r>
              <a:rPr lang="de-DE" dirty="0" err="1" smtClean="0"/>
              <a:t>Humidity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</a:t>
            </a:r>
            <a:r>
              <a:rPr lang="de-DE" dirty="0" err="1" smtClean="0"/>
              <a:t>water</a:t>
            </a:r>
            <a:r>
              <a:rPr lang="de-DE" dirty="0" smtClean="0"/>
              <a:t> (</a:t>
            </a:r>
            <a:r>
              <a:rPr lang="de-DE" dirty="0" err="1" smtClean="0"/>
              <a:t>ice</a:t>
            </a:r>
            <a:r>
              <a:rPr lang="de-DE" dirty="0" smtClean="0"/>
              <a:t>) in 24km </a:t>
            </a:r>
            <a:r>
              <a:rPr lang="de-DE" dirty="0" err="1" smtClean="0"/>
              <a:t>height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1646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#03-27: </a:t>
              </a:r>
              <a:r>
                <a:rPr lang="en-US" sz="2400" b="1" dirty="0" smtClean="0"/>
                <a:t>       Derivation </a:t>
              </a:r>
              <a:r>
                <a:rPr lang="en-US" sz="2400" b="1" dirty="0" smtClean="0"/>
                <a:t>of extinction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26" y="989790"/>
            <a:ext cx="5284906" cy="400216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55376" y="4984892"/>
            <a:ext cx="4887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Assume</a:t>
            </a:r>
            <a:r>
              <a:rPr lang="de-DE" dirty="0" smtClean="0"/>
              <a:t> </a:t>
            </a:r>
            <a:r>
              <a:rPr lang="de-DE" dirty="0" err="1" smtClean="0"/>
              <a:t>clear</a:t>
            </a:r>
            <a:r>
              <a:rPr lang="de-DE" dirty="0" smtClean="0"/>
              <a:t> </a:t>
            </a:r>
            <a:r>
              <a:rPr lang="de-DE" dirty="0" err="1" smtClean="0"/>
              <a:t>sky</a:t>
            </a:r>
            <a:r>
              <a:rPr lang="de-DE" dirty="0" smtClean="0"/>
              <a:t> </a:t>
            </a:r>
            <a:r>
              <a:rPr lang="de-DE" dirty="0" err="1" smtClean="0"/>
              <a:t>above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below</a:t>
            </a:r>
            <a:r>
              <a:rPr lang="de-DE" dirty="0" smtClean="0"/>
              <a:t> PSC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de-DE" dirty="0" err="1" smtClean="0"/>
              <a:t>Estimate</a:t>
            </a:r>
            <a:r>
              <a:rPr lang="de-DE" dirty="0" smtClean="0"/>
              <a:t> LR @355nm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smtClean="0"/>
              <a:t>532nm</a:t>
            </a:r>
          </a:p>
          <a:p>
            <a:r>
              <a:rPr lang="el-GR" dirty="0" smtClean="0"/>
              <a:t>Δ</a:t>
            </a:r>
            <a:r>
              <a:rPr lang="de-DE" dirty="0" smtClean="0"/>
              <a:t>LR &lt; 10sr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LR532 &gt;&gt; LR355:</a:t>
            </a:r>
          </a:p>
          <a:p>
            <a:r>
              <a:rPr lang="de-DE" dirty="0" smtClean="0"/>
              <a:t>Hence 3 </a:t>
            </a:r>
            <a:r>
              <a:rPr lang="de-DE" dirty="0" err="1" smtClean="0"/>
              <a:t>backscatter</a:t>
            </a:r>
            <a:r>
              <a:rPr lang="de-DE" dirty="0" smtClean="0"/>
              <a:t>, 2 </a:t>
            </a:r>
            <a:r>
              <a:rPr lang="de-DE" dirty="0" err="1" smtClean="0"/>
              <a:t>extinction</a:t>
            </a:r>
            <a:r>
              <a:rPr lang="de-DE" dirty="0" smtClean="0"/>
              <a:t> </a:t>
            </a:r>
            <a:r>
              <a:rPr lang="de-DE" dirty="0" err="1" smtClean="0"/>
              <a:t>values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876288" y="1365504"/>
            <a:ext cx="4754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Generally, a </a:t>
            </a:r>
            <a:r>
              <a:rPr lang="de-DE" dirty="0" err="1" smtClean="0"/>
              <a:t>higher</a:t>
            </a:r>
            <a:r>
              <a:rPr lang="de-DE" dirty="0" smtClean="0"/>
              <a:t> (</a:t>
            </a:r>
            <a:r>
              <a:rPr lang="de-DE" dirty="0" err="1" smtClean="0"/>
              <a:t>lower</a:t>
            </a:r>
            <a:r>
              <a:rPr lang="de-DE" dirty="0" smtClean="0"/>
              <a:t>) LR </a:t>
            </a:r>
            <a:r>
              <a:rPr lang="de-DE" dirty="0" err="1" smtClean="0"/>
              <a:t>leads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a </a:t>
            </a:r>
            <a:r>
              <a:rPr lang="de-DE" dirty="0" err="1" smtClean="0"/>
              <a:t>lower</a:t>
            </a:r>
            <a:r>
              <a:rPr lang="de-DE" dirty="0" smtClean="0"/>
              <a:t> (</a:t>
            </a:r>
            <a:r>
              <a:rPr lang="de-DE" dirty="0" err="1" smtClean="0"/>
              <a:t>higher</a:t>
            </a:r>
            <a:r>
              <a:rPr lang="de-DE" dirty="0" smtClean="0"/>
              <a:t>) </a:t>
            </a:r>
            <a:r>
              <a:rPr lang="de-DE" dirty="0" err="1" smtClean="0"/>
              <a:t>backscatter</a:t>
            </a:r>
            <a:r>
              <a:rPr lang="de-DE" dirty="0" smtClean="0"/>
              <a:t> </a:t>
            </a:r>
            <a:r>
              <a:rPr lang="de-DE" dirty="0" err="1" smtClean="0"/>
              <a:t>below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cloud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err="1" smtClean="0"/>
              <a:t>For</a:t>
            </a:r>
            <a:r>
              <a:rPr lang="de-DE" dirty="0" smtClean="0"/>
              <a:t> 3 </a:t>
            </a:r>
            <a:r>
              <a:rPr lang="de-DE" dirty="0" err="1" smtClean="0"/>
              <a:t>cases</a:t>
            </a:r>
            <a:r>
              <a:rPr lang="de-DE" dirty="0" smtClean="0"/>
              <a:t> </a:t>
            </a:r>
            <a:r>
              <a:rPr lang="de-DE" dirty="0" err="1" smtClean="0"/>
              <a:t>mid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end </a:t>
            </a:r>
            <a:r>
              <a:rPr lang="de-DE" dirty="0" err="1" smtClean="0"/>
              <a:t>Dec</a:t>
            </a:r>
            <a:r>
              <a:rPr lang="de-DE" dirty="0" smtClean="0"/>
              <a:t>. 2021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found</a:t>
            </a:r>
            <a:r>
              <a:rPr lang="de-DE" dirty="0" smtClean="0"/>
              <a:t>:</a:t>
            </a:r>
          </a:p>
          <a:p>
            <a:endParaRPr lang="de-DE" dirty="0"/>
          </a:p>
          <a:p>
            <a:r>
              <a:rPr lang="de-DE" dirty="0" smtClean="0"/>
              <a:t>LR355:     15sr &lt; LR355 &lt; 25sr</a:t>
            </a:r>
          </a:p>
          <a:p>
            <a:r>
              <a:rPr lang="de-DE" dirty="0" smtClean="0"/>
              <a:t>LR532:      55sr &lt; LR532 &lt; 70sr</a:t>
            </a:r>
          </a:p>
          <a:p>
            <a:endParaRPr lang="de-DE" dirty="0"/>
          </a:p>
          <a:p>
            <a:r>
              <a:rPr lang="de-DE" dirty="0" err="1" smtClean="0"/>
              <a:t>Extinction</a:t>
            </a:r>
            <a:r>
              <a:rPr lang="de-DE" dirty="0" smtClean="0"/>
              <a:t> at 1064nm </a:t>
            </a:r>
            <a:r>
              <a:rPr lang="de-DE" dirty="0" err="1" smtClean="0"/>
              <a:t>too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constrain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LR</a:t>
            </a:r>
          </a:p>
          <a:p>
            <a:r>
              <a:rPr lang="de-DE" dirty="0" smtClean="0"/>
              <a:t>(„all </a:t>
            </a:r>
            <a:r>
              <a:rPr lang="de-DE" dirty="0" err="1" smtClean="0"/>
              <a:t>solutions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different LR </a:t>
            </a:r>
            <a:r>
              <a:rPr lang="de-DE" dirty="0" err="1" smtClean="0"/>
              <a:t>very</a:t>
            </a:r>
            <a:r>
              <a:rPr lang="de-DE" dirty="0" smtClean="0"/>
              <a:t> </a:t>
            </a:r>
            <a:r>
              <a:rPr lang="de-DE" dirty="0" err="1" smtClean="0"/>
              <a:t>similar</a:t>
            </a:r>
            <a:r>
              <a:rPr lang="de-DE" dirty="0" smtClean="0"/>
              <a:t>“)</a:t>
            </a:r>
          </a:p>
          <a:p>
            <a:endParaRPr lang="de-DE" dirty="0"/>
          </a:p>
          <a:p>
            <a:r>
              <a:rPr lang="de-DE" dirty="0" smtClean="0"/>
              <a:t>Low </a:t>
            </a:r>
            <a:r>
              <a:rPr lang="de-DE" dirty="0" err="1" smtClean="0"/>
              <a:t>depolarization</a:t>
            </a:r>
            <a:r>
              <a:rPr lang="de-DE" dirty="0" smtClean="0"/>
              <a:t>, so </a:t>
            </a:r>
            <a:r>
              <a:rPr lang="de-DE" dirty="0" err="1" smtClean="0"/>
              <a:t>spherical</a:t>
            </a:r>
            <a:r>
              <a:rPr lang="de-DE" dirty="0" smtClean="0"/>
              <a:t> </a:t>
            </a:r>
            <a:r>
              <a:rPr lang="de-DE" dirty="0" err="1" smtClean="0"/>
              <a:t>particles</a:t>
            </a:r>
            <a:r>
              <a:rPr lang="de-DE" dirty="0" smtClean="0"/>
              <a:t>, </a:t>
            </a:r>
            <a:r>
              <a:rPr lang="de-DE" dirty="0" err="1" smtClean="0"/>
              <a:t>Mie</a:t>
            </a:r>
            <a:r>
              <a:rPr lang="de-DE" dirty="0" smtClean="0"/>
              <a:t> </a:t>
            </a:r>
            <a:r>
              <a:rPr lang="de-DE" dirty="0" err="1" smtClean="0"/>
              <a:t>theory</a:t>
            </a:r>
            <a:r>
              <a:rPr lang="de-DE" dirty="0" smtClean="0"/>
              <a:t> valid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                   inversion optics to microphysics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1" y="1962814"/>
            <a:ext cx="3772688" cy="363478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263" y="1524000"/>
            <a:ext cx="5346165" cy="4073598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425183" y="5674284"/>
            <a:ext cx="5566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Inversion: volume distribution </a:t>
            </a:r>
            <a:r>
              <a:rPr lang="en-US" dirty="0" smtClean="0"/>
              <a:t>function: dominance of small particles</a:t>
            </a:r>
            <a:endParaRPr lang="en-US" dirty="0"/>
          </a:p>
          <a:p>
            <a:r>
              <a:rPr lang="en-US" dirty="0"/>
              <a:t>10 times repeated for impact of </a:t>
            </a:r>
            <a:r>
              <a:rPr lang="en-US" dirty="0" smtClean="0"/>
              <a:t>uncertainties, next slide…</a:t>
            </a:r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487680" y="950976"/>
            <a:ext cx="977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Mie</a:t>
            </a:r>
            <a:r>
              <a:rPr lang="de-DE" dirty="0" smtClean="0"/>
              <a:t> </a:t>
            </a:r>
            <a:r>
              <a:rPr lang="de-DE" dirty="0" err="1" smtClean="0"/>
              <a:t>theory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derive</a:t>
            </a:r>
            <a:r>
              <a:rPr lang="de-DE" dirty="0" smtClean="0"/>
              <a:t> a </a:t>
            </a:r>
            <a:r>
              <a:rPr lang="de-DE" dirty="0" err="1" smtClean="0"/>
              <a:t>refractice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a </a:t>
            </a:r>
            <a:r>
              <a:rPr lang="de-DE" dirty="0" err="1" smtClean="0"/>
              <a:t>particle</a:t>
            </a:r>
            <a:r>
              <a:rPr lang="de-DE" dirty="0" smtClean="0"/>
              <a:t> </a:t>
            </a:r>
            <a:r>
              <a:rPr lang="de-DE" dirty="0" err="1" smtClean="0"/>
              <a:t>volume</a:t>
            </a:r>
            <a:r>
              <a:rPr lang="de-DE" dirty="0" smtClean="0"/>
              <a:t> 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r>
              <a:rPr lang="de-DE" dirty="0" smtClean="0"/>
              <a:t> (PSDV)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lidar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(3 </a:t>
            </a:r>
            <a:r>
              <a:rPr lang="de-DE" dirty="0" err="1" smtClean="0"/>
              <a:t>backscatter</a:t>
            </a:r>
            <a:r>
              <a:rPr lang="de-DE" dirty="0" smtClean="0"/>
              <a:t>, 2 </a:t>
            </a:r>
            <a:r>
              <a:rPr lang="de-DE" dirty="0" err="1" smtClean="0"/>
              <a:t>extinction</a:t>
            </a:r>
            <a:r>
              <a:rPr lang="de-DE" dirty="0" smtClean="0"/>
              <a:t> </a:t>
            </a:r>
            <a:r>
              <a:rPr lang="de-DE" dirty="0" err="1" smtClean="0"/>
              <a:t>coefficients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12064" y="5547360"/>
            <a:ext cx="3974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 </a:t>
            </a:r>
            <a:r>
              <a:rPr lang="de-DE" dirty="0" err="1" smtClean="0"/>
              <a:t>surprisingly</a:t>
            </a:r>
            <a:r>
              <a:rPr lang="de-DE" dirty="0" smtClean="0"/>
              <a:t> well-</a:t>
            </a:r>
            <a:r>
              <a:rPr lang="de-DE" dirty="0" err="1" smtClean="0"/>
              <a:t>defind</a:t>
            </a:r>
            <a:r>
              <a:rPr lang="de-DE" dirty="0" smtClean="0"/>
              <a:t> „</a:t>
            </a:r>
            <a:r>
              <a:rPr lang="de-DE" dirty="0" err="1" smtClean="0"/>
              <a:t>stripe</a:t>
            </a:r>
            <a:r>
              <a:rPr lang="de-DE" dirty="0" smtClean="0"/>
              <a:t>-like“ 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complex</a:t>
            </a:r>
            <a:r>
              <a:rPr lang="de-DE" dirty="0" smtClean="0"/>
              <a:t> 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found</a:t>
            </a:r>
            <a:r>
              <a:rPr lang="de-DE" dirty="0" smtClean="0"/>
              <a:t>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15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#03-27: uncertainties optics to microphysics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  <a:endParaRPr lang="en-US" b="1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766001"/>
              </p:ext>
            </p:extLst>
          </p:nvPr>
        </p:nvGraphicFramePr>
        <p:xfrm>
          <a:off x="2987041" y="950976"/>
          <a:ext cx="5340097" cy="5498587"/>
        </p:xfrm>
        <a:graphic>
          <a:graphicData uri="http://schemas.openxmlformats.org/drawingml/2006/table">
            <a:tbl>
              <a:tblPr/>
              <a:tblGrid>
                <a:gridCol w="469650"/>
                <a:gridCol w="843631"/>
                <a:gridCol w="504439"/>
                <a:gridCol w="556623"/>
                <a:gridCol w="643595"/>
                <a:gridCol w="408769"/>
                <a:gridCol w="660989"/>
                <a:gridCol w="643595"/>
                <a:gridCol w="608806"/>
              </a:tblGrid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Experi</a:t>
                      </a: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ment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Description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real(RI)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imag(RI)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r_eff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v_t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s_t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SSA355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SSA532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retrieved solution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1.549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2.46E-02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3.901E-01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1.35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1.043E+01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7.603E-01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8,645E-01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532: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1.536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2.20E-02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3.222E-01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1.39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1.311E+01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8.061E-01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8,832E-01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532: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1.548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2.20E-02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4.261E-01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1.24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8.734E+00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7.620E-01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8.754E-01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low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532: too high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1.461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6.84E-03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3.759E-01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1.78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1.618E+01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8.917E-01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9.467E-01 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high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532: too low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1.574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2.05E-02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2.850E-01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1.196E+01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8.473E-01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8.913E-01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β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1.540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2.28E-02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3.780E-01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1.062E+01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7.766E-01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8.759E-01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β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1.541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2.12E-02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3.665E-01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1.090E+01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7.882E-01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8.825E-01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</a:t>
                      </a: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β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too low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low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α532: </a:t>
                      </a:r>
                      <a:r>
                        <a:rPr lang="de-DE" sz="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too</a:t>
                      </a: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high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1.457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7.42E-03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2.787E-01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1.80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2.383E+01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8.798E-01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9.470E-01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</a:t>
                      </a: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β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α532: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1.583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2.32E-02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2.807E-01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1.204E+01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8.320E-01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8.810E-01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</a:t>
                      </a: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β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α532: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1.498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1.59E-02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4.690E-01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1.76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1.127E+01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7.900E-01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8.990E-01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all </a:t>
                      </a: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β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</a:t>
                      </a:r>
                      <a:r>
                        <a:rPr lang="en-US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355: too high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α532: too low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1.549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1.42E-02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3.021E-01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1.121E+01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8.892E-01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9.231E-01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mean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1.531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1.83E-02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3.522E-01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1.39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1.275E+01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8.203E-01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8.972E-01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standard 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deviation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0.04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6.30E-03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6.350E-02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0.265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4.120E+00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5.030E-02</a:t>
                      </a:r>
                      <a:endParaRPr lang="de-DE" sz="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2.883E-02</a:t>
                      </a:r>
                      <a:endParaRPr lang="de-DE" sz="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969" marR="39969" marT="39969" marB="3996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56088" y="18240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de-DE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de-DE" altLang="de-DE" sz="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7952" y="902208"/>
            <a:ext cx="21701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understand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uncertainties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lidar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changes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retrived</a:t>
            </a:r>
            <a:r>
              <a:rPr lang="de-DE" dirty="0" smtClean="0"/>
              <a:t> </a:t>
            </a:r>
            <a:r>
              <a:rPr lang="de-DE" dirty="0" err="1" smtClean="0"/>
              <a:t>volume</a:t>
            </a:r>
            <a:r>
              <a:rPr lang="de-DE" dirty="0" smtClean="0"/>
              <a:t> 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r>
              <a:rPr lang="de-DE" dirty="0" smtClean="0"/>
              <a:t>, 10 additional </a:t>
            </a:r>
            <a:r>
              <a:rPr lang="de-DE" dirty="0" err="1" smtClean="0"/>
              <a:t>inversions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arbitrarily</a:t>
            </a:r>
            <a:r>
              <a:rPr lang="de-DE" dirty="0" smtClean="0"/>
              <a:t> </a:t>
            </a:r>
            <a:r>
              <a:rPr lang="de-DE" dirty="0" err="1" smtClean="0"/>
              <a:t>under</a:t>
            </a:r>
            <a:r>
              <a:rPr lang="de-DE" dirty="0" smtClean="0"/>
              <a:t>-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overestimated</a:t>
            </a:r>
            <a:r>
              <a:rPr lang="de-DE" dirty="0" smtClean="0"/>
              <a:t> </a:t>
            </a:r>
            <a:r>
              <a:rPr lang="de-DE" dirty="0" err="1" smtClean="0"/>
              <a:t>lidar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</a:p>
          <a:p>
            <a:r>
              <a:rPr lang="de-DE" dirty="0" err="1"/>
              <a:t>c</a:t>
            </a:r>
            <a:r>
              <a:rPr lang="de-DE" dirty="0" err="1" smtClean="0"/>
              <a:t>alculated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9052625" y="916411"/>
            <a:ext cx="27310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Results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volume</a:t>
            </a:r>
            <a:r>
              <a:rPr lang="de-DE" dirty="0" smtClean="0"/>
              <a:t> </a:t>
            </a:r>
            <a:r>
              <a:rPr lang="de-DE" dirty="0" err="1" smtClean="0"/>
              <a:t>distributions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surprisingly</a:t>
            </a:r>
            <a:r>
              <a:rPr lang="de-DE" dirty="0" smtClean="0"/>
              <a:t> </a:t>
            </a:r>
            <a:r>
              <a:rPr lang="de-DE" dirty="0" err="1" smtClean="0"/>
              <a:t>stable</a:t>
            </a:r>
            <a:r>
              <a:rPr lang="de-DE" dirty="0" smtClean="0"/>
              <a:t>!</a:t>
            </a:r>
          </a:p>
          <a:p>
            <a:endParaRPr lang="de-DE" dirty="0"/>
          </a:p>
          <a:p>
            <a:r>
              <a:rPr lang="de-DE" dirty="0" smtClean="0"/>
              <a:t>LR355 &lt; LR532 </a:t>
            </a:r>
            <a:r>
              <a:rPr lang="de-DE" dirty="0" err="1" smtClean="0"/>
              <a:t>results</a:t>
            </a:r>
            <a:r>
              <a:rPr lang="de-DE" dirty="0" smtClean="0"/>
              <a:t> in SSA355 &lt; SSA532</a:t>
            </a:r>
          </a:p>
          <a:p>
            <a:endParaRPr lang="de-DE" dirty="0"/>
          </a:p>
          <a:p>
            <a:r>
              <a:rPr lang="de-DE" dirty="0" err="1" smtClean="0"/>
              <a:t>If</a:t>
            </a:r>
            <a:r>
              <a:rPr lang="de-DE" dirty="0" smtClean="0"/>
              <a:t> alpha355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decreased</a:t>
            </a:r>
            <a:r>
              <a:rPr lang="de-DE" dirty="0" smtClean="0"/>
              <a:t>  </a:t>
            </a:r>
            <a:r>
              <a:rPr lang="de-DE" dirty="0" smtClean="0"/>
              <a:t>(</a:t>
            </a:r>
            <a:r>
              <a:rPr lang="de-DE" dirty="0" err="1" smtClean="0"/>
              <a:t>red</a:t>
            </a:r>
            <a:r>
              <a:rPr lang="de-DE" dirty="0" smtClean="0"/>
              <a:t> bar)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smtClean="0"/>
              <a:t>real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</a:t>
            </a:r>
            <a:r>
              <a:rPr lang="de-DE" dirty="0" err="1" smtClean="0"/>
              <a:t>goes</a:t>
            </a:r>
            <a:r>
              <a:rPr lang="de-DE" dirty="0" smtClean="0"/>
              <a:t> down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particle</a:t>
            </a:r>
            <a:r>
              <a:rPr lang="de-DE" dirty="0" smtClean="0"/>
              <a:t> </a:t>
            </a:r>
            <a:r>
              <a:rPr lang="de-DE" dirty="0" err="1" smtClean="0"/>
              <a:t>volume</a:t>
            </a:r>
            <a:r>
              <a:rPr lang="de-DE" dirty="0" smtClean="0"/>
              <a:t> </a:t>
            </a:r>
            <a:r>
              <a:rPr lang="de-DE" dirty="0" err="1" smtClean="0"/>
              <a:t>increases</a:t>
            </a:r>
            <a:endParaRPr lang="de-DE" dirty="0" smtClean="0"/>
          </a:p>
          <a:p>
            <a:r>
              <a:rPr lang="de-DE" dirty="0" smtClean="0"/>
              <a:t>(</a:t>
            </a:r>
            <a:r>
              <a:rPr lang="de-DE" dirty="0" err="1" smtClean="0"/>
              <a:t>unlikely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LR355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) </a:t>
            </a:r>
          </a:p>
          <a:p>
            <a:endParaRPr lang="de-DE" dirty="0" smtClean="0"/>
          </a:p>
          <a:p>
            <a:r>
              <a:rPr lang="de-DE" dirty="0" err="1" smtClean="0"/>
              <a:t>If</a:t>
            </a:r>
            <a:r>
              <a:rPr lang="de-DE" dirty="0" smtClean="0"/>
              <a:t> alpha532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decreased</a:t>
            </a:r>
            <a:r>
              <a:rPr lang="de-DE" dirty="0" smtClean="0"/>
              <a:t> (</a:t>
            </a:r>
            <a:r>
              <a:rPr lang="de-DE" dirty="0" err="1" smtClean="0"/>
              <a:t>green</a:t>
            </a:r>
            <a:r>
              <a:rPr lang="de-DE" dirty="0" smtClean="0"/>
              <a:t> bar): real(RI) </a:t>
            </a:r>
            <a:r>
              <a:rPr lang="de-DE" dirty="0" err="1" smtClean="0"/>
              <a:t>increases</a:t>
            </a:r>
            <a:r>
              <a:rPr lang="de-DE" dirty="0" smtClean="0"/>
              <a:t>, </a:t>
            </a:r>
            <a:r>
              <a:rPr lang="de-DE" dirty="0" err="1" smtClean="0"/>
              <a:t>v_t</a:t>
            </a:r>
            <a:r>
              <a:rPr lang="de-DE" dirty="0" smtClean="0"/>
              <a:t> </a:t>
            </a:r>
            <a:r>
              <a:rPr lang="de-DE" dirty="0" err="1" smtClean="0"/>
              <a:t>decreases</a:t>
            </a:r>
            <a:r>
              <a:rPr lang="de-DE" dirty="0" smtClean="0"/>
              <a:t> </a:t>
            </a:r>
          </a:p>
          <a:p>
            <a:endParaRPr lang="de-DE" dirty="0"/>
          </a:p>
          <a:p>
            <a:r>
              <a:rPr lang="de-DE" dirty="0" err="1" smtClean="0"/>
              <a:t>Backscatter</a:t>
            </a:r>
            <a:r>
              <a:rPr lang="de-DE" dirty="0" smtClean="0"/>
              <a:t> </a:t>
            </a:r>
            <a:r>
              <a:rPr lang="de-DE" dirty="0" err="1" smtClean="0"/>
              <a:t>coefficients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less</a:t>
            </a:r>
            <a:r>
              <a:rPr lang="de-DE" dirty="0" smtClean="0"/>
              <a:t> </a:t>
            </a:r>
            <a:r>
              <a:rPr lang="de-DE" dirty="0" err="1" smtClean="0"/>
              <a:t>important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microphysics</a:t>
            </a:r>
            <a:r>
              <a:rPr lang="de-DE" dirty="0" smtClean="0"/>
              <a:t> (#5 </a:t>
            </a:r>
            <a:r>
              <a:rPr lang="de-DE" dirty="0" err="1" smtClean="0"/>
              <a:t>and</a:t>
            </a:r>
            <a:r>
              <a:rPr lang="de-DE" dirty="0" smtClean="0"/>
              <a:t> #6)</a:t>
            </a:r>
            <a:endParaRPr lang="de-DE" dirty="0" smtClean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895" y="2761487"/>
            <a:ext cx="390178" cy="1829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895" y="4090415"/>
            <a:ext cx="390178" cy="1829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471" y="5138927"/>
            <a:ext cx="390178" cy="18290"/>
          </a:xfrm>
          <a:prstGeom prst="rect">
            <a:avLst/>
          </a:prstGeom>
        </p:spPr>
      </p:pic>
      <p:cxnSp>
        <p:nvCxnSpPr>
          <p:cNvPr id="10" name="Gerader Verbinder 9"/>
          <p:cNvCxnSpPr/>
          <p:nvPr/>
        </p:nvCxnSpPr>
        <p:spPr>
          <a:xfrm>
            <a:off x="3487992" y="5657088"/>
            <a:ext cx="498792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fik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274" y="3127247"/>
            <a:ext cx="512108" cy="1829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890" y="4614671"/>
            <a:ext cx="512108" cy="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</p:spTree>
    <p:extLst>
      <p:ext uri="{BB962C8B-B14F-4D97-AF65-F5344CB8AC3E}">
        <p14:creationId xmlns:p14="http://schemas.microsoft.com/office/powerpoint/2010/main" val="30490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=""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 smtClean="0"/>
                <a:t>Polar Stratospheric Clouds     #03-27 </a:t>
              </a:r>
              <a:endParaRPr lang="en-US" sz="24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93" y="1542660"/>
            <a:ext cx="10443240" cy="421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Breitbild</PresentationFormat>
  <Paragraphs>216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8" baseType="lpstr">
      <vt:lpstr>Arial Unicode MS</vt:lpstr>
      <vt:lpstr>Arial</vt:lpstr>
      <vt:lpstr>Calibri</vt:lpstr>
      <vt:lpstr>Calibri Light</vt:lpstr>
      <vt:lpstr>Helvetica</vt:lpstr>
      <vt:lpstr>KoPub돋움체 Bold</vt:lpstr>
      <vt:lpstr>Noto Sans</vt:lpstr>
      <vt:lpstr>Symbol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Christoph Ritter</cp:lastModifiedBy>
  <cp:revision>26</cp:revision>
  <dcterms:created xsi:type="dcterms:W3CDTF">2022-05-05T15:41:37Z</dcterms:created>
  <dcterms:modified xsi:type="dcterms:W3CDTF">2022-06-02T08:32:49Z</dcterms:modified>
</cp:coreProperties>
</file>