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0" r:id="rId2"/>
    <p:sldId id="256" r:id="rId3"/>
    <p:sldId id="262" r:id="rId4"/>
    <p:sldId id="263" r:id="rId5"/>
    <p:sldId id="267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405"/>
  </p:normalViewPr>
  <p:slideViewPr>
    <p:cSldViewPr snapToGrid="0" snapToObjects="1">
      <p:cViewPr>
        <p:scale>
          <a:sx n="120" d="100"/>
          <a:sy n="120" d="100"/>
        </p:scale>
        <p:origin x="7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tmp"/><Relationship Id="rId5" Type="http://schemas.openxmlformats.org/officeDocument/2006/relationships/image" Target="../media/image13.tmp"/><Relationship Id="rId4" Type="http://schemas.openxmlformats.org/officeDocument/2006/relationships/image" Target="../media/image12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tmp"/><Relationship Id="rId5" Type="http://schemas.openxmlformats.org/officeDocument/2006/relationships/image" Target="../media/image17.tmp"/><Relationship Id="rId4" Type="http://schemas.openxmlformats.org/officeDocument/2006/relationships/image" Target="../media/image16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7">
            <a:extLst>
              <a:ext uri="{FF2B5EF4-FFF2-40B4-BE49-F238E27FC236}">
                <a16:creationId xmlns:a16="http://schemas.microsoft.com/office/drawing/2014/main" id="{018093F0-98B0-4E8C-A8D4-CDF0F7491E13}"/>
              </a:ext>
            </a:extLst>
          </p:cNvPr>
          <p:cNvSpPr/>
          <p:nvPr/>
        </p:nvSpPr>
        <p:spPr>
          <a:xfrm>
            <a:off x="870978" y="2290239"/>
            <a:ext cx="1045004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GB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Locations for the best lidar view of</a:t>
            </a:r>
          </a:p>
          <a:p>
            <a:pPr algn="ctr">
              <a:lnSpc>
                <a:spcPct val="125000"/>
              </a:lnSpc>
            </a:pPr>
            <a:r>
              <a:rPr lang="en-GB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mid-level, high, and Polar Stratospheric Clouds</a:t>
            </a:r>
            <a:endParaRPr lang="en-US" altLang="ko-K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</p:txBody>
      </p:sp>
      <p:sp>
        <p:nvSpPr>
          <p:cNvPr id="10" name="직사각형 8">
            <a:extLst>
              <a:ext uri="{FF2B5EF4-FFF2-40B4-BE49-F238E27FC236}">
                <a16:creationId xmlns:a16="http://schemas.microsoft.com/office/drawing/2014/main" id="{B937258A-21AC-4D9E-BD41-B83C35263692}"/>
              </a:ext>
            </a:extLst>
          </p:cNvPr>
          <p:cNvSpPr/>
          <p:nvPr/>
        </p:nvSpPr>
        <p:spPr>
          <a:xfrm>
            <a:off x="1103870" y="3932458"/>
            <a:ext cx="9984259" cy="85240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24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Matthias Tesche</a:t>
            </a:r>
            <a:r>
              <a:rPr lang="en-US" altLang="ko-KR" sz="24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24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Peggy Achtert</a:t>
            </a:r>
            <a:r>
              <a:rPr lang="en-US" altLang="ko-KR" sz="24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24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Michael Pitts</a:t>
            </a:r>
            <a:r>
              <a:rPr lang="en-US" altLang="ko-KR" sz="24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24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and Vincent Noel</a:t>
            </a:r>
            <a:r>
              <a:rPr lang="en-US" altLang="ko-KR" sz="24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3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Leipzig Institute for Meteorology, Leipzig University, Leipzig, Germany | matthias.tesche@uni-leipzig.de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NASA Langley Research Center, Hampton, Virginia, USA</a:t>
            </a:r>
          </a:p>
          <a:p>
            <a:pPr algn="ctr"/>
            <a:r>
              <a:rPr lang="en-US" altLang="ko-KR" sz="1600" baseline="30000" dirty="0">
                <a:latin typeface="Helvetica" panose="020B0604020202020204" pitchFamily="34" charset="0"/>
                <a:ea typeface="Noto Sans" panose="020B0502040504020204" pitchFamily="34"/>
                <a:cs typeface="Helvetica" panose="020B0604020202020204" pitchFamily="34" charset="0"/>
              </a:rPr>
              <a:t>3</a:t>
            </a:r>
            <a:r>
              <a:rPr lang="fr-FR" sz="1600" dirty="0">
                <a:latin typeface="Helvetica" panose="020B0604020202020204" pitchFamily="34" charset="0"/>
                <a:cs typeface="Helvetica" panose="020B0604020202020204" pitchFamily="34" charset="0"/>
              </a:rPr>
              <a:t>Laboratoire d’Aérologie, CNRS/UPS, Observatoire Midi-Pyrénées, Toulouse, France</a:t>
            </a:r>
            <a:endParaRPr lang="en-US" altLang="ko-KR" sz="1600" dirty="0">
              <a:latin typeface="Helvetica" panose="020B0604020202020204" pitchFamily="34" charset="0"/>
              <a:ea typeface="Noto Sans" panose="020B0502040504020204" pitchFamily="34"/>
              <a:cs typeface="Helvetica" panose="020B0604020202020204" pitchFamily="34" charset="0"/>
            </a:endParaRPr>
          </a:p>
          <a:p>
            <a:pPr algn="ctr"/>
            <a:endParaRPr lang="en-US" altLang="ko-KR" sz="1600" dirty="0">
              <a:latin typeface="Helvetica" panose="020B0604020202020204" pitchFamily="34" charset="0"/>
              <a:ea typeface="KoPub돋움체 Bold" panose="02020603020101020101" pitchFamily="18" charset="-127"/>
              <a:cs typeface="Helvetica" panose="020B0604020202020204" pitchFamily="34" charset="0"/>
            </a:endParaRPr>
          </a:p>
          <a:p>
            <a:pPr algn="ctr"/>
            <a:endParaRPr lang="ko-KR" altLang="en-US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8303D46-E9C7-4AA8-AA25-E7A7F05AB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0" y="15530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A56450-8A0E-439F-99E1-3C6FD22DEDCA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3" name="직사각형 7">
            <a:extLst>
              <a:ext uri="{FF2B5EF4-FFF2-40B4-BE49-F238E27FC236}">
                <a16:creationId xmlns:a16="http://schemas.microsoft.com/office/drawing/2014/main" id="{2F85D6CD-7B04-4BE1-9569-3380456B5E0D}"/>
              </a:ext>
            </a:extLst>
          </p:cNvPr>
          <p:cNvSpPr/>
          <p:nvPr/>
        </p:nvSpPr>
        <p:spPr>
          <a:xfrm>
            <a:off x="1498599" y="5262673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03.</a:t>
            </a:r>
            <a:r>
              <a:rPr lang="en-GB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Atmospheric aerosol and clouds properties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29 June 2022, 12:00 UTC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Wednesday_03_P25</a:t>
            </a:r>
          </a:p>
        </p:txBody>
      </p: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Rockwell" panose="02060603020205020403" pitchFamily="18" charset="0"/>
                </a:rPr>
                <a:t>Motivation, data sets, and method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144907-58F2-4157-8B0F-6E52E2070AF7}"/>
              </a:ext>
            </a:extLst>
          </p:cNvPr>
          <p:cNvGrpSpPr/>
          <p:nvPr/>
        </p:nvGrpSpPr>
        <p:grpSpPr>
          <a:xfrm>
            <a:off x="260938" y="1538017"/>
            <a:ext cx="4615251" cy="5073761"/>
            <a:chOff x="55604" y="137139"/>
            <a:chExt cx="5889534" cy="6474640"/>
          </a:xfrm>
        </p:grpSpPr>
        <p:sp>
          <p:nvSpPr>
            <p:cNvPr id="10" name="Cube 9">
              <a:extLst>
                <a:ext uri="{FF2B5EF4-FFF2-40B4-BE49-F238E27FC236}">
                  <a16:creationId xmlns:a16="http://schemas.microsoft.com/office/drawing/2014/main" id="{5D05669A-EF9C-4A0B-B3C2-E5A18799B0CD}"/>
                </a:ext>
              </a:extLst>
            </p:cNvPr>
            <p:cNvSpPr/>
            <p:nvPr/>
          </p:nvSpPr>
          <p:spPr>
            <a:xfrm>
              <a:off x="1112108" y="5840627"/>
              <a:ext cx="1804087" cy="771152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122DE399-6FD8-43CD-B99E-52DFC2BF9A50}"/>
                </a:ext>
              </a:extLst>
            </p:cNvPr>
            <p:cNvSpPr/>
            <p:nvPr/>
          </p:nvSpPr>
          <p:spPr>
            <a:xfrm>
              <a:off x="411892" y="1165370"/>
              <a:ext cx="5198076" cy="691978"/>
            </a:xfrm>
            <a:prstGeom prst="cloud">
              <a:avLst/>
            </a:prstGeom>
            <a:gradFill flip="none" rotWithShape="1">
              <a:gsLst>
                <a:gs pos="0">
                  <a:srgbClr val="7030A0"/>
                </a:gs>
                <a:gs pos="100000">
                  <a:srgbClr val="CCFF33"/>
                </a:gs>
                <a:gs pos="76000">
                  <a:srgbClr val="F4B6ED"/>
                </a:gs>
                <a:gs pos="46000">
                  <a:srgbClr val="4F53AB"/>
                </a:gs>
                <a:gs pos="30000">
                  <a:schemeClr val="accent5">
                    <a:lumMod val="40000"/>
                    <a:lumOff val="60000"/>
                  </a:schemeClr>
                </a:gs>
              </a:gsLst>
              <a:lin ang="3000000" scaled="0"/>
              <a:tileRect/>
            </a:gra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0CA705AB-D1AD-451F-900E-077E43EFA822}"/>
                </a:ext>
              </a:extLst>
            </p:cNvPr>
            <p:cNvSpPr/>
            <p:nvPr/>
          </p:nvSpPr>
          <p:spPr>
            <a:xfrm>
              <a:off x="55604" y="2401358"/>
              <a:ext cx="5198076" cy="358345"/>
            </a:xfrm>
            <a:prstGeom prst="cloud">
              <a:avLst/>
            </a:prstGeom>
            <a:solidFill>
              <a:schemeClr val="bg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Cloud 16">
              <a:extLst>
                <a:ext uri="{FF2B5EF4-FFF2-40B4-BE49-F238E27FC236}">
                  <a16:creationId xmlns:a16="http://schemas.microsoft.com/office/drawing/2014/main" id="{E1260E4E-040A-4AD0-AAC3-FEC71B5FFB8F}"/>
                </a:ext>
              </a:extLst>
            </p:cNvPr>
            <p:cNvSpPr/>
            <p:nvPr/>
          </p:nvSpPr>
          <p:spPr>
            <a:xfrm flipV="1">
              <a:off x="605481" y="2591550"/>
              <a:ext cx="5339657" cy="556464"/>
            </a:xfrm>
            <a:prstGeom prst="cloud">
              <a:avLst/>
            </a:prstGeom>
            <a:solidFill>
              <a:schemeClr val="bg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lowchart: Punched Tape 17">
              <a:extLst>
                <a:ext uri="{FF2B5EF4-FFF2-40B4-BE49-F238E27FC236}">
                  <a16:creationId xmlns:a16="http://schemas.microsoft.com/office/drawing/2014/main" id="{9EE085FB-C5A2-4827-81AE-3C069E245BDD}"/>
                </a:ext>
              </a:extLst>
            </p:cNvPr>
            <p:cNvSpPr/>
            <p:nvPr/>
          </p:nvSpPr>
          <p:spPr>
            <a:xfrm>
              <a:off x="107092" y="4322183"/>
              <a:ext cx="5807676" cy="562347"/>
            </a:xfrm>
            <a:prstGeom prst="flowChartPunchedTap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lowchart: Punched Tape 18">
              <a:extLst>
                <a:ext uri="{FF2B5EF4-FFF2-40B4-BE49-F238E27FC236}">
                  <a16:creationId xmlns:a16="http://schemas.microsoft.com/office/drawing/2014/main" id="{CF0E4E9A-2E90-403F-B54B-9EF81CDCC484}"/>
                </a:ext>
              </a:extLst>
            </p:cNvPr>
            <p:cNvSpPr/>
            <p:nvPr/>
          </p:nvSpPr>
          <p:spPr>
            <a:xfrm>
              <a:off x="100909" y="3434946"/>
              <a:ext cx="5807676" cy="683678"/>
            </a:xfrm>
            <a:prstGeom prst="flowChartPunchedTap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Cloud 19">
              <a:extLst>
                <a:ext uri="{FF2B5EF4-FFF2-40B4-BE49-F238E27FC236}">
                  <a16:creationId xmlns:a16="http://schemas.microsoft.com/office/drawing/2014/main" id="{475C9BB5-ADEA-415B-9AFB-C8AA70E5691A}"/>
                </a:ext>
              </a:extLst>
            </p:cNvPr>
            <p:cNvSpPr/>
            <p:nvPr/>
          </p:nvSpPr>
          <p:spPr>
            <a:xfrm>
              <a:off x="257433" y="3676906"/>
              <a:ext cx="1120346" cy="358345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Cloud 20">
              <a:extLst>
                <a:ext uri="{FF2B5EF4-FFF2-40B4-BE49-F238E27FC236}">
                  <a16:creationId xmlns:a16="http://schemas.microsoft.com/office/drawing/2014/main" id="{6BBA790B-A56F-42C7-BC5D-7CCB46BD5786}"/>
                </a:ext>
              </a:extLst>
            </p:cNvPr>
            <p:cNvSpPr/>
            <p:nvPr/>
          </p:nvSpPr>
          <p:spPr>
            <a:xfrm>
              <a:off x="1925595" y="3758491"/>
              <a:ext cx="1120346" cy="358345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Cloud 21">
              <a:extLst>
                <a:ext uri="{FF2B5EF4-FFF2-40B4-BE49-F238E27FC236}">
                  <a16:creationId xmlns:a16="http://schemas.microsoft.com/office/drawing/2014/main" id="{BBBC94A2-9612-42C2-A0CE-7A25B4B6B4ED}"/>
                </a:ext>
              </a:extLst>
            </p:cNvPr>
            <p:cNvSpPr/>
            <p:nvPr/>
          </p:nvSpPr>
          <p:spPr>
            <a:xfrm>
              <a:off x="4689389" y="3754467"/>
              <a:ext cx="1120346" cy="358345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Cloud 22">
              <a:extLst>
                <a:ext uri="{FF2B5EF4-FFF2-40B4-BE49-F238E27FC236}">
                  <a16:creationId xmlns:a16="http://schemas.microsoft.com/office/drawing/2014/main" id="{D88347D4-11C2-455C-B18B-39B7B9C6CDF2}"/>
                </a:ext>
              </a:extLst>
            </p:cNvPr>
            <p:cNvSpPr/>
            <p:nvPr/>
          </p:nvSpPr>
          <p:spPr>
            <a:xfrm>
              <a:off x="3270421" y="3754467"/>
              <a:ext cx="1120346" cy="358345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0571134-B5F5-44D2-88A6-1566A72E43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7211" y="5448548"/>
              <a:ext cx="0" cy="511879"/>
            </a:xfrm>
            <a:prstGeom prst="line">
              <a:avLst/>
            </a:prstGeom>
            <a:ln w="5715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09FAA22-D682-4447-8121-37D598199CAE}"/>
                </a:ext>
              </a:extLst>
            </p:cNvPr>
            <p:cNvGrpSpPr/>
            <p:nvPr/>
          </p:nvGrpSpPr>
          <p:grpSpPr>
            <a:xfrm>
              <a:off x="124595" y="5163728"/>
              <a:ext cx="5820541" cy="667714"/>
              <a:chOff x="124595" y="5163728"/>
              <a:chExt cx="5820541" cy="667714"/>
            </a:xfrm>
          </p:grpSpPr>
          <p:sp>
            <p:nvSpPr>
              <p:cNvPr id="26" name="Cloud 25">
                <a:extLst>
                  <a:ext uri="{FF2B5EF4-FFF2-40B4-BE49-F238E27FC236}">
                    <a16:creationId xmlns:a16="http://schemas.microsoft.com/office/drawing/2014/main" id="{E347BCA2-556A-4FCF-A900-13A10FA58E56}"/>
                  </a:ext>
                </a:extLst>
              </p:cNvPr>
              <p:cNvSpPr/>
              <p:nvPr/>
            </p:nvSpPr>
            <p:spPr>
              <a:xfrm>
                <a:off x="124595" y="5320697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Cloud 26">
                <a:extLst>
                  <a:ext uri="{FF2B5EF4-FFF2-40B4-BE49-F238E27FC236}">
                    <a16:creationId xmlns:a16="http://schemas.microsoft.com/office/drawing/2014/main" id="{2542B6CA-771E-407D-A228-D596B57C538A}"/>
                  </a:ext>
                </a:extLst>
              </p:cNvPr>
              <p:cNvSpPr/>
              <p:nvPr/>
            </p:nvSpPr>
            <p:spPr>
              <a:xfrm>
                <a:off x="893805" y="5269376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Cloud 27">
                <a:extLst>
                  <a:ext uri="{FF2B5EF4-FFF2-40B4-BE49-F238E27FC236}">
                    <a16:creationId xmlns:a16="http://schemas.microsoft.com/office/drawing/2014/main" id="{03C898FF-5DE9-4195-8D38-3BFA70B7C154}"/>
                  </a:ext>
                </a:extLst>
              </p:cNvPr>
              <p:cNvSpPr/>
              <p:nvPr/>
            </p:nvSpPr>
            <p:spPr>
              <a:xfrm>
                <a:off x="276995" y="5473097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Cloud 28">
                <a:extLst>
                  <a:ext uri="{FF2B5EF4-FFF2-40B4-BE49-F238E27FC236}">
                    <a16:creationId xmlns:a16="http://schemas.microsoft.com/office/drawing/2014/main" id="{0C6A8D81-D219-4273-A1DA-6F249145BCF7}"/>
                  </a:ext>
                </a:extLst>
              </p:cNvPr>
              <p:cNvSpPr/>
              <p:nvPr/>
            </p:nvSpPr>
            <p:spPr>
              <a:xfrm>
                <a:off x="1021487" y="5421776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Cloud 29">
                <a:extLst>
                  <a:ext uri="{FF2B5EF4-FFF2-40B4-BE49-F238E27FC236}">
                    <a16:creationId xmlns:a16="http://schemas.microsoft.com/office/drawing/2014/main" id="{51588519-175D-4BAD-8F82-BB79B44A04C0}"/>
                  </a:ext>
                </a:extLst>
              </p:cNvPr>
              <p:cNvSpPr/>
              <p:nvPr/>
            </p:nvSpPr>
            <p:spPr>
              <a:xfrm>
                <a:off x="4824790" y="5269376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Cloud 30">
                <a:extLst>
                  <a:ext uri="{FF2B5EF4-FFF2-40B4-BE49-F238E27FC236}">
                    <a16:creationId xmlns:a16="http://schemas.microsoft.com/office/drawing/2014/main" id="{7570332C-EAE1-4226-A737-750F5854BAA6}"/>
                  </a:ext>
                </a:extLst>
              </p:cNvPr>
              <p:cNvSpPr/>
              <p:nvPr/>
            </p:nvSpPr>
            <p:spPr>
              <a:xfrm>
                <a:off x="1641389" y="5430961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Cloud 31">
                <a:extLst>
                  <a:ext uri="{FF2B5EF4-FFF2-40B4-BE49-F238E27FC236}">
                    <a16:creationId xmlns:a16="http://schemas.microsoft.com/office/drawing/2014/main" id="{0A75E0AD-B659-48B0-BEF5-5BFD1907C44B}"/>
                  </a:ext>
                </a:extLst>
              </p:cNvPr>
              <p:cNvSpPr/>
              <p:nvPr/>
            </p:nvSpPr>
            <p:spPr>
              <a:xfrm>
                <a:off x="4689389" y="5435080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Cloud 32">
                <a:extLst>
                  <a:ext uri="{FF2B5EF4-FFF2-40B4-BE49-F238E27FC236}">
                    <a16:creationId xmlns:a16="http://schemas.microsoft.com/office/drawing/2014/main" id="{D123AF89-9F68-4851-BB4F-71D3E781ADA9}"/>
                  </a:ext>
                </a:extLst>
              </p:cNvPr>
              <p:cNvSpPr/>
              <p:nvPr/>
            </p:nvSpPr>
            <p:spPr>
              <a:xfrm>
                <a:off x="3882075" y="5418935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Cloud 33">
                <a:extLst>
                  <a:ext uri="{FF2B5EF4-FFF2-40B4-BE49-F238E27FC236}">
                    <a16:creationId xmlns:a16="http://schemas.microsoft.com/office/drawing/2014/main" id="{3273919C-E5FC-4BD2-9AB2-D504E5949324}"/>
                  </a:ext>
                </a:extLst>
              </p:cNvPr>
              <p:cNvSpPr/>
              <p:nvPr/>
            </p:nvSpPr>
            <p:spPr>
              <a:xfrm>
                <a:off x="4394887" y="5269376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Cloud 34">
                <a:extLst>
                  <a:ext uri="{FF2B5EF4-FFF2-40B4-BE49-F238E27FC236}">
                    <a16:creationId xmlns:a16="http://schemas.microsoft.com/office/drawing/2014/main" id="{A303CECD-4E1D-4B1F-85F1-5BE18927EDA5}"/>
                  </a:ext>
                </a:extLst>
              </p:cNvPr>
              <p:cNvSpPr/>
              <p:nvPr/>
            </p:nvSpPr>
            <p:spPr>
              <a:xfrm>
                <a:off x="3261154" y="5419882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Cloud 35">
                <a:extLst>
                  <a:ext uri="{FF2B5EF4-FFF2-40B4-BE49-F238E27FC236}">
                    <a16:creationId xmlns:a16="http://schemas.microsoft.com/office/drawing/2014/main" id="{383508DB-4122-4833-93E6-E725163E3C28}"/>
                  </a:ext>
                </a:extLst>
              </p:cNvPr>
              <p:cNvSpPr/>
              <p:nvPr/>
            </p:nvSpPr>
            <p:spPr>
              <a:xfrm>
                <a:off x="3550509" y="5195853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Cloud 36">
                <a:extLst>
                  <a:ext uri="{FF2B5EF4-FFF2-40B4-BE49-F238E27FC236}">
                    <a16:creationId xmlns:a16="http://schemas.microsoft.com/office/drawing/2014/main" id="{15F05ADA-7D6D-43CE-93A5-4EFD523E8EE1}"/>
                  </a:ext>
                </a:extLst>
              </p:cNvPr>
              <p:cNvSpPr/>
              <p:nvPr/>
            </p:nvSpPr>
            <p:spPr>
              <a:xfrm>
                <a:off x="2752462" y="5246271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Cloud 37">
                <a:extLst>
                  <a:ext uri="{FF2B5EF4-FFF2-40B4-BE49-F238E27FC236}">
                    <a16:creationId xmlns:a16="http://schemas.microsoft.com/office/drawing/2014/main" id="{21446EFA-62D2-46AB-B62A-810E66164A6B}"/>
                  </a:ext>
                </a:extLst>
              </p:cNvPr>
              <p:cNvSpPr/>
              <p:nvPr/>
            </p:nvSpPr>
            <p:spPr>
              <a:xfrm>
                <a:off x="2367343" y="5419882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Cloud 38">
                <a:extLst>
                  <a:ext uri="{FF2B5EF4-FFF2-40B4-BE49-F238E27FC236}">
                    <a16:creationId xmlns:a16="http://schemas.microsoft.com/office/drawing/2014/main" id="{112F5021-5396-4E0E-B6F0-E1EFEB18F17F}"/>
                  </a:ext>
                </a:extLst>
              </p:cNvPr>
              <p:cNvSpPr/>
              <p:nvPr/>
            </p:nvSpPr>
            <p:spPr>
              <a:xfrm>
                <a:off x="1931248" y="5215049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Cloud 39">
                <a:extLst>
                  <a:ext uri="{FF2B5EF4-FFF2-40B4-BE49-F238E27FC236}">
                    <a16:creationId xmlns:a16="http://schemas.microsoft.com/office/drawing/2014/main" id="{911B3586-FF97-49E7-ADAA-362201B65DFD}"/>
                  </a:ext>
                </a:extLst>
              </p:cNvPr>
              <p:cNvSpPr/>
              <p:nvPr/>
            </p:nvSpPr>
            <p:spPr>
              <a:xfrm>
                <a:off x="1179049" y="5163728"/>
                <a:ext cx="1120346" cy="358345"/>
              </a:xfrm>
              <a:prstGeom prst="cloud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9423C67-5FEA-49BE-96CE-A37710CBB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38560" flipH="1">
              <a:off x="3702320" y="137139"/>
              <a:ext cx="2143597" cy="1440137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FFDACDC-E019-4B19-A117-AFEF2A7D1E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60234" y="889284"/>
              <a:ext cx="0" cy="4306569"/>
            </a:xfrm>
            <a:prstGeom prst="line">
              <a:avLst/>
            </a:prstGeom>
            <a:ln w="5715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EB202F3-72C2-42E2-813E-099C7491DC37}"/>
              </a:ext>
            </a:extLst>
          </p:cNvPr>
          <p:cNvSpPr txBox="1"/>
          <p:nvPr/>
        </p:nvSpPr>
        <p:spPr>
          <a:xfrm>
            <a:off x="5071060" y="716805"/>
            <a:ext cx="71147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Gill Sans MT" panose="020B0502020104020203" pitchFamily="34" charset="0"/>
              </a:rPr>
              <a:t>CALIPSO L2 v4.20/4.21 Cloud Profile </a:t>
            </a:r>
            <a:r>
              <a:rPr lang="en-GB" sz="2000" dirty="0">
                <a:latin typeface="Gill Sans MT" panose="020B0502020104020203" pitchFamily="34" charset="0"/>
              </a:rPr>
              <a:t>product (05kmCPro.v4.20/4.21) for 01/07 - 12/21 (clouds) and 12/06 - 02/18 (PSCs);  Vertical Feature Mask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Cloud types: low overcast, transparent; low overcast, opaque; transition stratocumulus; low, broken cumulus; altocumulus (transparent); altostratus (opaque); cirrus (transparent); and deep convective (opaque)</a:t>
            </a:r>
          </a:p>
          <a:p>
            <a:endParaRPr lang="en-GB" sz="2000" dirty="0">
              <a:latin typeface="Gill Sans MT" panose="020B05020201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Gill Sans MT" panose="020B0502020104020203" pitchFamily="34" charset="0"/>
              </a:rPr>
              <a:t>CALIPSO polar stratospheric cloud mask v2</a:t>
            </a:r>
            <a:r>
              <a:rPr lang="en-GB" sz="2000" dirty="0">
                <a:latin typeface="Gill Sans MT" panose="020B0502020104020203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STS, NAT mixture, ice, NAT enhanced, and wave ice. </a:t>
            </a:r>
          </a:p>
          <a:p>
            <a:endParaRPr lang="en-GB" sz="2000" dirty="0">
              <a:latin typeface="Gill Sans MT" panose="020B05020201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Gill Sans MT" panose="020B0502020104020203" pitchFamily="34" charset="0"/>
              </a:rPr>
              <a:t>CATS  L2O Profile </a:t>
            </a:r>
            <a:r>
              <a:rPr lang="en-GB" sz="2000" dirty="0">
                <a:latin typeface="Gill Sans MT" panose="020B0502020104020203" pitchFamily="34" charset="0"/>
              </a:rPr>
              <a:t>(05kmPro.v3.01) and </a:t>
            </a:r>
            <a:r>
              <a:rPr lang="en-GB" sz="2000" b="1" dirty="0">
                <a:latin typeface="Gill Sans MT" panose="020B0502020104020203" pitchFamily="34" charset="0"/>
              </a:rPr>
              <a:t>L2O Layer  </a:t>
            </a:r>
            <a:r>
              <a:rPr lang="en-GB" sz="2000" dirty="0">
                <a:latin typeface="Gill Sans MT" panose="020B0502020104020203" pitchFamily="34" charset="0"/>
              </a:rPr>
              <a:t>(05kmLay.v3.01) products for 02/15 - 10/17 to compile a customized mask for altocumulus and cirrus analogous to CALIPSO‘s VFM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Gill Sans MT" panose="020B05020201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Filter profiles for scenarios that enable or inhibit ground-based lidar measurements (</a:t>
            </a:r>
            <a:r>
              <a:rPr lang="en-GB" sz="2000" b="1" dirty="0">
                <a:latin typeface="Gill Sans MT" panose="020B0502020104020203" pitchFamily="34" charset="0"/>
              </a:rPr>
              <a:t>spaceborne vs. ground-based view</a:t>
            </a:r>
            <a:r>
              <a:rPr lang="en-GB" sz="2000" dirty="0">
                <a:latin typeface="Gill Sans MT" panose="020B0502020104020203" pitchFamily="34" charset="0"/>
              </a:rPr>
              <a:t>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4A6B06-6964-4CDC-9D4E-14A0D683E68E}"/>
              </a:ext>
            </a:extLst>
          </p:cNvPr>
          <p:cNvSpPr txBox="1"/>
          <p:nvPr/>
        </p:nvSpPr>
        <p:spPr>
          <a:xfrm>
            <a:off x="71568" y="716805"/>
            <a:ext cx="4999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ill Sans MT" panose="020B0502020104020203" pitchFamily="34" charset="0"/>
              </a:rPr>
              <a:t>How often do opaque clouds interfere with ground-based lidar measurements?</a:t>
            </a:r>
          </a:p>
        </p:txBody>
      </p:sp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Rockwell" panose="02060603020205020403" pitchFamily="18" charset="0"/>
                </a:rPr>
                <a:t>Results: Polar Stratospheric Clouds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E14405-EA4A-4543-AE83-1F11B26E2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8" y="605481"/>
            <a:ext cx="3310977" cy="62525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D1A8D4-51EC-4D05-AFC0-A8AE29F9E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305" y="796456"/>
            <a:ext cx="6134956" cy="30007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858B5E-8C35-4EB9-B5B1-A88C5175B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305" y="3842498"/>
            <a:ext cx="6121619" cy="30274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4E38BDB-FCCA-4392-8DBE-2F05F2622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2862" y="1784685"/>
            <a:ext cx="4439138" cy="38533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679E71-1289-485B-BD1A-AF7012A46285}"/>
              </a:ext>
            </a:extLst>
          </p:cNvPr>
          <p:cNvSpPr txBox="1"/>
          <p:nvPr/>
        </p:nvSpPr>
        <p:spPr>
          <a:xfrm>
            <a:off x="9785853" y="584806"/>
            <a:ext cx="240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>
                <a:latin typeface="Gill Sans MT" panose="020B0502020104020203" pitchFamily="34" charset="0"/>
              </a:rPr>
              <a:t>12/06-02/18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19603D-0256-4556-8EC4-C20D8AB340EA}"/>
              </a:ext>
            </a:extLst>
          </p:cNvPr>
          <p:cNvSpPr txBox="1"/>
          <p:nvPr/>
        </p:nvSpPr>
        <p:spPr>
          <a:xfrm>
            <a:off x="9930809" y="6346746"/>
            <a:ext cx="2261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>
                <a:latin typeface="Gill Sans MT" panose="020B0502020104020203" pitchFamily="34" charset="0"/>
              </a:rPr>
              <a:t>2012 &amp; 2015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05DC02-F841-47AC-A256-5903FE5EE71D}"/>
              </a:ext>
            </a:extLst>
          </p:cNvPr>
          <p:cNvSpPr txBox="1"/>
          <p:nvPr/>
        </p:nvSpPr>
        <p:spPr>
          <a:xfrm>
            <a:off x="9480159" y="1006053"/>
            <a:ext cx="27695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Gill Sans MT" panose="020B0502020104020203" pitchFamily="34" charset="0"/>
              </a:rPr>
              <a:t>1. </a:t>
            </a:r>
            <a:r>
              <a:rPr lang="de-DE" sz="1400" dirty="0" err="1">
                <a:latin typeface="Gill Sans MT" panose="020B0502020104020203" pitchFamily="34" charset="0"/>
              </a:rPr>
              <a:t>column</a:t>
            </a:r>
            <a:r>
              <a:rPr lang="de-DE" sz="1400" dirty="0">
                <a:latin typeface="Gill Sans MT" panose="020B0502020104020203" pitchFamily="34" charset="0"/>
              </a:rPr>
              <a:t>: </a:t>
            </a:r>
            <a:r>
              <a:rPr lang="de-DE" sz="1400" dirty="0" err="1">
                <a:latin typeface="Gill Sans MT" panose="020B0502020104020203" pitchFamily="34" charset="0"/>
              </a:rPr>
              <a:t>spaceborne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view</a:t>
            </a:r>
            <a:endParaRPr lang="de-DE" sz="1400" dirty="0">
              <a:latin typeface="Gill Sans MT" panose="020B0502020104020203" pitchFamily="34" charset="0"/>
            </a:endParaRPr>
          </a:p>
          <a:p>
            <a:r>
              <a:rPr lang="de-DE" sz="1400" dirty="0">
                <a:latin typeface="Gill Sans MT" panose="020B0502020104020203" pitchFamily="34" charset="0"/>
              </a:rPr>
              <a:t>2. </a:t>
            </a:r>
            <a:r>
              <a:rPr lang="de-DE" sz="1400" dirty="0" err="1">
                <a:latin typeface="Gill Sans MT" panose="020B0502020104020203" pitchFamily="34" charset="0"/>
              </a:rPr>
              <a:t>column</a:t>
            </a:r>
            <a:r>
              <a:rPr lang="de-DE" sz="1400" dirty="0">
                <a:latin typeface="Gill Sans MT" panose="020B0502020104020203" pitchFamily="34" charset="0"/>
              </a:rPr>
              <a:t>: </a:t>
            </a:r>
            <a:r>
              <a:rPr lang="de-DE" sz="1400" dirty="0" err="1">
                <a:latin typeface="Gill Sans MT" panose="020B0502020104020203" pitchFamily="34" charset="0"/>
              </a:rPr>
              <a:t>ground-based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view</a:t>
            </a:r>
            <a:endParaRPr lang="de-DE" sz="1400" dirty="0">
              <a:latin typeface="Gill Sans MT" panose="020B0502020104020203" pitchFamily="34" charset="0"/>
            </a:endParaRPr>
          </a:p>
          <a:p>
            <a:r>
              <a:rPr lang="de-DE" sz="1400" dirty="0">
                <a:latin typeface="Gill Sans MT" panose="020B0502020104020203" pitchFamily="34" charset="0"/>
              </a:rPr>
              <a:t>3. </a:t>
            </a:r>
            <a:r>
              <a:rPr lang="de-DE" sz="1400" dirty="0" err="1">
                <a:latin typeface="Gill Sans MT" panose="020B0502020104020203" pitchFamily="34" charset="0"/>
              </a:rPr>
              <a:t>column</a:t>
            </a:r>
            <a:r>
              <a:rPr lang="de-DE" sz="1400" dirty="0">
                <a:latin typeface="Gill Sans MT" panose="020B0502020104020203" pitchFamily="34" charset="0"/>
              </a:rPr>
              <a:t>: </a:t>
            </a:r>
            <a:r>
              <a:rPr lang="de-DE" sz="1400" dirty="0" err="1">
                <a:latin typeface="Gill Sans MT" panose="020B0502020104020203" pitchFamily="34" charset="0"/>
              </a:rPr>
              <a:t>random</a:t>
            </a:r>
            <a:r>
              <a:rPr lang="de-DE" sz="1400" dirty="0">
                <a:latin typeface="Gill Sans MT" panose="020B0502020104020203" pitchFamily="34" charset="0"/>
              </a:rPr>
              <a:t> sample </a:t>
            </a:r>
            <a:r>
              <a:rPr lang="de-DE" sz="1400" dirty="0" err="1">
                <a:latin typeface="Gill Sans MT" panose="020B0502020104020203" pitchFamily="34" charset="0"/>
              </a:rPr>
              <a:t>of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</a:p>
          <a:p>
            <a:r>
              <a:rPr lang="de-DE" sz="1400" dirty="0">
                <a:latin typeface="Gill Sans MT" panose="020B0502020104020203" pitchFamily="34" charset="0"/>
              </a:rPr>
              <a:t>               1/3 </a:t>
            </a:r>
            <a:r>
              <a:rPr lang="de-DE" sz="1400" dirty="0" err="1">
                <a:latin typeface="Gill Sans MT" panose="020B0502020104020203" pitchFamily="34" charset="0"/>
              </a:rPr>
              <a:t>of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ground-based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view</a:t>
            </a:r>
            <a:endParaRPr lang="en-GB" sz="1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9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FC3E7C2-6B58-4E0A-A310-A5E638100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752" y="589903"/>
            <a:ext cx="4892723" cy="25378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FD8B560-EC3E-4563-B551-32B6FD77D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391" y="4350670"/>
            <a:ext cx="4900344" cy="250733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Rockwell" panose="02060603020205020403" pitchFamily="18" charset="0"/>
                </a:rPr>
                <a:t>Diurnal variation in Ac and Ci occurrence from CATS observations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06A1E1-7A71-47F6-83A4-A82E1BB09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4907" y="604834"/>
            <a:ext cx="4314475" cy="4474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1B5403-6750-48CD-B058-F0BFE69E8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" y="2378858"/>
            <a:ext cx="4281133" cy="44745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9D485E1-9D0A-4CBE-87A2-D2FF2A5A0DDC}"/>
              </a:ext>
            </a:extLst>
          </p:cNvPr>
          <p:cNvSpPr txBox="1"/>
          <p:nvPr/>
        </p:nvSpPr>
        <p:spPr>
          <a:xfrm>
            <a:off x="12618" y="1343743"/>
            <a:ext cx="270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Cirrus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6B0ADC-F419-4357-AE04-2110ECD89D67}"/>
              </a:ext>
            </a:extLst>
          </p:cNvPr>
          <p:cNvSpPr txBox="1"/>
          <p:nvPr/>
        </p:nvSpPr>
        <p:spPr>
          <a:xfrm>
            <a:off x="9421091" y="5507786"/>
            <a:ext cx="2758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Altocumulus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1F362F-7580-4559-BDBB-DAD67C8175C1}"/>
              </a:ext>
            </a:extLst>
          </p:cNvPr>
          <p:cNvSpPr txBox="1"/>
          <p:nvPr/>
        </p:nvSpPr>
        <p:spPr>
          <a:xfrm>
            <a:off x="-10633" y="614598"/>
            <a:ext cx="270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2007-2021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D69BCC-DD35-4F66-AC71-05EBF9487CBA}"/>
              </a:ext>
            </a:extLst>
          </p:cNvPr>
          <p:cNvSpPr txBox="1"/>
          <p:nvPr/>
        </p:nvSpPr>
        <p:spPr>
          <a:xfrm>
            <a:off x="3521245" y="4307162"/>
            <a:ext cx="608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Gill Sans MT" panose="020B0502020104020203" pitchFamily="34" charset="0"/>
              </a:rPr>
              <a:t>CATS</a:t>
            </a:r>
            <a:endParaRPr lang="en-GB" sz="1400" dirty="0">
              <a:latin typeface="Gill Sans MT" panose="020B05020201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5E1FFF-81B6-4740-A037-B79A667B9229}"/>
              </a:ext>
            </a:extLst>
          </p:cNvPr>
          <p:cNvSpPr txBox="1"/>
          <p:nvPr/>
        </p:nvSpPr>
        <p:spPr>
          <a:xfrm>
            <a:off x="3522318" y="4613450"/>
            <a:ext cx="889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Gill Sans MT" panose="020B0502020104020203" pitchFamily="34" charset="0"/>
              </a:rPr>
              <a:t>CALIPSO</a:t>
            </a:r>
            <a:endParaRPr lang="en-GB" sz="1400" dirty="0">
              <a:latin typeface="Gill Sans MT" panose="020B05020201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65C180-D643-49DE-9BD3-D2B1E3299D1A}"/>
              </a:ext>
            </a:extLst>
          </p:cNvPr>
          <p:cNvSpPr txBox="1"/>
          <p:nvPr/>
        </p:nvSpPr>
        <p:spPr>
          <a:xfrm>
            <a:off x="11418211" y="2530249"/>
            <a:ext cx="608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Gill Sans MT" panose="020B0502020104020203" pitchFamily="34" charset="0"/>
              </a:rPr>
              <a:t>CATS</a:t>
            </a:r>
            <a:endParaRPr lang="en-GB" sz="1400" dirty="0">
              <a:latin typeface="Gill Sans MT" panose="020B05020201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19E5ED-F734-41EF-B6E6-5019C5E81B0C}"/>
              </a:ext>
            </a:extLst>
          </p:cNvPr>
          <p:cNvSpPr txBox="1"/>
          <p:nvPr/>
        </p:nvSpPr>
        <p:spPr>
          <a:xfrm>
            <a:off x="11419284" y="2836537"/>
            <a:ext cx="889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Gill Sans MT" panose="020B0502020104020203" pitchFamily="34" charset="0"/>
              </a:rPr>
              <a:t>CALIPSO</a:t>
            </a:r>
            <a:endParaRPr lang="en-GB" sz="1400" dirty="0">
              <a:latin typeface="Gill Sans MT" panose="020B05020201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45A55C-DAD2-4DEA-AB7D-1FA7AA7B38B8}"/>
              </a:ext>
            </a:extLst>
          </p:cNvPr>
          <p:cNvSpPr txBox="1"/>
          <p:nvPr/>
        </p:nvSpPr>
        <p:spPr>
          <a:xfrm>
            <a:off x="3353087" y="673452"/>
            <a:ext cx="3239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Gill Sans MT" panose="020B0502020104020203" pitchFamily="34" charset="0"/>
              </a:rPr>
              <a:t>Difference</a:t>
            </a:r>
            <a:r>
              <a:rPr lang="de-DE" sz="1400" dirty="0">
                <a:latin typeface="Gill Sans MT" panose="020B0502020104020203" pitchFamily="34" charset="0"/>
              </a:rPr>
              <a:t> in </a:t>
            </a:r>
            <a:r>
              <a:rPr lang="de-DE" sz="1400" dirty="0" err="1">
                <a:latin typeface="Gill Sans MT" panose="020B0502020104020203" pitchFamily="34" charset="0"/>
              </a:rPr>
              <a:t>occurrence</a:t>
            </a:r>
            <a:r>
              <a:rPr lang="de-DE" sz="1400" dirty="0">
                <a:latin typeface="Gill Sans MT" panose="020B0502020104020203" pitchFamily="34" charset="0"/>
              </a:rPr>
              <a:t> rate </a:t>
            </a:r>
            <a:r>
              <a:rPr lang="de-DE" sz="1400" dirty="0" err="1">
                <a:latin typeface="Gill Sans MT" panose="020B0502020104020203" pitchFamily="34" charset="0"/>
              </a:rPr>
              <a:t>derived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as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</a:p>
          <a:p>
            <a:r>
              <a:rPr lang="de-DE" sz="1400" dirty="0" err="1">
                <a:latin typeface="Gill Sans MT" panose="020B0502020104020203" pitchFamily="34" charset="0"/>
              </a:rPr>
              <a:t>hourly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values</a:t>
            </a:r>
            <a:r>
              <a:rPr lang="de-DE" sz="1400" dirty="0">
                <a:latin typeface="Gill Sans MT" panose="020B0502020104020203" pitchFamily="34" charset="0"/>
              </a:rPr>
              <a:t> minus </a:t>
            </a:r>
            <a:r>
              <a:rPr lang="de-DE" sz="1400" dirty="0" err="1">
                <a:latin typeface="Gill Sans MT" panose="020B0502020104020203" pitchFamily="34" charset="0"/>
              </a:rPr>
              <a:t>daily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mean</a:t>
            </a:r>
            <a:endParaRPr lang="en-GB" sz="1400" dirty="0">
              <a:latin typeface="Gill Sans MT" panose="020B05020201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E6F72A-1832-49C7-9824-DD932972A43B}"/>
              </a:ext>
            </a:extLst>
          </p:cNvPr>
          <p:cNvSpPr txBox="1"/>
          <p:nvPr/>
        </p:nvSpPr>
        <p:spPr>
          <a:xfrm>
            <a:off x="5358141" y="5922938"/>
            <a:ext cx="3239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Gill Sans MT" panose="020B0502020104020203" pitchFamily="34" charset="0"/>
              </a:rPr>
              <a:t>Difference</a:t>
            </a:r>
            <a:r>
              <a:rPr lang="de-DE" sz="1400" dirty="0">
                <a:latin typeface="Gill Sans MT" panose="020B0502020104020203" pitchFamily="34" charset="0"/>
              </a:rPr>
              <a:t> in </a:t>
            </a:r>
            <a:r>
              <a:rPr lang="de-DE" sz="1400" dirty="0" err="1">
                <a:latin typeface="Gill Sans MT" panose="020B0502020104020203" pitchFamily="34" charset="0"/>
              </a:rPr>
              <a:t>occurrence</a:t>
            </a:r>
            <a:r>
              <a:rPr lang="de-DE" sz="1400" dirty="0">
                <a:latin typeface="Gill Sans MT" panose="020B0502020104020203" pitchFamily="34" charset="0"/>
              </a:rPr>
              <a:t> rate </a:t>
            </a:r>
            <a:r>
              <a:rPr lang="de-DE" sz="1400" dirty="0" err="1">
                <a:latin typeface="Gill Sans MT" panose="020B0502020104020203" pitchFamily="34" charset="0"/>
              </a:rPr>
              <a:t>derived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as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</a:p>
          <a:p>
            <a:r>
              <a:rPr lang="de-DE" sz="1400" dirty="0" err="1">
                <a:latin typeface="Gill Sans MT" panose="020B0502020104020203" pitchFamily="34" charset="0"/>
              </a:rPr>
              <a:t>hourly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values</a:t>
            </a:r>
            <a:r>
              <a:rPr lang="de-DE" sz="1400" dirty="0">
                <a:latin typeface="Gill Sans MT" panose="020B0502020104020203" pitchFamily="34" charset="0"/>
              </a:rPr>
              <a:t> minus </a:t>
            </a:r>
            <a:r>
              <a:rPr lang="de-DE" sz="1400" dirty="0" err="1">
                <a:latin typeface="Gill Sans MT" panose="020B0502020104020203" pitchFamily="34" charset="0"/>
              </a:rPr>
              <a:t>daily</a:t>
            </a:r>
            <a:r>
              <a:rPr lang="de-DE" sz="1400" dirty="0">
                <a:latin typeface="Gill Sans MT" panose="020B0502020104020203" pitchFamily="34" charset="0"/>
              </a:rPr>
              <a:t> </a:t>
            </a:r>
            <a:r>
              <a:rPr lang="de-DE" sz="1400" dirty="0" err="1">
                <a:latin typeface="Gill Sans MT" panose="020B0502020104020203" pitchFamily="34" charset="0"/>
              </a:rPr>
              <a:t>mean</a:t>
            </a:r>
            <a:endParaRPr lang="en-GB" sz="1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29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2D4123F6-8A2A-4B51-89A1-D611C850B0AC}"/>
              </a:ext>
            </a:extLst>
          </p:cNvPr>
          <p:cNvSpPr txBox="1"/>
          <p:nvPr/>
        </p:nvSpPr>
        <p:spPr>
          <a:xfrm>
            <a:off x="3935860" y="1301763"/>
            <a:ext cx="2335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Gill Sans MT" panose="020B0502020104020203" pitchFamily="34" charset="0"/>
              </a:rPr>
              <a:t>cirrus clouds in the absence of opaque low- and mid-level</a:t>
            </a:r>
          </a:p>
          <a:p>
            <a:r>
              <a:rPr lang="en-GB" sz="1600" dirty="0">
                <a:latin typeface="Gill Sans MT" panose="020B0502020104020203" pitchFamily="34" charset="0"/>
              </a:rPr>
              <a:t>clouds versus all cloudy profiles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Rockwell" panose="02060603020205020403" pitchFamily="18" charset="0"/>
                </a:rPr>
                <a:t>Results: Cirrus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27DF58-BA83-4650-94F3-F34579CBA612}"/>
              </a:ext>
            </a:extLst>
          </p:cNvPr>
          <p:cNvSpPr txBox="1"/>
          <p:nvPr/>
        </p:nvSpPr>
        <p:spPr>
          <a:xfrm>
            <a:off x="3563975" y="4979479"/>
            <a:ext cx="270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annual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90B878-878E-4405-BBDD-F48F5A617C2A}"/>
              </a:ext>
            </a:extLst>
          </p:cNvPr>
          <p:cNvSpPr txBox="1"/>
          <p:nvPr/>
        </p:nvSpPr>
        <p:spPr>
          <a:xfrm rot="16200000">
            <a:off x="5117258" y="1245260"/>
            <a:ext cx="270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seasonal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6ED05D-67E0-43DB-8D1D-ECA70A9F49FF}"/>
              </a:ext>
            </a:extLst>
          </p:cNvPr>
          <p:cNvSpPr txBox="1"/>
          <p:nvPr/>
        </p:nvSpPr>
        <p:spPr>
          <a:xfrm rot="16200000">
            <a:off x="5532527" y="5656357"/>
            <a:ext cx="187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monthly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727D1D-A9FA-4969-88DD-0311508108BF}"/>
              </a:ext>
            </a:extLst>
          </p:cNvPr>
          <p:cNvSpPr txBox="1"/>
          <p:nvPr/>
        </p:nvSpPr>
        <p:spPr>
          <a:xfrm>
            <a:off x="-10633" y="614598"/>
            <a:ext cx="270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2007-2021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6CDF8A-5431-46B5-B89A-35AB87C2B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3870"/>
            <a:ext cx="3816000" cy="53603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A97193-E889-494F-B463-D9213162D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2000" y="99249"/>
            <a:ext cx="5400000" cy="27939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8A3F247-8DE7-4294-9F96-58576E44D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967" y="3149057"/>
            <a:ext cx="5400000" cy="37073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7113AD6-A242-48D4-831B-F2AECAB0D944}"/>
              </a:ext>
            </a:extLst>
          </p:cNvPr>
          <p:cNvSpPr txBox="1"/>
          <p:nvPr/>
        </p:nvSpPr>
        <p:spPr>
          <a:xfrm>
            <a:off x="3935860" y="3099993"/>
            <a:ext cx="2335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Gill Sans MT" panose="020B0502020104020203" pitchFamily="34" charset="0"/>
              </a:rPr>
              <a:t>cirrus clouds in the absence of opaque low- and mid-level</a:t>
            </a:r>
          </a:p>
          <a:p>
            <a:r>
              <a:rPr lang="en-GB" sz="1600" dirty="0">
                <a:latin typeface="Gill Sans MT" panose="020B0502020104020203" pitchFamily="34" charset="0"/>
              </a:rPr>
              <a:t>clouds versus all cloudy profiles with cirrus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FBD855-9677-4777-82DD-D77AAB4A7F39}"/>
              </a:ext>
            </a:extLst>
          </p:cNvPr>
          <p:cNvSpPr txBox="1"/>
          <p:nvPr/>
        </p:nvSpPr>
        <p:spPr>
          <a:xfrm>
            <a:off x="3935860" y="5518295"/>
            <a:ext cx="222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Gill Sans MT" panose="020B0502020104020203" pitchFamily="34" charset="0"/>
              </a:rPr>
              <a:t>number of cirrus-containing cloudy profiles per grid box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E00921-68E4-41CB-B649-85574FA3AF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4001" y="2477259"/>
            <a:ext cx="5094205" cy="259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7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7485CE35-AE90-4E12-B540-D568D278D78B}"/>
              </a:ext>
            </a:extLst>
          </p:cNvPr>
          <p:cNvSpPr txBox="1"/>
          <p:nvPr/>
        </p:nvSpPr>
        <p:spPr>
          <a:xfrm>
            <a:off x="3935860" y="1301763"/>
            <a:ext cx="2335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Gill Sans MT" panose="020B0502020104020203" pitchFamily="34" charset="0"/>
              </a:rPr>
              <a:t>cirrus clouds in the absence of opaque low- and mid-level</a:t>
            </a:r>
          </a:p>
          <a:p>
            <a:r>
              <a:rPr lang="en-GB" sz="1600" dirty="0">
                <a:latin typeface="Gill Sans MT" panose="020B0502020104020203" pitchFamily="34" charset="0"/>
              </a:rPr>
              <a:t>clouds versus all cloudy profiles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BB5517-FC1C-431D-8DE8-C7800E3D21AA}"/>
              </a:ext>
            </a:extLst>
          </p:cNvPr>
          <p:cNvSpPr txBox="1"/>
          <p:nvPr/>
        </p:nvSpPr>
        <p:spPr>
          <a:xfrm>
            <a:off x="3935860" y="3099993"/>
            <a:ext cx="2335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Gill Sans MT" panose="020B0502020104020203" pitchFamily="34" charset="0"/>
              </a:rPr>
              <a:t>cirrus clouds in the absence of opaque low- and mid-level</a:t>
            </a:r>
          </a:p>
          <a:p>
            <a:r>
              <a:rPr lang="en-GB" sz="1600" dirty="0">
                <a:latin typeface="Gill Sans MT" panose="020B0502020104020203" pitchFamily="34" charset="0"/>
              </a:rPr>
              <a:t>clouds versus all cloudy profiles with cirrus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C2D693-11FF-4F6B-B07A-AB0AEAC1C495}"/>
              </a:ext>
            </a:extLst>
          </p:cNvPr>
          <p:cNvSpPr txBox="1"/>
          <p:nvPr/>
        </p:nvSpPr>
        <p:spPr>
          <a:xfrm>
            <a:off x="3935860" y="5518295"/>
            <a:ext cx="222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Gill Sans MT" panose="020B0502020104020203" pitchFamily="34" charset="0"/>
              </a:rPr>
              <a:t>number of cirrus-containing cloudy profiles per grid box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Rockwell" panose="02060603020205020403" pitchFamily="18" charset="0"/>
                </a:rPr>
                <a:t>Results: Altocumulus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E5FC89-70C7-438C-AB62-0B57EC24B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7600"/>
            <a:ext cx="3827152" cy="5312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833FA8-0C34-47F5-AEC9-1CB2EC75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452" y="2427812"/>
            <a:ext cx="5157548" cy="2692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378E14-5B90-4377-9B2A-B80784EDB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000" y="99245"/>
            <a:ext cx="5400000" cy="28152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B0E9DB-AD29-4C82-A5A1-CC433B62E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967" y="3132821"/>
            <a:ext cx="5400000" cy="37410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27DF58-BA83-4650-94F3-F34579CBA612}"/>
              </a:ext>
            </a:extLst>
          </p:cNvPr>
          <p:cNvSpPr txBox="1"/>
          <p:nvPr/>
        </p:nvSpPr>
        <p:spPr>
          <a:xfrm>
            <a:off x="3563975" y="4979479"/>
            <a:ext cx="270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annual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90B878-878E-4405-BBDD-F48F5A617C2A}"/>
              </a:ext>
            </a:extLst>
          </p:cNvPr>
          <p:cNvSpPr txBox="1"/>
          <p:nvPr/>
        </p:nvSpPr>
        <p:spPr>
          <a:xfrm rot="16200000">
            <a:off x="5117258" y="1245260"/>
            <a:ext cx="270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seasonal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6ED05D-67E0-43DB-8D1D-ECA70A9F49FF}"/>
              </a:ext>
            </a:extLst>
          </p:cNvPr>
          <p:cNvSpPr txBox="1"/>
          <p:nvPr/>
        </p:nvSpPr>
        <p:spPr>
          <a:xfrm rot="16200000">
            <a:off x="5532527" y="5656357"/>
            <a:ext cx="187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monthly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727D1D-A9FA-4969-88DD-0311508108BF}"/>
              </a:ext>
            </a:extLst>
          </p:cNvPr>
          <p:cNvSpPr txBox="1"/>
          <p:nvPr/>
        </p:nvSpPr>
        <p:spPr>
          <a:xfrm>
            <a:off x="-10633" y="614598"/>
            <a:ext cx="270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2007-2021</a:t>
            </a:r>
          </a:p>
        </p:txBody>
      </p:sp>
    </p:spTree>
    <p:extLst>
      <p:ext uri="{BB962C8B-B14F-4D97-AF65-F5344CB8AC3E}">
        <p14:creationId xmlns:p14="http://schemas.microsoft.com/office/powerpoint/2010/main" val="71028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latin typeface="Rockwell" panose="02060603020205020403" pitchFamily="18" charset="0"/>
                </a:rPr>
                <a:t>Summary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613AEC-592B-419F-AA3F-1AC0BBCC86F4}"/>
              </a:ext>
            </a:extLst>
          </p:cNvPr>
          <p:cNvSpPr/>
          <p:nvPr/>
        </p:nvSpPr>
        <p:spPr>
          <a:xfrm>
            <a:off x="152400" y="759966"/>
            <a:ext cx="117821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Information on tropospheric and stratospheric clouds from the CALIPSO Cloud Profile product (05kmCPro version 4.10/4.20/4.21) and the CALIPSO polar stratospheric cloud mask version 2, respectively, is combined on a profile-by-profile basis to </a:t>
            </a:r>
            <a:r>
              <a:rPr lang="en-GB" sz="2000" b="1" dirty="0">
                <a:latin typeface="Gill Sans MT" panose="020B0502020104020203" pitchFamily="34" charset="0"/>
              </a:rPr>
              <a:t>identify conditions under which a ground-based lidar is likely to perform useful measurements for the analysis of the occurrence of PSCs, altocumulus clouds, and cirrus</a:t>
            </a:r>
            <a:r>
              <a:rPr lang="en-GB" sz="2000" dirty="0">
                <a:latin typeface="Gill Sans MT" panose="020B050202010402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CATS observations are used to assess the representativeness of CALIPSO observations for the whole day.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Consistent occurrence rates of Ac and Ci in observations from CATS (32 months) and CALIPSO (15 years).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Recommendations on </a:t>
            </a:r>
            <a:r>
              <a:rPr lang="en-GB" sz="2000" b="1" dirty="0">
                <a:latin typeface="Gill Sans MT" panose="020B0502020104020203" pitchFamily="34" charset="0"/>
              </a:rPr>
              <a:t>where to expect the best ratio of the occurrence of a targeted cloud type and the occurrence of tropospheric conditions that would enable the measurement of that cloud type</a:t>
            </a:r>
            <a:r>
              <a:rPr lang="en-GB" sz="2000" dirty="0">
                <a:latin typeface="Gill Sans MT" panose="020B0502020104020203" pitchFamily="34" charset="0"/>
              </a:rPr>
              <a:t>, i.e. absence of opaque clouds below.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Yearly, seasonal, and monthly maps of favourable conditions for measurements with ground-based lidar.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Findings are useful to </a:t>
            </a:r>
            <a:r>
              <a:rPr lang="en-GB" sz="2000" b="1" dirty="0">
                <a:latin typeface="Gill Sans MT" panose="020B0502020104020203" pitchFamily="34" charset="0"/>
              </a:rPr>
              <a:t>guide the planning of short-term instrument deployment</a:t>
            </a:r>
            <a:r>
              <a:rPr lang="en-GB" sz="2000" dirty="0">
                <a:latin typeface="Gill Sans MT" panose="020B0502020104020203" pitchFamily="34" charset="0"/>
              </a:rPr>
              <a:t> during measurement campaign and to </a:t>
            </a:r>
            <a:r>
              <a:rPr lang="en-GB" sz="2000" b="1" dirty="0">
                <a:latin typeface="Gill Sans MT" panose="020B0502020104020203" pitchFamily="34" charset="0"/>
              </a:rPr>
              <a:t>put published findings of lidar observations of Ac, Ci, and PSCs into perspective</a:t>
            </a:r>
            <a:r>
              <a:rPr lang="en-GB" sz="2000" dirty="0">
                <a:latin typeface="Gill Sans MT" panose="020B0502020104020203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900" dirty="0">
              <a:latin typeface="Gill Sans MT" panose="020B0502020104020203" pitchFamily="34" charset="0"/>
            </a:endParaRPr>
          </a:p>
          <a:p>
            <a:r>
              <a:rPr lang="en-GB" sz="2000" dirty="0">
                <a:latin typeface="Gill Sans MT" panose="020B0502020104020203" pitchFamily="34" charset="0"/>
              </a:rPr>
              <a:t>    </a:t>
            </a:r>
            <a:r>
              <a:rPr lang="en-GB" dirty="0">
                <a:latin typeface="Gill Sans MT" panose="020B0502020104020203" pitchFamily="34" charset="0"/>
              </a:rPr>
              <a:t>More details can be found in: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Gill Sans MT" panose="020B0502020104020203" pitchFamily="34" charset="0"/>
              </a:rPr>
              <a:t>Tesche, </a:t>
            </a:r>
            <a:r>
              <a:rPr lang="en-GB" dirty="0" err="1">
                <a:latin typeface="Gill Sans MT" panose="020B0502020104020203" pitchFamily="34" charset="0"/>
              </a:rPr>
              <a:t>Achtert</a:t>
            </a:r>
            <a:r>
              <a:rPr lang="en-GB" dirty="0">
                <a:latin typeface="Gill Sans MT" panose="020B0502020104020203" pitchFamily="34" charset="0"/>
              </a:rPr>
              <a:t>, &amp; Pitts (2021), On the best locations for ground-based polar stratospheric cloud (PSC) observations, ACP, 21, https://doi.org/10.5194/acp-21-505-2021.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latin typeface="Gill Sans MT" panose="020B0502020104020203" pitchFamily="34" charset="0"/>
              </a:rPr>
              <a:t>Tesche</a:t>
            </a:r>
            <a:r>
              <a:rPr lang="en-GB" dirty="0">
                <a:latin typeface="Gill Sans MT" panose="020B0502020104020203" pitchFamily="34" charset="0"/>
              </a:rPr>
              <a:t> &amp; Noel (2022), Locations for the best lidar view of mid-level and high clouds, AMT, https://doi.org/10.5194/amt-2022-34.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Gill Sans MT" panose="020B0502020104020203" pitchFamily="34" charset="0"/>
              </a:rPr>
              <a:t>Or get in touch with matthias.tesche@uni-leipzig.de</a:t>
            </a:r>
          </a:p>
        </p:txBody>
      </p:sp>
    </p:spTree>
    <p:extLst>
      <p:ext uri="{BB962C8B-B14F-4D97-AF65-F5344CB8AC3E}">
        <p14:creationId xmlns:p14="http://schemas.microsoft.com/office/powerpoint/2010/main" val="783704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764</Words>
  <Application>Microsoft Office PowerPoint</Application>
  <PresentationFormat>Widescreen</PresentationFormat>
  <Paragraphs>80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 Unicode MS</vt:lpstr>
      <vt:lpstr>KoPub돋움체 Bold</vt:lpstr>
      <vt:lpstr>Noto Sans</vt:lpstr>
      <vt:lpstr>Arial</vt:lpstr>
      <vt:lpstr>Calibri</vt:lpstr>
      <vt:lpstr>Calibri Light</vt:lpstr>
      <vt:lpstr>Gill Sans MT</vt:lpstr>
      <vt:lpstr>Helvetica</vt:lpstr>
      <vt:lpstr>Rockwell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Tesche, Matthias</cp:lastModifiedBy>
  <cp:revision>27</cp:revision>
  <dcterms:created xsi:type="dcterms:W3CDTF">2022-05-05T15:41:37Z</dcterms:created>
  <dcterms:modified xsi:type="dcterms:W3CDTF">2022-06-03T08:13:41Z</dcterms:modified>
</cp:coreProperties>
</file>