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65" r:id="rId2"/>
  </p:sldIdLst>
  <p:sldSz cx="25199975" cy="169195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0B4"/>
    <a:srgbClr val="FF8519"/>
    <a:srgbClr val="EB70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561" autoAdjust="0"/>
  </p:normalViewPr>
  <p:slideViewPr>
    <p:cSldViewPr snapToGrid="0" snapToObjects="1">
      <p:cViewPr varScale="1">
        <p:scale>
          <a:sx n="36" d="100"/>
          <a:sy n="36" d="100"/>
        </p:scale>
        <p:origin x="1092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0300" y="1143000"/>
            <a:ext cx="459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6423" rtl="0" eaLnBrk="1" latinLnBrk="0" hangingPunct="1">
      <a:defRPr sz="2397" kern="1200">
        <a:solidFill>
          <a:schemeClr val="tx1"/>
        </a:solidFill>
        <a:latin typeface="+mn-lt"/>
        <a:ea typeface="+mn-ea"/>
        <a:cs typeface="+mn-cs"/>
      </a:defRPr>
    </a:lvl1pPr>
    <a:lvl2pPr marL="913211" algn="l" defTabSz="1826423" rtl="0" eaLnBrk="1" latinLnBrk="0" hangingPunct="1">
      <a:defRPr sz="2397" kern="1200">
        <a:solidFill>
          <a:schemeClr val="tx1"/>
        </a:solidFill>
        <a:latin typeface="+mn-lt"/>
        <a:ea typeface="+mn-ea"/>
        <a:cs typeface="+mn-cs"/>
      </a:defRPr>
    </a:lvl2pPr>
    <a:lvl3pPr marL="1826423" algn="l" defTabSz="1826423" rtl="0" eaLnBrk="1" latinLnBrk="0" hangingPunct="1">
      <a:defRPr sz="2397" kern="1200">
        <a:solidFill>
          <a:schemeClr val="tx1"/>
        </a:solidFill>
        <a:latin typeface="+mn-lt"/>
        <a:ea typeface="+mn-ea"/>
        <a:cs typeface="+mn-cs"/>
      </a:defRPr>
    </a:lvl3pPr>
    <a:lvl4pPr marL="2739634" algn="l" defTabSz="1826423" rtl="0" eaLnBrk="1" latinLnBrk="0" hangingPunct="1">
      <a:defRPr sz="2397" kern="1200">
        <a:solidFill>
          <a:schemeClr val="tx1"/>
        </a:solidFill>
        <a:latin typeface="+mn-lt"/>
        <a:ea typeface="+mn-ea"/>
        <a:cs typeface="+mn-cs"/>
      </a:defRPr>
    </a:lvl4pPr>
    <a:lvl5pPr marL="3652845" algn="l" defTabSz="1826423" rtl="0" eaLnBrk="1" latinLnBrk="0" hangingPunct="1">
      <a:defRPr sz="2397" kern="1200">
        <a:solidFill>
          <a:schemeClr val="tx1"/>
        </a:solidFill>
        <a:latin typeface="+mn-lt"/>
        <a:ea typeface="+mn-ea"/>
        <a:cs typeface="+mn-cs"/>
      </a:defRPr>
    </a:lvl5pPr>
    <a:lvl6pPr marL="4566056" algn="l" defTabSz="1826423" rtl="0" eaLnBrk="1" latinLnBrk="0" hangingPunct="1">
      <a:defRPr sz="2397" kern="1200">
        <a:solidFill>
          <a:schemeClr val="tx1"/>
        </a:solidFill>
        <a:latin typeface="+mn-lt"/>
        <a:ea typeface="+mn-ea"/>
        <a:cs typeface="+mn-cs"/>
      </a:defRPr>
    </a:lvl6pPr>
    <a:lvl7pPr marL="5479268" algn="l" defTabSz="1826423" rtl="0" eaLnBrk="1" latinLnBrk="0" hangingPunct="1">
      <a:defRPr sz="2397" kern="1200">
        <a:solidFill>
          <a:schemeClr val="tx1"/>
        </a:solidFill>
        <a:latin typeface="+mn-lt"/>
        <a:ea typeface="+mn-ea"/>
        <a:cs typeface="+mn-cs"/>
      </a:defRPr>
    </a:lvl7pPr>
    <a:lvl8pPr marL="6392479" algn="l" defTabSz="1826423" rtl="0" eaLnBrk="1" latinLnBrk="0" hangingPunct="1">
      <a:defRPr sz="2397" kern="1200">
        <a:solidFill>
          <a:schemeClr val="tx1"/>
        </a:solidFill>
        <a:latin typeface="+mn-lt"/>
        <a:ea typeface="+mn-ea"/>
        <a:cs typeface="+mn-cs"/>
      </a:defRPr>
    </a:lvl8pPr>
    <a:lvl9pPr marL="7305690" algn="l" defTabSz="1826423" rtl="0" eaLnBrk="1" latinLnBrk="0" hangingPunct="1">
      <a:defRPr sz="23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2769015"/>
            <a:ext cx="21419979" cy="5890519"/>
          </a:xfrm>
        </p:spPr>
        <p:txBody>
          <a:bodyPr anchor="b"/>
          <a:lstStyle>
            <a:lvl1pPr algn="ctr">
              <a:defRPr sz="14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8886695"/>
            <a:ext cx="18899981" cy="4084979"/>
          </a:xfrm>
        </p:spPr>
        <p:txBody>
          <a:bodyPr/>
          <a:lstStyle>
            <a:lvl1pPr marL="0" indent="0" algn="ctr">
              <a:buNone/>
              <a:defRPr sz="5921"/>
            </a:lvl1pPr>
            <a:lvl2pPr marL="1127958" indent="0" algn="ctr">
              <a:buNone/>
              <a:defRPr sz="4934"/>
            </a:lvl2pPr>
            <a:lvl3pPr marL="2255916" indent="0" algn="ctr">
              <a:buNone/>
              <a:defRPr sz="4441"/>
            </a:lvl3pPr>
            <a:lvl4pPr marL="3383874" indent="0" algn="ctr">
              <a:buNone/>
              <a:defRPr sz="3947"/>
            </a:lvl4pPr>
            <a:lvl5pPr marL="4511832" indent="0" algn="ctr">
              <a:buNone/>
              <a:defRPr sz="3947"/>
            </a:lvl5pPr>
            <a:lvl6pPr marL="5639791" indent="0" algn="ctr">
              <a:buNone/>
              <a:defRPr sz="3947"/>
            </a:lvl6pPr>
            <a:lvl7pPr marL="6767749" indent="0" algn="ctr">
              <a:buNone/>
              <a:defRPr sz="3947"/>
            </a:lvl7pPr>
            <a:lvl8pPr marL="7895707" indent="0" algn="ctr">
              <a:buNone/>
              <a:defRPr sz="3947"/>
            </a:lvl8pPr>
            <a:lvl9pPr marL="9023665" indent="0" algn="ctr">
              <a:buNone/>
              <a:defRPr sz="394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8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05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4218149"/>
            <a:ext cx="21734978" cy="7038072"/>
          </a:xfrm>
        </p:spPr>
        <p:txBody>
          <a:bodyPr anchor="b"/>
          <a:lstStyle>
            <a:lvl1pPr>
              <a:defRPr sz="14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11322804"/>
            <a:ext cx="21734978" cy="3701156"/>
          </a:xfrm>
        </p:spPr>
        <p:txBody>
          <a:bodyPr/>
          <a:lstStyle>
            <a:lvl1pPr marL="0" indent="0">
              <a:buNone/>
              <a:defRPr sz="5921">
                <a:solidFill>
                  <a:schemeClr val="tx1"/>
                </a:solidFill>
              </a:defRPr>
            </a:lvl1pPr>
            <a:lvl2pPr marL="1127958" indent="0">
              <a:buNone/>
              <a:defRPr sz="4934">
                <a:solidFill>
                  <a:schemeClr val="tx1">
                    <a:tint val="75000"/>
                  </a:schemeClr>
                </a:solidFill>
              </a:defRPr>
            </a:lvl2pPr>
            <a:lvl3pPr marL="2255916" indent="0">
              <a:buNone/>
              <a:defRPr sz="4441">
                <a:solidFill>
                  <a:schemeClr val="tx1">
                    <a:tint val="75000"/>
                  </a:schemeClr>
                </a:solidFill>
              </a:defRPr>
            </a:lvl3pPr>
            <a:lvl4pPr marL="3383874" indent="0">
              <a:buNone/>
              <a:defRPr sz="3947">
                <a:solidFill>
                  <a:schemeClr val="tx1">
                    <a:tint val="75000"/>
                  </a:schemeClr>
                </a:solidFill>
              </a:defRPr>
            </a:lvl4pPr>
            <a:lvl5pPr marL="4511832" indent="0">
              <a:buNone/>
              <a:defRPr sz="3947">
                <a:solidFill>
                  <a:schemeClr val="tx1">
                    <a:tint val="75000"/>
                  </a:schemeClr>
                </a:solidFill>
              </a:defRPr>
            </a:lvl5pPr>
            <a:lvl6pPr marL="5639791" indent="0">
              <a:buNone/>
              <a:defRPr sz="3947">
                <a:solidFill>
                  <a:schemeClr val="tx1">
                    <a:tint val="75000"/>
                  </a:schemeClr>
                </a:solidFill>
              </a:defRPr>
            </a:lvl6pPr>
            <a:lvl7pPr marL="6767749" indent="0">
              <a:buNone/>
              <a:defRPr sz="3947">
                <a:solidFill>
                  <a:schemeClr val="tx1">
                    <a:tint val="75000"/>
                  </a:schemeClr>
                </a:solidFill>
              </a:defRPr>
            </a:lvl7pPr>
            <a:lvl8pPr marL="7895707" indent="0">
              <a:buNone/>
              <a:defRPr sz="3947">
                <a:solidFill>
                  <a:schemeClr val="tx1">
                    <a:tint val="75000"/>
                  </a:schemeClr>
                </a:solidFill>
              </a:defRPr>
            </a:lvl8pPr>
            <a:lvl9pPr marL="9023665" indent="0">
              <a:buNone/>
              <a:defRPr sz="39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28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4504053"/>
            <a:ext cx="10709989" cy="107353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4504053"/>
            <a:ext cx="10709989" cy="107353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58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900814"/>
            <a:ext cx="21734978" cy="32703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4147647"/>
            <a:ext cx="10660769" cy="2032698"/>
          </a:xfrm>
        </p:spPr>
        <p:txBody>
          <a:bodyPr anchor="b"/>
          <a:lstStyle>
            <a:lvl1pPr marL="0" indent="0">
              <a:buNone/>
              <a:defRPr sz="5921" b="1"/>
            </a:lvl1pPr>
            <a:lvl2pPr marL="1127958" indent="0">
              <a:buNone/>
              <a:defRPr sz="4934" b="1"/>
            </a:lvl2pPr>
            <a:lvl3pPr marL="2255916" indent="0">
              <a:buNone/>
              <a:defRPr sz="4441" b="1"/>
            </a:lvl3pPr>
            <a:lvl4pPr marL="3383874" indent="0">
              <a:buNone/>
              <a:defRPr sz="3947" b="1"/>
            </a:lvl4pPr>
            <a:lvl5pPr marL="4511832" indent="0">
              <a:buNone/>
              <a:defRPr sz="3947" b="1"/>
            </a:lvl5pPr>
            <a:lvl6pPr marL="5639791" indent="0">
              <a:buNone/>
              <a:defRPr sz="3947" b="1"/>
            </a:lvl6pPr>
            <a:lvl7pPr marL="6767749" indent="0">
              <a:buNone/>
              <a:defRPr sz="3947" b="1"/>
            </a:lvl7pPr>
            <a:lvl8pPr marL="7895707" indent="0">
              <a:buNone/>
              <a:defRPr sz="3947" b="1"/>
            </a:lvl8pPr>
            <a:lvl9pPr marL="9023665" indent="0">
              <a:buNone/>
              <a:defRPr sz="39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6180345"/>
            <a:ext cx="10660769" cy="90903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4147647"/>
            <a:ext cx="10713272" cy="2032698"/>
          </a:xfrm>
        </p:spPr>
        <p:txBody>
          <a:bodyPr anchor="b"/>
          <a:lstStyle>
            <a:lvl1pPr marL="0" indent="0">
              <a:buNone/>
              <a:defRPr sz="5921" b="1"/>
            </a:lvl1pPr>
            <a:lvl2pPr marL="1127958" indent="0">
              <a:buNone/>
              <a:defRPr sz="4934" b="1"/>
            </a:lvl2pPr>
            <a:lvl3pPr marL="2255916" indent="0">
              <a:buNone/>
              <a:defRPr sz="4441" b="1"/>
            </a:lvl3pPr>
            <a:lvl4pPr marL="3383874" indent="0">
              <a:buNone/>
              <a:defRPr sz="3947" b="1"/>
            </a:lvl4pPr>
            <a:lvl5pPr marL="4511832" indent="0">
              <a:buNone/>
              <a:defRPr sz="3947" b="1"/>
            </a:lvl5pPr>
            <a:lvl6pPr marL="5639791" indent="0">
              <a:buNone/>
              <a:defRPr sz="3947" b="1"/>
            </a:lvl6pPr>
            <a:lvl7pPr marL="6767749" indent="0">
              <a:buNone/>
              <a:defRPr sz="3947" b="1"/>
            </a:lvl7pPr>
            <a:lvl8pPr marL="7895707" indent="0">
              <a:buNone/>
              <a:defRPr sz="3947" b="1"/>
            </a:lvl8pPr>
            <a:lvl9pPr marL="9023665" indent="0">
              <a:buNone/>
              <a:defRPr sz="39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6180345"/>
            <a:ext cx="10713272" cy="90903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1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48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88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1127972"/>
            <a:ext cx="8127648" cy="3947901"/>
          </a:xfrm>
        </p:spPr>
        <p:txBody>
          <a:bodyPr anchor="b"/>
          <a:lstStyle>
            <a:lvl1pPr>
              <a:defRPr sz="78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2436109"/>
            <a:ext cx="12757487" cy="12023865"/>
          </a:xfrm>
        </p:spPr>
        <p:txBody>
          <a:bodyPr/>
          <a:lstStyle>
            <a:lvl1pPr>
              <a:defRPr sz="7895"/>
            </a:lvl1pPr>
            <a:lvl2pPr>
              <a:defRPr sz="6908"/>
            </a:lvl2pPr>
            <a:lvl3pPr>
              <a:defRPr sz="5921"/>
            </a:lvl3pPr>
            <a:lvl4pPr>
              <a:defRPr sz="4934"/>
            </a:lvl4pPr>
            <a:lvl5pPr>
              <a:defRPr sz="4934"/>
            </a:lvl5pPr>
            <a:lvl6pPr>
              <a:defRPr sz="4934"/>
            </a:lvl6pPr>
            <a:lvl7pPr>
              <a:defRPr sz="4934"/>
            </a:lvl7pPr>
            <a:lvl8pPr>
              <a:defRPr sz="4934"/>
            </a:lvl8pPr>
            <a:lvl9pPr>
              <a:defRPr sz="49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5075872"/>
            <a:ext cx="8127648" cy="9403682"/>
          </a:xfrm>
        </p:spPr>
        <p:txBody>
          <a:bodyPr/>
          <a:lstStyle>
            <a:lvl1pPr marL="0" indent="0">
              <a:buNone/>
              <a:defRPr sz="3947"/>
            </a:lvl1pPr>
            <a:lvl2pPr marL="1127958" indent="0">
              <a:buNone/>
              <a:defRPr sz="3454"/>
            </a:lvl2pPr>
            <a:lvl3pPr marL="2255916" indent="0">
              <a:buNone/>
              <a:defRPr sz="2961"/>
            </a:lvl3pPr>
            <a:lvl4pPr marL="3383874" indent="0">
              <a:buNone/>
              <a:defRPr sz="2467"/>
            </a:lvl4pPr>
            <a:lvl5pPr marL="4511832" indent="0">
              <a:buNone/>
              <a:defRPr sz="2467"/>
            </a:lvl5pPr>
            <a:lvl6pPr marL="5639791" indent="0">
              <a:buNone/>
              <a:defRPr sz="2467"/>
            </a:lvl6pPr>
            <a:lvl7pPr marL="6767749" indent="0">
              <a:buNone/>
              <a:defRPr sz="2467"/>
            </a:lvl7pPr>
            <a:lvl8pPr marL="7895707" indent="0">
              <a:buNone/>
              <a:defRPr sz="2467"/>
            </a:lvl8pPr>
            <a:lvl9pPr marL="9023665" indent="0">
              <a:buNone/>
              <a:defRPr sz="2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3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1127972"/>
            <a:ext cx="8127648" cy="3947901"/>
          </a:xfrm>
        </p:spPr>
        <p:txBody>
          <a:bodyPr anchor="b"/>
          <a:lstStyle>
            <a:lvl1pPr>
              <a:defRPr sz="78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2436109"/>
            <a:ext cx="12757487" cy="12023865"/>
          </a:xfrm>
        </p:spPr>
        <p:txBody>
          <a:bodyPr anchor="t"/>
          <a:lstStyle>
            <a:lvl1pPr marL="0" indent="0">
              <a:buNone/>
              <a:defRPr sz="7895"/>
            </a:lvl1pPr>
            <a:lvl2pPr marL="1127958" indent="0">
              <a:buNone/>
              <a:defRPr sz="6908"/>
            </a:lvl2pPr>
            <a:lvl3pPr marL="2255916" indent="0">
              <a:buNone/>
              <a:defRPr sz="5921"/>
            </a:lvl3pPr>
            <a:lvl4pPr marL="3383874" indent="0">
              <a:buNone/>
              <a:defRPr sz="4934"/>
            </a:lvl4pPr>
            <a:lvl5pPr marL="4511832" indent="0">
              <a:buNone/>
              <a:defRPr sz="4934"/>
            </a:lvl5pPr>
            <a:lvl6pPr marL="5639791" indent="0">
              <a:buNone/>
              <a:defRPr sz="4934"/>
            </a:lvl6pPr>
            <a:lvl7pPr marL="6767749" indent="0">
              <a:buNone/>
              <a:defRPr sz="4934"/>
            </a:lvl7pPr>
            <a:lvl8pPr marL="7895707" indent="0">
              <a:buNone/>
              <a:defRPr sz="4934"/>
            </a:lvl8pPr>
            <a:lvl9pPr marL="9023665" indent="0">
              <a:buNone/>
              <a:defRPr sz="493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5075872"/>
            <a:ext cx="8127648" cy="9403682"/>
          </a:xfrm>
        </p:spPr>
        <p:txBody>
          <a:bodyPr/>
          <a:lstStyle>
            <a:lvl1pPr marL="0" indent="0">
              <a:buNone/>
              <a:defRPr sz="3947"/>
            </a:lvl1pPr>
            <a:lvl2pPr marL="1127958" indent="0">
              <a:buNone/>
              <a:defRPr sz="3454"/>
            </a:lvl2pPr>
            <a:lvl3pPr marL="2255916" indent="0">
              <a:buNone/>
              <a:defRPr sz="2961"/>
            </a:lvl3pPr>
            <a:lvl4pPr marL="3383874" indent="0">
              <a:buNone/>
              <a:defRPr sz="2467"/>
            </a:lvl4pPr>
            <a:lvl5pPr marL="4511832" indent="0">
              <a:buNone/>
              <a:defRPr sz="2467"/>
            </a:lvl5pPr>
            <a:lvl6pPr marL="5639791" indent="0">
              <a:buNone/>
              <a:defRPr sz="2467"/>
            </a:lvl6pPr>
            <a:lvl7pPr marL="6767749" indent="0">
              <a:buNone/>
              <a:defRPr sz="2467"/>
            </a:lvl7pPr>
            <a:lvl8pPr marL="7895707" indent="0">
              <a:buNone/>
              <a:defRPr sz="2467"/>
            </a:lvl8pPr>
            <a:lvl9pPr marL="9023665" indent="0">
              <a:buNone/>
              <a:defRPr sz="2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24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900811"/>
            <a:ext cx="5433745" cy="1433855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900811"/>
            <a:ext cx="15986234" cy="1433855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743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900814"/>
            <a:ext cx="21734978" cy="3270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4504053"/>
            <a:ext cx="21734978" cy="10735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15681943"/>
            <a:ext cx="5669994" cy="9008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15681943"/>
            <a:ext cx="8504992" cy="9008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15681943"/>
            <a:ext cx="5669994" cy="9008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7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255916" rtl="0" eaLnBrk="1" latinLnBrk="0" hangingPunct="1">
        <a:lnSpc>
          <a:spcPct val="90000"/>
        </a:lnSpc>
        <a:spcBef>
          <a:spcPct val="0"/>
        </a:spcBef>
        <a:buNone/>
        <a:defRPr sz="10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3979" indent="-563979" algn="l" defTabSz="2255916" rtl="0" eaLnBrk="1" latinLnBrk="0" hangingPunct="1">
        <a:lnSpc>
          <a:spcPct val="90000"/>
        </a:lnSpc>
        <a:spcBef>
          <a:spcPts val="2467"/>
        </a:spcBef>
        <a:buFont typeface="Arial" panose="020B0604020202020204" pitchFamily="34" charset="0"/>
        <a:buChar char="•"/>
        <a:defRPr sz="6908" kern="1200">
          <a:solidFill>
            <a:schemeClr val="tx1"/>
          </a:solidFill>
          <a:latin typeface="+mn-lt"/>
          <a:ea typeface="+mn-ea"/>
          <a:cs typeface="+mn-cs"/>
        </a:defRPr>
      </a:lvl1pPr>
      <a:lvl2pPr marL="1691937" indent="-563979" algn="l" defTabSz="2255916" rtl="0" eaLnBrk="1" latinLnBrk="0" hangingPunct="1">
        <a:lnSpc>
          <a:spcPct val="90000"/>
        </a:lnSpc>
        <a:spcBef>
          <a:spcPts val="1234"/>
        </a:spcBef>
        <a:buFont typeface="Arial" panose="020B0604020202020204" pitchFamily="34" charset="0"/>
        <a:buChar char="•"/>
        <a:defRPr sz="5921" kern="1200">
          <a:solidFill>
            <a:schemeClr val="tx1"/>
          </a:solidFill>
          <a:latin typeface="+mn-lt"/>
          <a:ea typeface="+mn-ea"/>
          <a:cs typeface="+mn-cs"/>
        </a:defRPr>
      </a:lvl2pPr>
      <a:lvl3pPr marL="2819895" indent="-563979" algn="l" defTabSz="2255916" rtl="0" eaLnBrk="1" latinLnBrk="0" hangingPunct="1">
        <a:lnSpc>
          <a:spcPct val="90000"/>
        </a:lnSpc>
        <a:spcBef>
          <a:spcPts val="1234"/>
        </a:spcBef>
        <a:buFont typeface="Arial" panose="020B0604020202020204" pitchFamily="34" charset="0"/>
        <a:buChar char="•"/>
        <a:defRPr sz="4934" kern="1200">
          <a:solidFill>
            <a:schemeClr val="tx1"/>
          </a:solidFill>
          <a:latin typeface="+mn-lt"/>
          <a:ea typeface="+mn-ea"/>
          <a:cs typeface="+mn-cs"/>
        </a:defRPr>
      </a:lvl3pPr>
      <a:lvl4pPr marL="3947853" indent="-563979" algn="l" defTabSz="2255916" rtl="0" eaLnBrk="1" latinLnBrk="0" hangingPunct="1">
        <a:lnSpc>
          <a:spcPct val="90000"/>
        </a:lnSpc>
        <a:spcBef>
          <a:spcPts val="1234"/>
        </a:spcBef>
        <a:buFont typeface="Arial" panose="020B0604020202020204" pitchFamily="34" charset="0"/>
        <a:buChar char="•"/>
        <a:defRPr sz="4441" kern="1200">
          <a:solidFill>
            <a:schemeClr val="tx1"/>
          </a:solidFill>
          <a:latin typeface="+mn-lt"/>
          <a:ea typeface="+mn-ea"/>
          <a:cs typeface="+mn-cs"/>
        </a:defRPr>
      </a:lvl4pPr>
      <a:lvl5pPr marL="5075812" indent="-563979" algn="l" defTabSz="2255916" rtl="0" eaLnBrk="1" latinLnBrk="0" hangingPunct="1">
        <a:lnSpc>
          <a:spcPct val="90000"/>
        </a:lnSpc>
        <a:spcBef>
          <a:spcPts val="1234"/>
        </a:spcBef>
        <a:buFont typeface="Arial" panose="020B0604020202020204" pitchFamily="34" charset="0"/>
        <a:buChar char="•"/>
        <a:defRPr sz="4441" kern="1200">
          <a:solidFill>
            <a:schemeClr val="tx1"/>
          </a:solidFill>
          <a:latin typeface="+mn-lt"/>
          <a:ea typeface="+mn-ea"/>
          <a:cs typeface="+mn-cs"/>
        </a:defRPr>
      </a:lvl5pPr>
      <a:lvl6pPr marL="6203770" indent="-563979" algn="l" defTabSz="2255916" rtl="0" eaLnBrk="1" latinLnBrk="0" hangingPunct="1">
        <a:lnSpc>
          <a:spcPct val="90000"/>
        </a:lnSpc>
        <a:spcBef>
          <a:spcPts val="1234"/>
        </a:spcBef>
        <a:buFont typeface="Arial" panose="020B0604020202020204" pitchFamily="34" charset="0"/>
        <a:buChar char="•"/>
        <a:defRPr sz="4441" kern="1200">
          <a:solidFill>
            <a:schemeClr val="tx1"/>
          </a:solidFill>
          <a:latin typeface="+mn-lt"/>
          <a:ea typeface="+mn-ea"/>
          <a:cs typeface="+mn-cs"/>
        </a:defRPr>
      </a:lvl6pPr>
      <a:lvl7pPr marL="7331728" indent="-563979" algn="l" defTabSz="2255916" rtl="0" eaLnBrk="1" latinLnBrk="0" hangingPunct="1">
        <a:lnSpc>
          <a:spcPct val="90000"/>
        </a:lnSpc>
        <a:spcBef>
          <a:spcPts val="1234"/>
        </a:spcBef>
        <a:buFont typeface="Arial" panose="020B0604020202020204" pitchFamily="34" charset="0"/>
        <a:buChar char="•"/>
        <a:defRPr sz="4441" kern="1200">
          <a:solidFill>
            <a:schemeClr val="tx1"/>
          </a:solidFill>
          <a:latin typeface="+mn-lt"/>
          <a:ea typeface="+mn-ea"/>
          <a:cs typeface="+mn-cs"/>
        </a:defRPr>
      </a:lvl7pPr>
      <a:lvl8pPr marL="8459686" indent="-563979" algn="l" defTabSz="2255916" rtl="0" eaLnBrk="1" latinLnBrk="0" hangingPunct="1">
        <a:lnSpc>
          <a:spcPct val="90000"/>
        </a:lnSpc>
        <a:spcBef>
          <a:spcPts val="1234"/>
        </a:spcBef>
        <a:buFont typeface="Arial" panose="020B0604020202020204" pitchFamily="34" charset="0"/>
        <a:buChar char="•"/>
        <a:defRPr sz="4441" kern="1200">
          <a:solidFill>
            <a:schemeClr val="tx1"/>
          </a:solidFill>
          <a:latin typeface="+mn-lt"/>
          <a:ea typeface="+mn-ea"/>
          <a:cs typeface="+mn-cs"/>
        </a:defRPr>
      </a:lvl8pPr>
      <a:lvl9pPr marL="9587644" indent="-563979" algn="l" defTabSz="2255916" rtl="0" eaLnBrk="1" latinLnBrk="0" hangingPunct="1">
        <a:lnSpc>
          <a:spcPct val="90000"/>
        </a:lnSpc>
        <a:spcBef>
          <a:spcPts val="1234"/>
        </a:spcBef>
        <a:buFont typeface="Arial" panose="020B0604020202020204" pitchFamily="34" charset="0"/>
        <a:buChar char="•"/>
        <a:defRPr sz="44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55916" rtl="0" eaLnBrk="1" latinLnBrk="0" hangingPunct="1">
        <a:defRPr sz="4441" kern="1200">
          <a:solidFill>
            <a:schemeClr val="tx1"/>
          </a:solidFill>
          <a:latin typeface="+mn-lt"/>
          <a:ea typeface="+mn-ea"/>
          <a:cs typeface="+mn-cs"/>
        </a:defRPr>
      </a:lvl1pPr>
      <a:lvl2pPr marL="1127958" algn="l" defTabSz="2255916" rtl="0" eaLnBrk="1" latinLnBrk="0" hangingPunct="1">
        <a:defRPr sz="4441" kern="1200">
          <a:solidFill>
            <a:schemeClr val="tx1"/>
          </a:solidFill>
          <a:latin typeface="+mn-lt"/>
          <a:ea typeface="+mn-ea"/>
          <a:cs typeface="+mn-cs"/>
        </a:defRPr>
      </a:lvl2pPr>
      <a:lvl3pPr marL="2255916" algn="l" defTabSz="2255916" rtl="0" eaLnBrk="1" latinLnBrk="0" hangingPunct="1">
        <a:defRPr sz="4441" kern="1200">
          <a:solidFill>
            <a:schemeClr val="tx1"/>
          </a:solidFill>
          <a:latin typeface="+mn-lt"/>
          <a:ea typeface="+mn-ea"/>
          <a:cs typeface="+mn-cs"/>
        </a:defRPr>
      </a:lvl3pPr>
      <a:lvl4pPr marL="3383874" algn="l" defTabSz="2255916" rtl="0" eaLnBrk="1" latinLnBrk="0" hangingPunct="1">
        <a:defRPr sz="4441" kern="1200">
          <a:solidFill>
            <a:schemeClr val="tx1"/>
          </a:solidFill>
          <a:latin typeface="+mn-lt"/>
          <a:ea typeface="+mn-ea"/>
          <a:cs typeface="+mn-cs"/>
        </a:defRPr>
      </a:lvl4pPr>
      <a:lvl5pPr marL="4511832" algn="l" defTabSz="2255916" rtl="0" eaLnBrk="1" latinLnBrk="0" hangingPunct="1">
        <a:defRPr sz="4441" kern="1200">
          <a:solidFill>
            <a:schemeClr val="tx1"/>
          </a:solidFill>
          <a:latin typeface="+mn-lt"/>
          <a:ea typeface="+mn-ea"/>
          <a:cs typeface="+mn-cs"/>
        </a:defRPr>
      </a:lvl5pPr>
      <a:lvl6pPr marL="5639791" algn="l" defTabSz="2255916" rtl="0" eaLnBrk="1" latinLnBrk="0" hangingPunct="1">
        <a:defRPr sz="4441" kern="1200">
          <a:solidFill>
            <a:schemeClr val="tx1"/>
          </a:solidFill>
          <a:latin typeface="+mn-lt"/>
          <a:ea typeface="+mn-ea"/>
          <a:cs typeface="+mn-cs"/>
        </a:defRPr>
      </a:lvl6pPr>
      <a:lvl7pPr marL="6767749" algn="l" defTabSz="2255916" rtl="0" eaLnBrk="1" latinLnBrk="0" hangingPunct="1">
        <a:defRPr sz="4441" kern="1200">
          <a:solidFill>
            <a:schemeClr val="tx1"/>
          </a:solidFill>
          <a:latin typeface="+mn-lt"/>
          <a:ea typeface="+mn-ea"/>
          <a:cs typeface="+mn-cs"/>
        </a:defRPr>
      </a:lvl7pPr>
      <a:lvl8pPr marL="7895707" algn="l" defTabSz="2255916" rtl="0" eaLnBrk="1" latinLnBrk="0" hangingPunct="1">
        <a:defRPr sz="4441" kern="1200">
          <a:solidFill>
            <a:schemeClr val="tx1"/>
          </a:solidFill>
          <a:latin typeface="+mn-lt"/>
          <a:ea typeface="+mn-ea"/>
          <a:cs typeface="+mn-cs"/>
        </a:defRPr>
      </a:lvl8pPr>
      <a:lvl9pPr marL="9023665" algn="l" defTabSz="2255916" rtl="0" eaLnBrk="1" latinLnBrk="0" hangingPunct="1">
        <a:defRPr sz="44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260AA3-4B0C-5A66-35F4-4AF8086FA1C4}"/>
              </a:ext>
            </a:extLst>
          </p:cNvPr>
          <p:cNvSpPr/>
          <p:nvPr/>
        </p:nvSpPr>
        <p:spPr>
          <a:xfrm>
            <a:off x="7" y="25033"/>
            <a:ext cx="25199975" cy="2248930"/>
          </a:xfrm>
          <a:prstGeom prst="rect">
            <a:avLst/>
          </a:prstGeom>
          <a:gradFill>
            <a:gsLst>
              <a:gs pos="21000">
                <a:schemeClr val="accent6">
                  <a:lumMod val="5000"/>
                  <a:lumOff val="95000"/>
                </a:schemeClr>
              </a:gs>
              <a:gs pos="60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E94F451-90A6-F570-32F0-19C7E11D6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35" y="244204"/>
            <a:ext cx="2155371" cy="152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7">
            <a:extLst>
              <a:ext uri="{FF2B5EF4-FFF2-40B4-BE49-F238E27FC236}">
                <a16:creationId xmlns:a16="http://schemas.microsoft.com/office/drawing/2014/main" id="{6DF7EFA6-4620-A59B-D74C-2BFB6144EE1D}"/>
              </a:ext>
            </a:extLst>
          </p:cNvPr>
          <p:cNvSpPr/>
          <p:nvPr/>
        </p:nvSpPr>
        <p:spPr>
          <a:xfrm>
            <a:off x="3488850" y="-47850"/>
            <a:ext cx="18222274" cy="1043725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First Results from the Aeolus reference lidar </a:t>
            </a:r>
            <a:r>
              <a:rPr lang="en-US" altLang="ko-K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eVe</a:t>
            </a:r>
            <a:r>
              <a:rPr lang="en-US" altLang="ko-K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during the tropical campaign JATAC at Cabo Verde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54D42C-BD78-F44F-5397-F3F07BA530B6}"/>
              </a:ext>
            </a:extLst>
          </p:cNvPr>
          <p:cNvSpPr txBox="1"/>
          <p:nvPr/>
        </p:nvSpPr>
        <p:spPr>
          <a:xfrm>
            <a:off x="108596" y="1766434"/>
            <a:ext cx="32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30th International Laser Radar Conference,</a:t>
            </a:r>
          </a:p>
          <a:p>
            <a:pPr algn="ctr"/>
            <a:r>
              <a:rPr lang="en-US" sz="1000" dirty="0">
                <a:latin typeface="Helvetica" pitchFamily="2" charset="0"/>
              </a:rPr>
              <a:t>virtual conference, June 26th – July 1st, 2022.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A0C731-4A7B-FD9F-AF0B-21D30BD9CBB4}"/>
              </a:ext>
            </a:extLst>
          </p:cNvPr>
          <p:cNvSpPr txBox="1"/>
          <p:nvPr/>
        </p:nvSpPr>
        <p:spPr>
          <a:xfrm>
            <a:off x="4791379" y="788612"/>
            <a:ext cx="1615398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u="sng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P. Paschou</a:t>
            </a:r>
            <a:r>
              <a:rPr lang="en-US" altLang="ko-KR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1,2</a:t>
            </a:r>
            <a:r>
              <a:rPr lang="en-US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N. </a:t>
            </a:r>
            <a:r>
              <a:rPr lang="en-US" altLang="ko-KR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Siomos</a:t>
            </a:r>
            <a:r>
              <a:rPr lang="en-US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</a:t>
            </a:r>
            <a:r>
              <a:rPr lang="en-US" altLang="ko-KR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3,2,1</a:t>
            </a:r>
            <a:r>
              <a:rPr lang="en-US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E. Marinou</a:t>
            </a:r>
            <a:r>
              <a:rPr lang="en-US" altLang="ko-KR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H. Baars</a:t>
            </a:r>
            <a:r>
              <a:rPr lang="en-US" altLang="ko-KR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4</a:t>
            </a:r>
            <a:r>
              <a:rPr lang="en-US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de-DE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A. Gkikas</a:t>
            </a:r>
            <a:r>
              <a:rPr lang="de-DE" altLang="ko-KR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de-DE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G. Georgoussis</a:t>
            </a:r>
            <a:r>
              <a:rPr lang="de-DE" altLang="ko-KR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5</a:t>
            </a:r>
            <a:r>
              <a:rPr lang="de-DE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D. Althausen</a:t>
            </a:r>
            <a:r>
              <a:rPr lang="de-DE" altLang="ko-KR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4</a:t>
            </a:r>
            <a:r>
              <a:rPr lang="de-DE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R. Engelmann</a:t>
            </a:r>
            <a:r>
              <a:rPr lang="de-DE" altLang="ko-KR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4</a:t>
            </a:r>
            <a:r>
              <a:rPr lang="de-DE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J. von Bismarck</a:t>
            </a:r>
            <a:r>
              <a:rPr lang="de-DE" altLang="ko-KR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6</a:t>
            </a:r>
            <a:r>
              <a:rPr lang="de-DE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T. Fehr</a:t>
            </a:r>
            <a:r>
              <a:rPr lang="de-DE" altLang="ko-KR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7</a:t>
            </a:r>
            <a:r>
              <a:rPr lang="de-DE" altLang="ko-KR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and V. Amiridis</a:t>
            </a:r>
            <a:r>
              <a:rPr lang="de-DE" altLang="ko-KR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endParaRPr lang="en-US" altLang="ko-KR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endParaRPr lang="en-US" altLang="ko-KR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National Observatory of Athens, Athens, Greece, 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Aristotle University of Thessaloniki, Thessaloniki, Greece, 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3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Ludwig-Maximilians-Universität, Munich, Germany, </a:t>
            </a:r>
            <a:r>
              <a:rPr lang="en-US" altLang="ko-KR" sz="1600" baseline="30000" dirty="0">
                <a:latin typeface="Helvetica" pitchFamily="2" charset="0"/>
                <a:ea typeface="KoPub돋움체 Bold" panose="02020603020101020101" pitchFamily="18" charset="-127"/>
                <a:cs typeface="Arial" panose="020B0604020202020204" pitchFamily="34" charset="0"/>
              </a:rPr>
              <a:t>4</a:t>
            </a:r>
            <a:r>
              <a:rPr lang="en-US" altLang="ko-KR" sz="1600" dirty="0">
                <a:latin typeface="Helvetica" pitchFamily="2" charset="0"/>
                <a:ea typeface="KoPub돋움체 Bold" panose="02020603020101020101" pitchFamily="18" charset="-127"/>
                <a:cs typeface="Arial" panose="020B0604020202020204" pitchFamily="34" charset="0"/>
              </a:rPr>
              <a:t>Leibniz Institute for Tropospheric Research (TROPOS), Leipzig, Germany, </a:t>
            </a:r>
            <a:r>
              <a:rPr lang="en-US" altLang="ko-KR" sz="1600" baseline="30000" dirty="0">
                <a:latin typeface="Helvetica" pitchFamily="2" charset="0"/>
                <a:ea typeface="KoPub돋움체 Bold" panose="02020603020101020101" pitchFamily="18" charset="-127"/>
                <a:cs typeface="Arial" panose="020B0604020202020204" pitchFamily="34" charset="0"/>
              </a:rPr>
              <a:t>5</a:t>
            </a:r>
            <a:r>
              <a:rPr lang="en-US" altLang="ko-KR" sz="1600" dirty="0">
                <a:latin typeface="Helvetica" pitchFamily="2" charset="0"/>
                <a:ea typeface="KoPub돋움체 Bold" panose="02020603020101020101" pitchFamily="18" charset="-127"/>
                <a:cs typeface="Arial" panose="020B0604020202020204" pitchFamily="34" charset="0"/>
              </a:rPr>
              <a:t>Raymetrics S.A., Athens, Greece, </a:t>
            </a:r>
            <a:r>
              <a:rPr lang="en-US" altLang="ko-KR" sz="1600" baseline="30000" dirty="0">
                <a:latin typeface="Helvetica" pitchFamily="2" charset="0"/>
                <a:ea typeface="KoPub돋움체 Bold" panose="02020603020101020101" pitchFamily="18" charset="-127"/>
                <a:cs typeface="Arial" panose="020B0604020202020204" pitchFamily="34" charset="0"/>
              </a:rPr>
              <a:t>6</a:t>
            </a:r>
            <a:r>
              <a:rPr lang="en-US" altLang="ko-KR" sz="1600" dirty="0">
                <a:latin typeface="Helvetica" pitchFamily="2" charset="0"/>
                <a:ea typeface="KoPub돋움체 Bold" panose="02020603020101020101" pitchFamily="18" charset="-127"/>
                <a:cs typeface="Arial" panose="020B0604020202020204" pitchFamily="34" charset="0"/>
              </a:rPr>
              <a:t>European Space Agency (ESA/ESRIN), Frascati, Italy, </a:t>
            </a:r>
            <a:r>
              <a:rPr lang="en-US" altLang="ko-KR" sz="1600" baseline="30000" dirty="0">
                <a:latin typeface="Helvetica" pitchFamily="2" charset="0"/>
                <a:ea typeface="KoPub돋움체 Bold" panose="02020603020101020101" pitchFamily="18" charset="-127"/>
                <a:cs typeface="Arial" panose="020B0604020202020204" pitchFamily="34" charset="0"/>
              </a:rPr>
              <a:t>7</a:t>
            </a:r>
            <a:r>
              <a:rPr lang="en-US" altLang="ko-KR" sz="1600" dirty="0">
                <a:latin typeface="Helvetica" pitchFamily="2" charset="0"/>
                <a:ea typeface="KoPub돋움체 Bold" panose="02020603020101020101" pitchFamily="18" charset="-127"/>
                <a:cs typeface="Arial" panose="020B0604020202020204" pitchFamily="34" charset="0"/>
              </a:rPr>
              <a:t>European Space Agency (ESA/ESTEC), </a:t>
            </a:r>
            <a:r>
              <a:rPr lang="en-US" altLang="ko-KR" sz="1600" dirty="0" err="1">
                <a:latin typeface="Helvetica" pitchFamily="2" charset="0"/>
                <a:ea typeface="KoPub돋움체 Bold" panose="02020603020101020101" pitchFamily="18" charset="-127"/>
                <a:cs typeface="Arial" panose="020B0604020202020204" pitchFamily="34" charset="0"/>
              </a:rPr>
              <a:t>Noordwijk</a:t>
            </a:r>
            <a:r>
              <a:rPr lang="en-US" altLang="ko-KR" sz="1600" dirty="0">
                <a:latin typeface="Helvetica" pitchFamily="2" charset="0"/>
                <a:ea typeface="KoPub돋움체 Bold" panose="02020603020101020101" pitchFamily="18" charset="-127"/>
                <a:cs typeface="Arial" panose="020B0604020202020204" pitchFamily="34" charset="0"/>
              </a:rPr>
              <a:t>, the Netherlands</a:t>
            </a:r>
            <a:endParaRPr lang="el-GR" altLang="ko-KR" sz="1600" dirty="0"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algn="ctr"/>
            <a:endParaRPr lang="en-US" altLang="ko-KR" sz="1600" dirty="0"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E11AB5-735F-C16E-FB87-7868E273D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1605" y="164366"/>
            <a:ext cx="811378" cy="8156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74A877-50A3-0028-34AA-FBD8B5197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0344" y="171063"/>
            <a:ext cx="804904" cy="8022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C4C755-159D-609E-9047-8491481A87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2616" y="281000"/>
            <a:ext cx="1114419" cy="582373"/>
          </a:xfrm>
          <a:prstGeom prst="rect">
            <a:avLst/>
          </a:prstGeom>
        </p:spPr>
      </p:pic>
      <p:pic>
        <p:nvPicPr>
          <p:cNvPr id="13" name="Picture 18" descr="C:\Users\U\Desktop\ESA MAG\logos\Logo_TROPOS.png">
            <a:extLst>
              <a:ext uri="{FF2B5EF4-FFF2-40B4-BE49-F238E27FC236}">
                <a16:creationId xmlns:a16="http://schemas.microsoft.com/office/drawing/2014/main" id="{AC7B0B80-2285-F7DF-DC5A-FB59BE89B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83847" y="1153017"/>
            <a:ext cx="962368" cy="45894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83D816-FCC2-78B2-A374-22193E125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4668" y="1143626"/>
            <a:ext cx="962367" cy="4777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8F3BDA-4058-C3BE-77E7-03418CF54B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14304" y="1230407"/>
            <a:ext cx="1622283" cy="30417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0D415B4-8D96-19C9-2E7C-D87E2D768D0D}"/>
              </a:ext>
            </a:extLst>
          </p:cNvPr>
          <p:cNvGrpSpPr/>
          <p:nvPr/>
        </p:nvGrpSpPr>
        <p:grpSpPr>
          <a:xfrm>
            <a:off x="0" y="2265966"/>
            <a:ext cx="12581680" cy="538163"/>
            <a:chOff x="0" y="-77777"/>
            <a:chExt cx="12192000" cy="5381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3D75334-A9B7-56E2-E91E-0B794FA84826}"/>
                </a:ext>
              </a:extLst>
            </p:cNvPr>
            <p:cNvSpPr txBox="1"/>
            <p:nvPr/>
          </p:nvSpPr>
          <p:spPr>
            <a:xfrm>
              <a:off x="0" y="0"/>
              <a:ext cx="12192000" cy="3768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9" name="Title 3">
              <a:extLst>
                <a:ext uri="{FF2B5EF4-FFF2-40B4-BE49-F238E27FC236}">
                  <a16:creationId xmlns:a16="http://schemas.microsoft.com/office/drawing/2014/main" id="{B8490309-6712-C203-0C22-6FE05B992641}"/>
                </a:ext>
              </a:extLst>
            </p:cNvPr>
            <p:cNvSpPr txBox="1">
              <a:spLocks/>
            </p:cNvSpPr>
            <p:nvPr/>
          </p:nvSpPr>
          <p:spPr>
            <a:xfrm>
              <a:off x="840101" y="-77777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b="1" dirty="0"/>
                <a:t>Towards the Aeolus L2A validation with </a:t>
              </a:r>
              <a:r>
                <a:rPr lang="en-US" sz="2400" b="1" dirty="0" err="1"/>
                <a:t>eVe</a:t>
              </a:r>
              <a:r>
                <a:rPr lang="en-US" sz="2400" b="1" dirty="0"/>
                <a:t> lidar during JATAC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621AB106-7137-B25C-CE90-6449332008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93333" y="2751437"/>
            <a:ext cx="3647854" cy="37457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492091E-AD15-16D9-EAF2-18DDCAFAF1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350" y="2715831"/>
            <a:ext cx="4916641" cy="340407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D4297E9-8765-FDFB-25F0-81A6C3E9264C}"/>
              </a:ext>
            </a:extLst>
          </p:cNvPr>
          <p:cNvGrpSpPr>
            <a:grpSpLocks noChangeAspect="1"/>
          </p:cNvGrpSpPr>
          <p:nvPr/>
        </p:nvGrpSpPr>
        <p:grpSpPr>
          <a:xfrm>
            <a:off x="7" y="2819166"/>
            <a:ext cx="3693017" cy="2492815"/>
            <a:chOff x="-68026" y="3594325"/>
            <a:chExt cx="1525316" cy="102960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06C7B54-2741-B4F4-7AEC-D2A47EA57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7690" y="3594325"/>
              <a:ext cx="1029600" cy="1029600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65043B1-B27F-6DE6-4445-2480C184A324}"/>
                </a:ext>
              </a:extLst>
            </p:cNvPr>
            <p:cNvGrpSpPr/>
            <p:nvPr/>
          </p:nvGrpSpPr>
          <p:grpSpPr>
            <a:xfrm>
              <a:off x="-68026" y="3601035"/>
              <a:ext cx="670369" cy="1016181"/>
              <a:chOff x="-68026" y="3601035"/>
              <a:chExt cx="670369" cy="1016181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CE9C386F-8C95-53EC-040F-88770DA806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94" b="7414"/>
              <a:stretch/>
            </p:blipFill>
            <p:spPr>
              <a:xfrm>
                <a:off x="-68026" y="3601035"/>
                <a:ext cx="670369" cy="1016181"/>
              </a:xfrm>
              <a:prstGeom prst="rect">
                <a:avLst/>
              </a:prstGeom>
            </p:spPr>
          </p:pic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7B7A79FC-F8BD-A1D5-6F2A-8BBF893D81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4756" y="3640229"/>
                <a:ext cx="114337" cy="127732"/>
              </a:xfrm>
              <a:prstGeom prst="line">
                <a:avLst/>
              </a:prstGeom>
              <a:ln w="63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EC6EAD1-0B67-9A0F-695A-3D7461B173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6350" y="3710230"/>
                <a:ext cx="117545" cy="129452"/>
              </a:xfrm>
              <a:prstGeom prst="line">
                <a:avLst/>
              </a:prstGeom>
              <a:ln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4604285F-6435-811B-04E8-27279204AFEF}"/>
              </a:ext>
            </a:extLst>
          </p:cNvPr>
          <p:cNvSpPr/>
          <p:nvPr/>
        </p:nvSpPr>
        <p:spPr>
          <a:xfrm>
            <a:off x="-40426" y="5340336"/>
            <a:ext cx="409651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2799" indent="-172799">
              <a:buFont typeface="Arial" panose="020B0604020202020204" pitchFamily="34" charset="0"/>
              <a:buChar char="•"/>
            </a:pPr>
            <a:r>
              <a:rPr lang="en-US" sz="1600" i="1" u="sng" dirty="0">
                <a:solidFill>
                  <a:srgbClr val="000000"/>
                </a:solidFill>
                <a:latin typeface="Times" pitchFamily="2" charset="0"/>
              </a:rPr>
              <a:t>Emission</a:t>
            </a:r>
            <a:r>
              <a:rPr lang="en-US" sz="1600" dirty="0">
                <a:solidFill>
                  <a:srgbClr val="000000"/>
                </a:solidFill>
                <a:latin typeface="Times" pitchFamily="2" charset="0"/>
              </a:rPr>
              <a:t>: linearly and circularly polarized light at 355 nm</a:t>
            </a:r>
          </a:p>
          <a:p>
            <a:pPr marL="172799" indent="-172799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Times" pitchFamily="2" charset="0"/>
            </a:endParaRPr>
          </a:p>
          <a:p>
            <a:pPr marL="172799" indent="-172799">
              <a:buFont typeface="Arial" panose="020B0604020202020204" pitchFamily="34" charset="0"/>
              <a:buChar char="•"/>
            </a:pPr>
            <a:r>
              <a:rPr lang="en-US" sz="1600" i="1" u="sng" dirty="0">
                <a:solidFill>
                  <a:srgbClr val="000000"/>
                </a:solidFill>
                <a:latin typeface="Times" pitchFamily="2" charset="0"/>
              </a:rPr>
              <a:t>Detection</a:t>
            </a:r>
            <a:r>
              <a:rPr lang="en-US" sz="1600" dirty="0">
                <a:solidFill>
                  <a:srgbClr val="000000"/>
                </a:solidFill>
                <a:latin typeface="Times" pitchFamily="2" charset="0"/>
              </a:rPr>
              <a:t>: a linear analyzer (EARLINET lidar) with Raman channel and a circular analyzer (similar to Aeolus)</a:t>
            </a:r>
          </a:p>
          <a:p>
            <a:pPr marL="172799" indent="-172799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Times" pitchFamily="2" charset="0"/>
            </a:endParaRPr>
          </a:p>
          <a:p>
            <a:pPr marL="172799" indent="-172799">
              <a:buFont typeface="Arial" panose="020B0604020202020204" pitchFamily="34" charset="0"/>
              <a:buChar char="•"/>
            </a:pPr>
            <a:r>
              <a:rPr lang="en-US" sz="1600" i="1" u="sng" dirty="0">
                <a:solidFill>
                  <a:srgbClr val="000000"/>
                </a:solidFill>
                <a:latin typeface="Times" pitchFamily="2" charset="0"/>
              </a:rPr>
              <a:t>Pointing geometry</a:t>
            </a:r>
            <a:r>
              <a:rPr lang="en-US" sz="1600" dirty="0">
                <a:solidFill>
                  <a:srgbClr val="000000"/>
                </a:solidFill>
                <a:latin typeface="Times" pitchFamily="2" charset="0"/>
              </a:rPr>
              <a:t>: off-zenith and azimuth rotation</a:t>
            </a:r>
          </a:p>
          <a:p>
            <a:pPr marL="172799" indent="-172799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Times" pitchFamily="2" charset="0"/>
            </a:endParaRPr>
          </a:p>
          <a:p>
            <a:pPr marL="172799" indent="-172799">
              <a:buFont typeface="Arial" panose="020B0604020202020204" pitchFamily="34" charset="0"/>
              <a:buChar char="•"/>
            </a:pPr>
            <a:r>
              <a:rPr lang="en-US" sz="1600" i="1" u="sng" dirty="0">
                <a:solidFill>
                  <a:srgbClr val="000000"/>
                </a:solidFill>
                <a:latin typeface="Times" pitchFamily="2" charset="0"/>
              </a:rPr>
              <a:t>Products (355 nm)</a:t>
            </a:r>
            <a:r>
              <a:rPr lang="en-US" sz="1600" dirty="0">
                <a:solidFill>
                  <a:srgbClr val="000000"/>
                </a:solidFill>
                <a:latin typeface="Times" pitchFamily="2" charset="0"/>
              </a:rPr>
              <a:t>:</a:t>
            </a:r>
          </a:p>
          <a:p>
            <a:pPr marL="143999" lvl="1" indent="-125999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5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l-GR" sz="1500" dirty="0">
                <a:latin typeface="Times" panose="02020603050405020304" pitchFamily="18" charset="0"/>
                <a:cs typeface="Times" panose="02020603050405020304" pitchFamily="18" charset="0"/>
              </a:rPr>
              <a:t>β</a:t>
            </a:r>
            <a:r>
              <a:rPr lang="en-US" sz="1500" dirty="0">
                <a:latin typeface="Times" panose="02020603050405020304" pitchFamily="18" charset="0"/>
                <a:cs typeface="Times" panose="02020603050405020304" pitchFamily="18" charset="0"/>
              </a:rPr>
              <a:t> (from linear and circular emission)</a:t>
            </a:r>
          </a:p>
          <a:p>
            <a:pPr marL="143999" lvl="1" indent="-125999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l-GR" sz="1500" dirty="0">
                <a:latin typeface="Times" panose="02020603050405020304" pitchFamily="18" charset="0"/>
                <a:cs typeface="Times" panose="02020603050405020304" pitchFamily="18" charset="0"/>
              </a:rPr>
              <a:t> α</a:t>
            </a:r>
            <a:r>
              <a:rPr lang="en-US" sz="1500" dirty="0">
                <a:latin typeface="Times" panose="02020603050405020304" pitchFamily="18" charset="0"/>
                <a:cs typeface="Times" panose="02020603050405020304" pitchFamily="18" charset="0"/>
              </a:rPr>
              <a:t> (nighttime; from linear and circular emission)</a:t>
            </a:r>
          </a:p>
          <a:p>
            <a:pPr marL="143999" lvl="1" indent="-125999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lidar ratio </a:t>
            </a:r>
            <a:r>
              <a:rPr lang="en-US" sz="1500" dirty="0">
                <a:latin typeface="Times" panose="02020603050405020304" pitchFamily="18" charset="0"/>
                <a:cs typeface="Times" panose="02020603050405020304" pitchFamily="18" charset="0"/>
              </a:rPr>
              <a:t>(nighttime; from linear and circular emission)</a:t>
            </a:r>
            <a:endParaRPr lang="en-US" sz="1500" dirty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143999" lvl="1" indent="-125999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linear depolarization ratios</a:t>
            </a:r>
          </a:p>
          <a:p>
            <a:pPr marL="143999" lvl="1" indent="-125999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circular depolarization ratios</a:t>
            </a:r>
          </a:p>
          <a:p>
            <a:pPr marL="125999" lvl="1">
              <a:buClr>
                <a:schemeClr val="accent5">
                  <a:lumMod val="75000"/>
                </a:schemeClr>
              </a:buClr>
            </a:pPr>
            <a:endParaRPr lang="en-US" sz="1600" dirty="0">
              <a:solidFill>
                <a:srgbClr val="000000"/>
              </a:solidFill>
              <a:latin typeface="Times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AE4AC0-7CDB-8EAB-1670-7F031D3D963C}"/>
              </a:ext>
            </a:extLst>
          </p:cNvPr>
          <p:cNvSpPr txBox="1"/>
          <p:nvPr/>
        </p:nvSpPr>
        <p:spPr>
          <a:xfrm>
            <a:off x="7618197" y="6308578"/>
            <a:ext cx="507133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49" indent="-171449">
              <a:buFont typeface="Arial" panose="020B0604020202020204" pitchFamily="34" charset="0"/>
              <a:buChar char="•"/>
            </a:pPr>
            <a:r>
              <a:rPr lang="en-US" sz="1600" i="1" u="sng" dirty="0">
                <a:latin typeface="Times" panose="02020603050405020304" pitchFamily="18" charset="0"/>
                <a:cs typeface="Times" panose="02020603050405020304" pitchFamily="18" charset="0"/>
              </a:rPr>
              <a:t>Campaign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: Joint Aeolus Tropical Atlantic Campaign (JATAC) for the validation of Aeolus products.</a:t>
            </a:r>
          </a:p>
          <a:p>
            <a:pPr marL="171449" indent="-171449">
              <a:buFont typeface="Arial" panose="020B0604020202020204" pitchFamily="34" charset="0"/>
              <a:buChar char="•"/>
            </a:pPr>
            <a:endParaRPr lang="en-US" sz="16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171449" indent="-171449">
              <a:buFont typeface="Arial" panose="020B0604020202020204" pitchFamily="34" charset="0"/>
              <a:buChar char="•"/>
            </a:pPr>
            <a:r>
              <a:rPr lang="en-US" sz="1600" i="1" u="sng" dirty="0">
                <a:latin typeface="Times" panose="02020603050405020304" pitchFamily="18" charset="0"/>
                <a:cs typeface="Times" panose="02020603050405020304" pitchFamily="18" charset="0"/>
              </a:rPr>
              <a:t>When</a:t>
            </a:r>
            <a:r>
              <a:rPr lang="en-US" sz="1600" i="1" dirty="0"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July and September 2021</a:t>
            </a:r>
          </a:p>
          <a:p>
            <a:pPr marL="171449" indent="-171449">
              <a:buFont typeface="Arial" panose="020B0604020202020204" pitchFamily="34" charset="0"/>
              <a:buChar char="•"/>
            </a:pPr>
            <a:endParaRPr lang="en-US" sz="16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171449" indent="-171449">
              <a:buFont typeface="Arial" panose="020B0604020202020204" pitchFamily="34" charset="0"/>
              <a:buChar char="•"/>
            </a:pPr>
            <a:r>
              <a:rPr lang="en-US" sz="1600" i="1" u="sng" dirty="0">
                <a:latin typeface="Times" panose="02020603050405020304" pitchFamily="18" charset="0"/>
                <a:cs typeface="Times" panose="02020603050405020304" pitchFamily="18" charset="0"/>
              </a:rPr>
              <a:t>Where</a:t>
            </a:r>
            <a:r>
              <a:rPr lang="en-US" sz="1600" i="1" dirty="0"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Ocean Science Centre </a:t>
            </a:r>
            <a:r>
              <a:rPr lang="en-US" sz="1600" dirty="0" err="1">
                <a:latin typeface="Times" panose="02020603050405020304" pitchFamily="18" charset="0"/>
                <a:cs typeface="Times" panose="02020603050405020304" pitchFamily="18" charset="0"/>
              </a:rPr>
              <a:t>Mindelo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 (OSCM), </a:t>
            </a:r>
            <a:r>
              <a:rPr lang="en-US" sz="1600" dirty="0" err="1">
                <a:latin typeface="Times" panose="02020603050405020304" pitchFamily="18" charset="0"/>
                <a:cs typeface="Times" panose="02020603050405020304" pitchFamily="18" charset="0"/>
              </a:rPr>
              <a:t>Mindelo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, Cabo Verde</a:t>
            </a:r>
          </a:p>
          <a:p>
            <a:pPr marL="171449" indent="-171449">
              <a:buFont typeface="Arial" panose="020B0604020202020204" pitchFamily="34" charset="0"/>
              <a:buChar char="•"/>
            </a:pPr>
            <a:endParaRPr lang="en-US" sz="16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171449" indent="-171449">
              <a:buFont typeface="Arial" panose="020B0604020202020204" pitchFamily="34" charset="0"/>
              <a:buChar char="•"/>
            </a:pPr>
            <a:r>
              <a:rPr lang="en-US" sz="1600" i="1" u="sng" dirty="0" err="1">
                <a:latin typeface="Times" panose="02020603050405020304" pitchFamily="18" charset="0"/>
                <a:cs typeface="Times" panose="02020603050405020304" pitchFamily="18" charset="0"/>
              </a:rPr>
              <a:t>eVe</a:t>
            </a:r>
            <a:r>
              <a:rPr lang="en-US" sz="1600" i="1" u="sng" dirty="0">
                <a:latin typeface="Times" panose="02020603050405020304" pitchFamily="18" charset="0"/>
                <a:cs typeface="Times" panose="02020603050405020304" pitchFamily="18" charset="0"/>
              </a:rPr>
              <a:t> Dataset</a:t>
            </a:r>
            <a:r>
              <a:rPr lang="en-US" sz="1600" i="1" dirty="0"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pPr marL="251998" lvl="1" indent="-125999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500" dirty="0">
                <a:latin typeface="Times" panose="02020603050405020304" pitchFamily="18" charset="0"/>
                <a:cs typeface="Times" panose="02020603050405020304" pitchFamily="18" charset="0"/>
              </a:rPr>
              <a:t>8 collocated measurements with Aeolus (</a:t>
            </a:r>
            <a:r>
              <a:rPr lang="en-US" sz="1500" dirty="0">
                <a:solidFill>
                  <a:srgbClr val="7030A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Friday 19:39 UTC</a:t>
            </a:r>
            <a:r>
              <a:rPr lang="en-US" sz="1500" dirty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</a:p>
          <a:p>
            <a:pPr marL="251998" lvl="1" indent="-125999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500" dirty="0">
                <a:latin typeface="Times" panose="02020603050405020304" pitchFamily="18" charset="0"/>
                <a:cs typeface="Times" panose="02020603050405020304" pitchFamily="18" charset="0"/>
              </a:rPr>
              <a:t>13 collocated measurements with airborne/in-situ instrumentation </a:t>
            </a:r>
          </a:p>
        </p:txBody>
      </p:sp>
      <p:sp>
        <p:nvSpPr>
          <p:cNvPr id="30" name="Content Placeholder 5">
            <a:extLst>
              <a:ext uri="{FF2B5EF4-FFF2-40B4-BE49-F238E27FC236}">
                <a16:creationId xmlns:a16="http://schemas.microsoft.com/office/drawing/2014/main" id="{B94A1F8F-BE30-FF4A-42FC-F89E7F53E15A}"/>
              </a:ext>
            </a:extLst>
          </p:cNvPr>
          <p:cNvSpPr txBox="1">
            <a:spLocks/>
          </p:cNvSpPr>
          <p:nvPr/>
        </p:nvSpPr>
        <p:spPr>
          <a:xfrm>
            <a:off x="3888942" y="6541817"/>
            <a:ext cx="3914483" cy="27084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172800" indent="-172800" algn="just">
              <a:buFont typeface="Arial" panose="020B0604020202020204" pitchFamily="34" charset="0"/>
              <a:buChar char="•"/>
              <a:defRPr sz="1400" i="1" u="sng">
                <a:solidFill>
                  <a:srgbClr val="000000"/>
                </a:solidFill>
                <a:latin typeface="Times" pitchFamily="2" charset="0"/>
              </a:defRPr>
            </a:lvl1pPr>
            <a:lvl2pPr marL="144000" lvl="1" indent="-126000" algn="just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defRPr sz="1300">
                <a:latin typeface="Times" panose="02020603050405020304" pitchFamily="18" charset="0"/>
                <a:cs typeface="Times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GB" sz="1600" dirty="0"/>
              <a:t>Aeolus L2A retrievals (version Baseline 12)</a:t>
            </a:r>
            <a:r>
              <a:rPr lang="en-GB" sz="1600" i="0" u="none" dirty="0"/>
              <a:t>:</a:t>
            </a:r>
          </a:p>
          <a:p>
            <a:pPr marL="0" indent="0" algn="l">
              <a:buNone/>
            </a:pPr>
            <a:endParaRPr lang="en-GB" sz="1600" i="0" u="none" dirty="0"/>
          </a:p>
          <a:p>
            <a:pPr marL="0" indent="0" algn="l">
              <a:buNone/>
            </a:pPr>
            <a:r>
              <a:rPr lang="en-GB" sz="1600" i="0" u="none" dirty="0"/>
              <a:t>1. Standard Correct Algorithm (SCA) [L2A processors I; </a:t>
            </a:r>
            <a:r>
              <a:rPr lang="en-GB" sz="1600" i="0" u="none" dirty="0" err="1"/>
              <a:t>Meteo</a:t>
            </a:r>
            <a:r>
              <a:rPr lang="en-GB" sz="1600" i="0" u="none" dirty="0"/>
              <a:t> France]</a:t>
            </a:r>
          </a:p>
          <a:p>
            <a:pPr lvl="1" algn="l"/>
            <a:r>
              <a:rPr lang="en-GB" sz="1400" dirty="0"/>
              <a:t> </a:t>
            </a:r>
            <a:r>
              <a:rPr lang="en-GB" sz="1500" dirty="0"/>
              <a:t>Two vertical resolution scales (Rayleigh bin / Mid bin)</a:t>
            </a:r>
          </a:p>
          <a:p>
            <a:pPr algn="l"/>
            <a:endParaRPr lang="en-GB" sz="1600" i="0" u="none" dirty="0"/>
          </a:p>
          <a:p>
            <a:pPr marL="0" indent="0" algn="l">
              <a:buNone/>
            </a:pPr>
            <a:r>
              <a:rPr lang="en-GB" sz="1600" i="0" u="none" dirty="0"/>
              <a:t>2. AEL – PRO [L2A processors II;  KNMI]</a:t>
            </a:r>
          </a:p>
          <a:p>
            <a:pPr marL="187199" lvl="1" algn="l"/>
            <a:r>
              <a:rPr lang="en-GB" sz="1500" dirty="0"/>
              <a:t> Algorithm from </a:t>
            </a:r>
            <a:r>
              <a:rPr lang="en-GB" sz="1500" dirty="0" err="1"/>
              <a:t>EarthCARE</a:t>
            </a:r>
            <a:r>
              <a:rPr lang="en-GB" sz="1500" dirty="0"/>
              <a:t> developments</a:t>
            </a:r>
          </a:p>
          <a:p>
            <a:pPr marL="187199" lvl="1" algn="l"/>
            <a:r>
              <a:rPr lang="en-GB" sz="1500" dirty="0"/>
              <a:t> JATAC Aeolus profiles reprocessed on February 2022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51EAAC-9C67-2B31-2F30-9251FD19D471}"/>
              </a:ext>
            </a:extLst>
          </p:cNvPr>
          <p:cNvCxnSpPr>
            <a:cxnSpLocks/>
          </p:cNvCxnSpPr>
          <p:nvPr/>
        </p:nvCxnSpPr>
        <p:spPr>
          <a:xfrm>
            <a:off x="3922384" y="2710918"/>
            <a:ext cx="0" cy="6840000"/>
          </a:xfrm>
          <a:prstGeom prst="line">
            <a:avLst/>
          </a:prstGeom>
          <a:ln w="38100">
            <a:solidFill>
              <a:srgbClr val="C5E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7178676-FA69-2419-2FB5-5E3D45F9DC39}"/>
              </a:ext>
            </a:extLst>
          </p:cNvPr>
          <p:cNvSpPr txBox="1"/>
          <p:nvPr/>
        </p:nvSpPr>
        <p:spPr>
          <a:xfrm>
            <a:off x="8501792" y="3366080"/>
            <a:ext cx="6729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cs typeface="Times" panose="02020603050405020304" pitchFamily="18" charset="0"/>
              </a:rPr>
              <a:t>JATAC</a:t>
            </a:r>
            <a:endParaRPr lang="el-GR" sz="1600" b="1" dirty="0">
              <a:solidFill>
                <a:schemeClr val="bg1"/>
              </a:solidFill>
              <a:cs typeface="Times" panose="02020603050405020304" pitchFamily="18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F81859-AC19-5734-B3E1-939EF78797C2}"/>
              </a:ext>
            </a:extLst>
          </p:cNvPr>
          <p:cNvCxnSpPr/>
          <p:nvPr/>
        </p:nvCxnSpPr>
        <p:spPr>
          <a:xfrm>
            <a:off x="7" y="2273963"/>
            <a:ext cx="2519997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927DD3D-5050-94D8-C3FA-1337B1F0C70B}"/>
              </a:ext>
            </a:extLst>
          </p:cNvPr>
          <p:cNvCxnSpPr>
            <a:cxnSpLocks/>
          </p:cNvCxnSpPr>
          <p:nvPr/>
        </p:nvCxnSpPr>
        <p:spPr>
          <a:xfrm>
            <a:off x="7683343" y="2703638"/>
            <a:ext cx="0" cy="6840000"/>
          </a:xfrm>
          <a:prstGeom prst="line">
            <a:avLst/>
          </a:prstGeom>
          <a:ln w="38100">
            <a:solidFill>
              <a:srgbClr val="C5E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EC373FC-6BAE-C459-D89F-990A1D9C0E33}"/>
              </a:ext>
            </a:extLst>
          </p:cNvPr>
          <p:cNvGrpSpPr/>
          <p:nvPr/>
        </p:nvGrpSpPr>
        <p:grpSpPr>
          <a:xfrm>
            <a:off x="12802823" y="11570159"/>
            <a:ext cx="12215706" cy="4500000"/>
            <a:chOff x="9631" y="2358000"/>
            <a:chExt cx="12215706" cy="4500000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C401E40C-8A66-432E-7416-B95367014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" y="2358000"/>
              <a:ext cx="4191177" cy="45000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1D540044-2D94-159B-86A7-B91D04E0A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1896" y="2358000"/>
              <a:ext cx="4191177" cy="4500000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ACF80FFF-EA0B-BE43-1D0A-1E2E2EFF0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4160" y="2358000"/>
              <a:ext cx="4191177" cy="4500000"/>
            </a:xfrm>
            <a:prstGeom prst="rect">
              <a:avLst/>
            </a:prstGeom>
          </p:spPr>
        </p:pic>
      </p:grp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D839574D-35CF-22B0-3ECC-BC1F553A1A6A}"/>
              </a:ext>
            </a:extLst>
          </p:cNvPr>
          <p:cNvSpPr txBox="1">
            <a:spLocks/>
          </p:cNvSpPr>
          <p:nvPr/>
        </p:nvSpPr>
        <p:spPr>
          <a:xfrm>
            <a:off x="12717510" y="10023439"/>
            <a:ext cx="5791672" cy="1291170"/>
          </a:xfrm>
        </p:spPr>
        <p:txBody>
          <a:bodyPr/>
          <a:lstStyle>
            <a:lvl1pPr marL="0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81326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57771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34216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510661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6615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just">
              <a:buClrTx/>
            </a:pPr>
            <a:r>
              <a:rPr lang="en-US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Mean Bias and standard deviation over Aeolus Bin</a:t>
            </a:r>
            <a:r>
              <a:rPr lang="el-GR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July</a:t>
            </a:r>
            <a:r>
              <a:rPr lang="en-US" sz="160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and</a:t>
            </a:r>
            <a:r>
              <a:rPr lang="en-US" sz="160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September</a:t>
            </a:r>
            <a:r>
              <a:rPr lang="en-US" sz="160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overpasses; 8 in total)</a:t>
            </a:r>
            <a:endParaRPr lang="en-GB" sz="1600" dirty="0">
              <a:solidFill>
                <a:schemeClr val="tx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216000" indent="-216000" algn="just">
              <a:buClrTx/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4</a:t>
            </a:r>
            <a:r>
              <a:rPr lang="en-US" sz="1600" kern="0" baseline="3000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</a:t>
            </a:r>
            <a:r>
              <a:rPr lang="en-US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Aeolus Bin </a:t>
            </a:r>
            <a:r>
              <a:rPr lang="en-US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 ~2 km</a:t>
            </a:r>
          </a:p>
          <a:p>
            <a:pPr marL="216000" indent="-216000" algn="just">
              <a:buClrTx/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14</a:t>
            </a:r>
            <a:r>
              <a:rPr lang="en-US" sz="1600" kern="0" baseline="3000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th</a:t>
            </a:r>
            <a:r>
              <a:rPr lang="en-US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 Aeolus Bin  ~ 10 km</a:t>
            </a:r>
            <a:endParaRPr lang="en-US" sz="1600" kern="0" dirty="0">
              <a:solidFill>
                <a:schemeClr val="tx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C997009-5DC6-6445-1BFA-DA1E5BA67CC0}"/>
              </a:ext>
            </a:extLst>
          </p:cNvPr>
          <p:cNvCxnSpPr/>
          <p:nvPr/>
        </p:nvCxnSpPr>
        <p:spPr>
          <a:xfrm flipH="1">
            <a:off x="12851724" y="14640192"/>
            <a:ext cx="2985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A1D142E4-FC73-D6FA-9090-984AE3823150}"/>
              </a:ext>
            </a:extLst>
          </p:cNvPr>
          <p:cNvSpPr txBox="1"/>
          <p:nvPr/>
        </p:nvSpPr>
        <p:spPr>
          <a:xfrm rot="16200000">
            <a:off x="12648766" y="14782174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~2 km</a:t>
            </a:r>
            <a:endParaRPr lang="el-GR" sz="1400" dirty="0">
              <a:solidFill>
                <a:srgbClr val="0070C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4E329EA-55B7-175E-825E-F794D836C5C1}"/>
              </a:ext>
            </a:extLst>
          </p:cNvPr>
          <p:cNvSpPr txBox="1"/>
          <p:nvPr/>
        </p:nvSpPr>
        <p:spPr>
          <a:xfrm rot="16200000">
            <a:off x="12583536" y="12505984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~10 km</a:t>
            </a:r>
            <a:endParaRPr lang="el-GR" sz="1400" dirty="0">
              <a:solidFill>
                <a:srgbClr val="0070C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ACB8F8F-43BF-5319-365B-E0FAF7181FA0}"/>
              </a:ext>
            </a:extLst>
          </p:cNvPr>
          <p:cNvCxnSpPr/>
          <p:nvPr/>
        </p:nvCxnSpPr>
        <p:spPr>
          <a:xfrm flipH="1">
            <a:off x="12821427" y="12327718"/>
            <a:ext cx="2985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47163E3-AA74-1085-55BD-870230AFE9EE}"/>
              </a:ext>
            </a:extLst>
          </p:cNvPr>
          <p:cNvCxnSpPr/>
          <p:nvPr/>
        </p:nvCxnSpPr>
        <p:spPr>
          <a:xfrm flipH="1">
            <a:off x="16798943" y="14640192"/>
            <a:ext cx="2985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0F270588-95D0-EFA8-0820-D7F6AE0544DA}"/>
              </a:ext>
            </a:extLst>
          </p:cNvPr>
          <p:cNvSpPr txBox="1"/>
          <p:nvPr/>
        </p:nvSpPr>
        <p:spPr>
          <a:xfrm rot="16200000">
            <a:off x="16530755" y="12505984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~10 km</a:t>
            </a:r>
            <a:endParaRPr lang="el-GR" sz="1400" dirty="0">
              <a:solidFill>
                <a:srgbClr val="0070C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3E5FAE6-963B-F60B-E9A6-893EFCB4C2C3}"/>
              </a:ext>
            </a:extLst>
          </p:cNvPr>
          <p:cNvCxnSpPr/>
          <p:nvPr/>
        </p:nvCxnSpPr>
        <p:spPr>
          <a:xfrm flipH="1">
            <a:off x="16768646" y="12327718"/>
            <a:ext cx="2985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2D9AF2FF-FB03-BFA2-5C80-24F4F2FE4075}"/>
              </a:ext>
            </a:extLst>
          </p:cNvPr>
          <p:cNvSpPr txBox="1"/>
          <p:nvPr/>
        </p:nvSpPr>
        <p:spPr>
          <a:xfrm rot="16200000">
            <a:off x="16577367" y="14778356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~2 km</a:t>
            </a:r>
            <a:endParaRPr lang="el-GR" sz="1400" dirty="0">
              <a:solidFill>
                <a:srgbClr val="0070C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0A072C4-1427-EAE0-A43F-3E4BB981E0EF}"/>
              </a:ext>
            </a:extLst>
          </p:cNvPr>
          <p:cNvCxnSpPr/>
          <p:nvPr/>
        </p:nvCxnSpPr>
        <p:spPr>
          <a:xfrm flipH="1">
            <a:off x="20790973" y="14640192"/>
            <a:ext cx="2985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8F5FA9D1-4521-7233-730D-E830C917D899}"/>
              </a:ext>
            </a:extLst>
          </p:cNvPr>
          <p:cNvSpPr txBox="1"/>
          <p:nvPr/>
        </p:nvSpPr>
        <p:spPr>
          <a:xfrm rot="16200000">
            <a:off x="20588015" y="14782174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~2 km</a:t>
            </a:r>
            <a:endParaRPr lang="el-GR" sz="1400" dirty="0">
              <a:solidFill>
                <a:srgbClr val="0070C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C420373-55D0-975A-61A3-0C159D282B2A}"/>
              </a:ext>
            </a:extLst>
          </p:cNvPr>
          <p:cNvSpPr txBox="1"/>
          <p:nvPr/>
        </p:nvSpPr>
        <p:spPr>
          <a:xfrm rot="16200000">
            <a:off x="20522785" y="12505984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~10 km</a:t>
            </a:r>
            <a:endParaRPr lang="el-GR" sz="1400" dirty="0">
              <a:solidFill>
                <a:srgbClr val="0070C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A88CB8E-7E62-644A-EC2E-E8193E958166}"/>
              </a:ext>
            </a:extLst>
          </p:cNvPr>
          <p:cNvCxnSpPr/>
          <p:nvPr/>
        </p:nvCxnSpPr>
        <p:spPr>
          <a:xfrm flipH="1">
            <a:off x="20760676" y="12327718"/>
            <a:ext cx="2985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D4E4DB2F-E328-3B05-7EDE-A3E4655F9825}"/>
              </a:ext>
            </a:extLst>
          </p:cNvPr>
          <p:cNvSpPr txBox="1"/>
          <p:nvPr/>
        </p:nvSpPr>
        <p:spPr>
          <a:xfrm>
            <a:off x="13331156" y="13084636"/>
            <a:ext cx="8915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8519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1.2</a:t>
            </a:r>
          </a:p>
          <a:p>
            <a:r>
              <a:rPr lang="en-US" sz="1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0.9</a:t>
            </a:r>
          </a:p>
          <a:p>
            <a:r>
              <a:rPr lang="en-US" sz="1400" b="1" dirty="0">
                <a:solidFill>
                  <a:srgbClr val="00B05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0.8</a:t>
            </a:r>
            <a:endParaRPr lang="el-GR" sz="1400" b="1" dirty="0">
              <a:solidFill>
                <a:srgbClr val="00B05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3512454-7529-85D2-FB19-0F3780E2AE16}"/>
              </a:ext>
            </a:extLst>
          </p:cNvPr>
          <p:cNvSpPr txBox="1"/>
          <p:nvPr/>
        </p:nvSpPr>
        <p:spPr>
          <a:xfrm>
            <a:off x="13331156" y="14640192"/>
            <a:ext cx="9813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8519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12.5</a:t>
            </a:r>
          </a:p>
          <a:p>
            <a:r>
              <a:rPr lang="en-US" sz="1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9.7</a:t>
            </a:r>
          </a:p>
          <a:p>
            <a:r>
              <a:rPr lang="en-US" sz="1400" b="1" dirty="0">
                <a:solidFill>
                  <a:srgbClr val="00B05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89.1</a:t>
            </a:r>
            <a:endParaRPr lang="el-GR" sz="1400" b="1" dirty="0">
              <a:solidFill>
                <a:srgbClr val="00B05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2A1A168-D88B-BE9D-4EF0-C7A56D2C6FC7}"/>
              </a:ext>
            </a:extLst>
          </p:cNvPr>
          <p:cNvSpPr txBox="1"/>
          <p:nvPr/>
        </p:nvSpPr>
        <p:spPr>
          <a:xfrm>
            <a:off x="17340919" y="13084636"/>
            <a:ext cx="8467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8519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92</a:t>
            </a:r>
          </a:p>
          <a:p>
            <a:r>
              <a:rPr lang="en-US" sz="1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71</a:t>
            </a:r>
          </a:p>
          <a:p>
            <a:r>
              <a:rPr lang="en-US" sz="1400" b="1" dirty="0">
                <a:solidFill>
                  <a:srgbClr val="00B05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42</a:t>
            </a:r>
            <a:endParaRPr lang="el-GR" sz="1400" b="1" dirty="0">
              <a:solidFill>
                <a:srgbClr val="00B05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C11C6B8-42B9-58B2-850E-A9C98367D1DA}"/>
              </a:ext>
            </a:extLst>
          </p:cNvPr>
          <p:cNvSpPr txBox="1"/>
          <p:nvPr/>
        </p:nvSpPr>
        <p:spPr>
          <a:xfrm>
            <a:off x="17340919" y="14640192"/>
            <a:ext cx="11416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8519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141</a:t>
            </a:r>
          </a:p>
          <a:p>
            <a:r>
              <a:rPr lang="en-US" sz="1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246</a:t>
            </a:r>
          </a:p>
          <a:p>
            <a:r>
              <a:rPr lang="en-US" sz="1400" b="1" dirty="0">
                <a:solidFill>
                  <a:srgbClr val="00B05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too high</a:t>
            </a:r>
            <a:endParaRPr lang="el-GR" sz="1400" b="1" dirty="0">
              <a:solidFill>
                <a:srgbClr val="00B05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4C7D443-85AC-968E-5D9F-35861BD5F8BD}"/>
              </a:ext>
            </a:extLst>
          </p:cNvPr>
          <p:cNvSpPr txBox="1"/>
          <p:nvPr/>
        </p:nvSpPr>
        <p:spPr>
          <a:xfrm>
            <a:off x="23543022" y="14145590"/>
            <a:ext cx="9364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8519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100</a:t>
            </a:r>
          </a:p>
          <a:p>
            <a:r>
              <a:rPr lang="en-US" sz="14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220</a:t>
            </a:r>
          </a:p>
          <a:p>
            <a:r>
              <a:rPr lang="en-US" sz="1400" b="1" dirty="0">
                <a:solidFill>
                  <a:srgbClr val="00B05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MB &lt; 40</a:t>
            </a:r>
            <a:endParaRPr lang="el-GR" sz="1400" b="1" dirty="0">
              <a:solidFill>
                <a:srgbClr val="00B05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CBE961A-F4B2-BEC0-64CF-EC1C3157DBF4}"/>
              </a:ext>
            </a:extLst>
          </p:cNvPr>
          <p:cNvSpPr/>
          <p:nvPr/>
        </p:nvSpPr>
        <p:spPr>
          <a:xfrm>
            <a:off x="21891250" y="14145590"/>
            <a:ext cx="2588240" cy="807132"/>
          </a:xfrm>
          <a:prstGeom prst="rect">
            <a:avLst/>
          </a:prstGeom>
          <a:noFill/>
          <a:ln>
            <a:solidFill>
              <a:schemeClr val="tx1">
                <a:alpha val="41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ED61AD1-63BF-06BD-5BCA-F963A75619A2}"/>
              </a:ext>
            </a:extLst>
          </p:cNvPr>
          <p:cNvGrpSpPr/>
          <p:nvPr/>
        </p:nvGrpSpPr>
        <p:grpSpPr>
          <a:xfrm>
            <a:off x="12658189" y="9564314"/>
            <a:ext cx="12541255" cy="540000"/>
            <a:chOff x="0" y="-77777"/>
            <a:chExt cx="12192000" cy="53816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CC1439D-E399-DB47-C9BE-5904EFA3AF75}"/>
                </a:ext>
              </a:extLst>
            </p:cNvPr>
            <p:cNvSpPr txBox="1"/>
            <p:nvPr/>
          </p:nvSpPr>
          <p:spPr>
            <a:xfrm>
              <a:off x="0" y="0"/>
              <a:ext cx="12192000" cy="37559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94" name="Title 3">
              <a:extLst>
                <a:ext uri="{FF2B5EF4-FFF2-40B4-BE49-F238E27FC236}">
                  <a16:creationId xmlns:a16="http://schemas.microsoft.com/office/drawing/2014/main" id="{15D320AC-8DB2-162D-0811-F7F9A3A359FC}"/>
                </a:ext>
              </a:extLst>
            </p:cNvPr>
            <p:cNvSpPr txBox="1">
              <a:spLocks/>
            </p:cNvSpPr>
            <p:nvPr/>
          </p:nvSpPr>
          <p:spPr>
            <a:xfrm>
              <a:off x="840101" y="-77777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b="1" dirty="0"/>
                <a:t>Outcomes and next steps</a:t>
              </a:r>
            </a:p>
          </p:txBody>
        </p:sp>
      </p:grpSp>
      <p:pic>
        <p:nvPicPr>
          <p:cNvPr id="98" name="Picture 97">
            <a:extLst>
              <a:ext uri="{FF2B5EF4-FFF2-40B4-BE49-F238E27FC236}">
                <a16:creationId xmlns:a16="http://schemas.microsoft.com/office/drawing/2014/main" id="{98B7B206-6A7A-D7B7-5463-2042E79987E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022426" y="4421202"/>
            <a:ext cx="11980886" cy="5209080"/>
          </a:xfrm>
          <a:prstGeom prst="rect">
            <a:avLst/>
          </a:prstGeom>
        </p:spPr>
      </p:pic>
      <p:graphicFrame>
        <p:nvGraphicFramePr>
          <p:cNvPr id="100" name="Πίνακας 2">
            <a:extLst>
              <a:ext uri="{FF2B5EF4-FFF2-40B4-BE49-F238E27FC236}">
                <a16:creationId xmlns:a16="http://schemas.microsoft.com/office/drawing/2014/main" id="{25041D34-1773-BC61-76BA-045FB6DA9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804054"/>
              </p:ext>
            </p:extLst>
          </p:nvPr>
        </p:nvGraphicFramePr>
        <p:xfrm>
          <a:off x="21004156" y="2739709"/>
          <a:ext cx="4201234" cy="1951474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807076">
                  <a:extLst>
                    <a:ext uri="{9D8B030D-6E8A-4147-A177-3AD203B41FA5}">
                      <a16:colId xmlns:a16="http://schemas.microsoft.com/office/drawing/2014/main" val="103629843"/>
                    </a:ext>
                  </a:extLst>
                </a:gridCol>
                <a:gridCol w="1146048">
                  <a:extLst>
                    <a:ext uri="{9D8B030D-6E8A-4147-A177-3AD203B41FA5}">
                      <a16:colId xmlns:a16="http://schemas.microsoft.com/office/drawing/2014/main" val="1864501032"/>
                    </a:ext>
                  </a:extLst>
                </a:gridCol>
                <a:gridCol w="1248110">
                  <a:extLst>
                    <a:ext uri="{9D8B030D-6E8A-4147-A177-3AD203B41FA5}">
                      <a16:colId xmlns:a16="http://schemas.microsoft.com/office/drawing/2014/main" val="2609772710"/>
                    </a:ext>
                  </a:extLst>
                </a:gridCol>
              </a:tblGrid>
              <a:tr h="5268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Optical products retrieval</a:t>
                      </a:r>
                      <a:endParaRPr lang="el-G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eVe</a:t>
                      </a:r>
                      <a:endParaRPr lang="el-G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PollyXT</a:t>
                      </a:r>
                      <a:endParaRPr lang="el-G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741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Pointing angle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  <a:r>
                        <a:rPr lang="en-US" sz="1400" baseline="30000" dirty="0"/>
                        <a:t>o</a:t>
                      </a:r>
                      <a:r>
                        <a:rPr lang="en-US" sz="1400" baseline="0" dirty="0"/>
                        <a:t> off zenith</a:t>
                      </a:r>
                      <a:endParaRPr lang="el-GR" sz="14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  <a:r>
                        <a:rPr lang="en-US" sz="1400" baseline="30000" dirty="0"/>
                        <a:t>o</a:t>
                      </a:r>
                      <a:r>
                        <a:rPr lang="en-US" sz="1400" baseline="0" dirty="0"/>
                        <a:t> off zenith</a:t>
                      </a:r>
                      <a:endParaRPr lang="el-G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6673546"/>
                  </a:ext>
                </a:extLst>
              </a:tr>
              <a:tr h="526878">
                <a:tc>
                  <a:txBody>
                    <a:bodyPr/>
                    <a:lstStyle/>
                    <a:p>
                      <a:r>
                        <a:rPr lang="en-US" sz="1400" dirty="0"/>
                        <a:t>Signal smoothing window: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750 m</a:t>
                      </a:r>
                      <a:endParaRPr lang="el-G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750 m</a:t>
                      </a:r>
                      <a:endParaRPr lang="el-G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4149971"/>
                  </a:ext>
                </a:extLst>
              </a:tr>
              <a:tr h="526878">
                <a:tc>
                  <a:txBody>
                    <a:bodyPr/>
                    <a:lstStyle/>
                    <a:p>
                      <a:r>
                        <a:rPr lang="en-US" sz="1400" dirty="0"/>
                        <a:t>Time averaging (UTC):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20:16 - 20:54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20:00 - 20:30 </a:t>
                      </a:r>
                      <a:endParaRPr lang="el-G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7521483"/>
                  </a:ext>
                </a:extLst>
              </a:tr>
            </a:tbl>
          </a:graphicData>
        </a:graphic>
      </p:graphicFrame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2CEFD6F-7419-543C-5A07-E5D0790E46AB}"/>
              </a:ext>
            </a:extLst>
          </p:cNvPr>
          <p:cNvGrpSpPr/>
          <p:nvPr/>
        </p:nvGrpSpPr>
        <p:grpSpPr>
          <a:xfrm>
            <a:off x="12666134" y="2268027"/>
            <a:ext cx="12545642" cy="540000"/>
            <a:chOff x="0" y="-77777"/>
            <a:chExt cx="12192000" cy="53816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94F41DE-9780-E3EA-0603-A92D8F813C31}"/>
                </a:ext>
              </a:extLst>
            </p:cNvPr>
            <p:cNvSpPr txBox="1"/>
            <p:nvPr/>
          </p:nvSpPr>
          <p:spPr>
            <a:xfrm>
              <a:off x="0" y="0"/>
              <a:ext cx="12192000" cy="37559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3" name="Title 3">
              <a:extLst>
                <a:ext uri="{FF2B5EF4-FFF2-40B4-BE49-F238E27FC236}">
                  <a16:creationId xmlns:a16="http://schemas.microsoft.com/office/drawing/2014/main" id="{AF709FFB-1AD8-6426-F0C0-CFBFB238A534}"/>
                </a:ext>
              </a:extLst>
            </p:cNvPr>
            <p:cNvSpPr txBox="1">
              <a:spLocks/>
            </p:cNvSpPr>
            <p:nvPr/>
          </p:nvSpPr>
          <p:spPr>
            <a:xfrm>
              <a:off x="840101" y="-77777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b="1" dirty="0"/>
                <a:t>Lidar intercomparison during JATAC (</a:t>
              </a:r>
              <a:r>
                <a:rPr lang="en-US" sz="2400" b="1" dirty="0" err="1"/>
                <a:t>eVe</a:t>
              </a:r>
              <a:r>
                <a:rPr lang="en-US" sz="2400" b="1" dirty="0"/>
                <a:t> vs </a:t>
              </a:r>
              <a:r>
                <a:rPr lang="en-US" sz="2400" b="1" dirty="0" err="1"/>
                <a:t>PollyXT</a:t>
              </a:r>
              <a:r>
                <a:rPr lang="en-US" sz="2400" b="1" dirty="0"/>
                <a:t>)</a:t>
              </a:r>
            </a:p>
          </p:txBody>
        </p:sp>
      </p:grp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D4F978BB-4DAA-0405-FB02-88729CE3A0EC}"/>
              </a:ext>
            </a:extLst>
          </p:cNvPr>
          <p:cNvCxnSpPr>
            <a:cxnSpLocks/>
          </p:cNvCxnSpPr>
          <p:nvPr/>
        </p:nvCxnSpPr>
        <p:spPr>
          <a:xfrm rot="5400000" flipH="1">
            <a:off x="12573532" y="-3030055"/>
            <a:ext cx="15217" cy="2520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Picture 98">
            <a:extLst>
              <a:ext uri="{FF2B5EF4-FFF2-40B4-BE49-F238E27FC236}">
                <a16:creationId xmlns:a16="http://schemas.microsoft.com/office/drawing/2014/main" id="{022A1F61-74F2-9887-16C0-3CC03D9A3C7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589351" y="2729208"/>
            <a:ext cx="4680000" cy="2340000"/>
          </a:xfrm>
          <a:prstGeom prst="rect">
            <a:avLst/>
          </a:prstGeom>
        </p:spPr>
      </p:pic>
      <p:sp>
        <p:nvSpPr>
          <p:cNvPr id="106" name="Rectangle 105">
            <a:extLst>
              <a:ext uri="{FF2B5EF4-FFF2-40B4-BE49-F238E27FC236}">
                <a16:creationId xmlns:a16="http://schemas.microsoft.com/office/drawing/2014/main" id="{FD82A2C7-73B5-9D35-CE8C-9A0D9DA6FC34}"/>
              </a:ext>
            </a:extLst>
          </p:cNvPr>
          <p:cNvSpPr/>
          <p:nvPr/>
        </p:nvSpPr>
        <p:spPr>
          <a:xfrm>
            <a:off x="17169926" y="2710912"/>
            <a:ext cx="3960763" cy="175432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600" i="1" u="sng" dirty="0" err="1">
                <a:solidFill>
                  <a:srgbClr val="000000"/>
                </a:solidFill>
                <a:latin typeface="Times" pitchFamily="2" charset="0"/>
              </a:rPr>
              <a:t>PollyXT</a:t>
            </a:r>
            <a:r>
              <a:rPr lang="en-US" sz="1600" i="1" u="sng" dirty="0">
                <a:solidFill>
                  <a:srgbClr val="000000"/>
                </a:solidFill>
                <a:latin typeface="Times" pitchFamily="2" charset="0"/>
              </a:rPr>
              <a:t> lidar</a:t>
            </a:r>
            <a:r>
              <a:rPr lang="en-US" sz="1600" dirty="0">
                <a:solidFill>
                  <a:srgbClr val="000000"/>
                </a:solidFill>
                <a:latin typeface="Times" pitchFamily="2" charset="0"/>
              </a:rPr>
              <a:t>:</a:t>
            </a:r>
          </a:p>
          <a:p>
            <a:pPr marL="172799" indent="-172799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" pitchFamily="2" charset="0"/>
              </a:rPr>
              <a:t>linear emission at 355, 532, 1064 nm</a:t>
            </a:r>
          </a:p>
          <a:p>
            <a:pPr marL="172799" indent="-172799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" pitchFamily="2" charset="0"/>
              </a:rPr>
              <a:t>lidar products:</a:t>
            </a:r>
          </a:p>
          <a:p>
            <a:pPr marL="143999" lvl="1" indent="-125999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5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l-GR" sz="1500" dirty="0">
                <a:latin typeface="Times" panose="02020603050405020304" pitchFamily="18" charset="0"/>
                <a:cs typeface="Times" panose="02020603050405020304" pitchFamily="18" charset="0"/>
              </a:rPr>
              <a:t>β</a:t>
            </a:r>
            <a:r>
              <a:rPr lang="en-US" sz="1500" dirty="0">
                <a:latin typeface="Times" panose="02020603050405020304" pitchFamily="18" charset="0"/>
                <a:cs typeface="Times" panose="02020603050405020304" pitchFamily="18" charset="0"/>
              </a:rPr>
              <a:t>; </a:t>
            </a:r>
            <a:r>
              <a:rPr lang="el-GR" sz="1500" dirty="0">
                <a:latin typeface="Times" panose="02020603050405020304" pitchFamily="18" charset="0"/>
                <a:cs typeface="Times" panose="02020603050405020304" pitchFamily="18" charset="0"/>
              </a:rPr>
              <a:t>α</a:t>
            </a:r>
            <a:r>
              <a:rPr lang="en-US" sz="1500" dirty="0">
                <a:latin typeface="Times" panose="02020603050405020304" pitchFamily="18" charset="0"/>
                <a:cs typeface="Times" panose="02020603050405020304" pitchFamily="18" charset="0"/>
              </a:rPr>
              <a:t> (nighttime); </a:t>
            </a:r>
            <a:r>
              <a:rPr lang="en-US" sz="1500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lidar ratio </a:t>
            </a:r>
            <a:r>
              <a:rPr lang="en-US" sz="1500" dirty="0">
                <a:latin typeface="Times" panose="02020603050405020304" pitchFamily="18" charset="0"/>
                <a:cs typeface="Times" panose="02020603050405020304" pitchFamily="18" charset="0"/>
              </a:rPr>
              <a:t>(nighttime); </a:t>
            </a:r>
            <a:r>
              <a:rPr lang="en-US" sz="1500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linear depolarization ratios </a:t>
            </a:r>
            <a:r>
              <a:rPr lang="en-US" sz="1500" dirty="0">
                <a:solidFill>
                  <a:srgbClr val="000000"/>
                </a:solidFill>
                <a:latin typeface="Times" pitchFamily="2" charset="0"/>
              </a:rPr>
              <a:t>(355, 532, 1064 nm)</a:t>
            </a:r>
            <a:endParaRPr lang="en-US" sz="1500" dirty="0">
              <a:solidFill>
                <a:srgbClr val="000000"/>
              </a:solidFill>
              <a:latin typeface="Times" pitchFamily="2" charset="0"/>
              <a:cs typeface="Times" panose="02020603050405020304" pitchFamily="18" charset="0"/>
            </a:endParaRPr>
          </a:p>
          <a:p>
            <a:pPr marL="143999" lvl="1" indent="-125999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" pitchFamily="2" charset="0"/>
                <a:cs typeface="Times" panose="02020603050405020304" pitchFamily="18" charset="0"/>
              </a:rPr>
              <a:t> Angstrom exponent (355/532, 532/1064 nm)</a:t>
            </a:r>
          </a:p>
          <a:p>
            <a:pPr marL="143999" lvl="1" indent="-125999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" pitchFamily="2" charset="0"/>
                <a:cs typeface="Times" panose="02020603050405020304" pitchFamily="18" charset="0"/>
              </a:rPr>
              <a:t>water vapor mixing ratio</a:t>
            </a:r>
            <a:endParaRPr lang="en-US" sz="1500" dirty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D8B3946-B7AF-9B91-B0E5-F320AB8DE791}"/>
              </a:ext>
            </a:extLst>
          </p:cNvPr>
          <p:cNvSpPr/>
          <p:nvPr/>
        </p:nvSpPr>
        <p:spPr>
          <a:xfrm>
            <a:off x="17245857" y="2733581"/>
            <a:ext cx="3733320" cy="1687614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B1EA099-379A-0210-CC80-77FA3912DB1F}"/>
              </a:ext>
            </a:extLst>
          </p:cNvPr>
          <p:cNvGrpSpPr/>
          <p:nvPr/>
        </p:nvGrpSpPr>
        <p:grpSpPr>
          <a:xfrm>
            <a:off x="-18304" y="9567288"/>
            <a:ext cx="12575306" cy="538163"/>
            <a:chOff x="0" y="-77777"/>
            <a:chExt cx="12192000" cy="53816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235F653-5096-CE74-38DA-88EE9E7ECFD3}"/>
                </a:ext>
              </a:extLst>
            </p:cNvPr>
            <p:cNvSpPr txBox="1"/>
            <p:nvPr/>
          </p:nvSpPr>
          <p:spPr>
            <a:xfrm>
              <a:off x="0" y="0"/>
              <a:ext cx="12192000" cy="3768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5" name="Title 3">
              <a:extLst>
                <a:ext uri="{FF2B5EF4-FFF2-40B4-BE49-F238E27FC236}">
                  <a16:creationId xmlns:a16="http://schemas.microsoft.com/office/drawing/2014/main" id="{674BA204-A632-6073-D239-B83BCF995B68}"/>
                </a:ext>
              </a:extLst>
            </p:cNvPr>
            <p:cNvSpPr txBox="1">
              <a:spLocks/>
            </p:cNvSpPr>
            <p:nvPr/>
          </p:nvSpPr>
          <p:spPr>
            <a:xfrm>
              <a:off x="840101" y="-77777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b="1" dirty="0"/>
                <a:t>Aeolus L2A (B12) vs </a:t>
              </a:r>
              <a:r>
                <a:rPr lang="en-US" sz="2400" b="1" dirty="0" err="1"/>
                <a:t>eVe</a:t>
              </a:r>
              <a:r>
                <a:rPr lang="en-US" sz="2400" b="1" dirty="0"/>
                <a:t> </a:t>
              </a: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56815B39-2B5A-FD48-751E-8A028875D9F5}"/>
              </a:ext>
            </a:extLst>
          </p:cNvPr>
          <p:cNvCxnSpPr>
            <a:cxnSpLocks/>
          </p:cNvCxnSpPr>
          <p:nvPr/>
        </p:nvCxnSpPr>
        <p:spPr>
          <a:xfrm flipH="1">
            <a:off x="12599991" y="2273963"/>
            <a:ext cx="15217" cy="1465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Picture 116">
            <a:extLst>
              <a:ext uri="{FF2B5EF4-FFF2-40B4-BE49-F238E27FC236}">
                <a16:creationId xmlns:a16="http://schemas.microsoft.com/office/drawing/2014/main" id="{201E5007-EAA6-DF64-9C13-9056CFF5666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12" y="11367380"/>
            <a:ext cx="12575306" cy="5532431"/>
          </a:xfrm>
          <a:prstGeom prst="rect">
            <a:avLst/>
          </a:prstGeom>
        </p:spPr>
      </p:pic>
      <p:sp>
        <p:nvSpPr>
          <p:cNvPr id="121" name="Content Placeholder 2">
            <a:extLst>
              <a:ext uri="{FF2B5EF4-FFF2-40B4-BE49-F238E27FC236}">
                <a16:creationId xmlns:a16="http://schemas.microsoft.com/office/drawing/2014/main" id="{D56575E9-1FB1-4B3E-5283-E140B36CA49E}"/>
              </a:ext>
            </a:extLst>
          </p:cNvPr>
          <p:cNvSpPr txBox="1">
            <a:spLocks/>
          </p:cNvSpPr>
          <p:nvPr/>
        </p:nvSpPr>
        <p:spPr>
          <a:xfrm>
            <a:off x="111157" y="10093035"/>
            <a:ext cx="5750175" cy="1058771"/>
          </a:xfrm>
        </p:spPr>
        <p:txBody>
          <a:bodyPr/>
          <a:lstStyle>
            <a:lvl1pPr marL="0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81326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57771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34216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510661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6615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>
              <a:buClrTx/>
            </a:pPr>
            <a:r>
              <a:rPr lang="en-US" sz="1600" kern="0" dirty="0">
                <a:solidFill>
                  <a:schemeClr val="accent6">
                    <a:lumMod val="10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Aerosol load:</a:t>
            </a:r>
          </a:p>
          <a:p>
            <a:pPr marL="215998" indent="-215998">
              <a:buClrTx/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accent6">
                    <a:lumMod val="10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Marine PBL &lt; 1 km: LR ~ 25 </a:t>
            </a:r>
            <a:r>
              <a:rPr lang="en-US" sz="1600" kern="0" dirty="0" err="1">
                <a:solidFill>
                  <a:schemeClr val="accent6">
                    <a:lumMod val="10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sr</a:t>
            </a:r>
            <a:r>
              <a:rPr lang="en-US" sz="1600" kern="0" dirty="0">
                <a:solidFill>
                  <a:schemeClr val="accent6">
                    <a:lumMod val="10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, PLDR ~ 0.02   (355 nm)</a:t>
            </a:r>
          </a:p>
          <a:p>
            <a:pPr marL="215998" indent="-215998">
              <a:buClrTx/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accent6">
                    <a:lumMod val="10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Dust layer 1 – 6 km: LR ~ 53 </a:t>
            </a:r>
            <a:r>
              <a:rPr lang="en-US" sz="1600" kern="0" dirty="0" err="1">
                <a:solidFill>
                  <a:schemeClr val="accent6">
                    <a:lumMod val="10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sr</a:t>
            </a:r>
            <a:r>
              <a:rPr lang="en-US" sz="1600" kern="0" dirty="0">
                <a:solidFill>
                  <a:schemeClr val="accent6">
                    <a:lumMod val="10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, PLDR ~ 0.28   (355 nm)</a:t>
            </a:r>
          </a:p>
          <a:p>
            <a:pPr marL="215998" indent="-215998">
              <a:buClrTx/>
              <a:buFont typeface="Arial" panose="020B0604020202020204" pitchFamily="34" charset="0"/>
              <a:buChar char="•"/>
            </a:pPr>
            <a:endParaRPr lang="en-US" sz="1600" kern="0" dirty="0">
              <a:solidFill>
                <a:schemeClr val="accent6">
                  <a:lumMod val="10000"/>
                </a:schemeClr>
              </a:solidFill>
              <a:latin typeface="Times" panose="02020603050405020304" pitchFamily="18" charset="0"/>
              <a:cs typeface="Times" panose="02020603050405020304" pitchFamily="18" charset="0"/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Content Placeholder 2">
                <a:extLst>
                  <a:ext uri="{FF2B5EF4-FFF2-40B4-BE49-F238E27FC236}">
                    <a16:creationId xmlns:a16="http://schemas.microsoft.com/office/drawing/2014/main" id="{066E04AF-0936-DEF4-25B6-80CA1C6174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79638" y="10093035"/>
                <a:ext cx="5750175" cy="1324106"/>
              </a:xfrm>
            </p:spPr>
            <p:txBody>
              <a:bodyPr/>
              <a:lstStyle>
                <a:lvl1pPr marL="0" indent="0" algn="l" rtl="0" eaLnBrk="1" fontAlgn="base" hangingPunct="1">
                  <a:lnSpc>
                    <a:spcPct val="119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8197A6"/>
                  </a:buClr>
                  <a:buFont typeface="Arial" panose="020B0604020202020204" pitchFamily="34" charset="0"/>
                  <a:buNone/>
                  <a:defRPr lang="en-GB" sz="1800" dirty="0" smtClean="0">
                    <a:solidFill>
                      <a:srgbClr val="8197A6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781326" indent="0" algn="l" rtl="0" eaLnBrk="1" fontAlgn="base" hangingPunct="1">
                  <a:lnSpc>
                    <a:spcPct val="119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itchFamily="34" charset="0"/>
                  <a:buNone/>
                  <a:defRPr lang="en-GB" sz="1800" dirty="0" smtClean="0">
                    <a:solidFill>
                      <a:srgbClr val="8197A6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357771" indent="0" algn="l" rtl="0" eaLnBrk="1" fontAlgn="base" hangingPunct="1">
                  <a:lnSpc>
                    <a:spcPct val="119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itchFamily="34" charset="0"/>
                  <a:buNone/>
                  <a:defRPr lang="en-GB" sz="1800" dirty="0" smtClean="0">
                    <a:solidFill>
                      <a:srgbClr val="8197A6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934216" indent="0" algn="l" rtl="0" eaLnBrk="1" fontAlgn="base" hangingPunct="1">
                  <a:lnSpc>
                    <a:spcPct val="119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itchFamily="34" charset="0"/>
                  <a:buNone/>
                  <a:defRPr lang="en-GB" sz="1800" dirty="0" smtClean="0">
                    <a:solidFill>
                      <a:srgbClr val="8197A6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510661" indent="0" algn="l" rtl="0" eaLnBrk="1" fontAlgn="base" hangingPunct="1">
                  <a:lnSpc>
                    <a:spcPct val="119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itchFamily="34" charset="0"/>
                  <a:buNone/>
                  <a:defRPr lang="en-GB" sz="1800" dirty="0" smtClean="0">
                    <a:solidFill>
                      <a:srgbClr val="8197A6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3356615" indent="-404264" algn="l" rtl="0" eaLnBrk="1" fontAlgn="base" hangingPunct="1">
                  <a:lnSpc>
                    <a:spcPct val="119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itchFamily="34" charset="0"/>
                  <a:buChar char="–"/>
                  <a:defRPr sz="1543">
                    <a:solidFill>
                      <a:schemeClr val="bg2"/>
                    </a:solidFill>
                    <a:latin typeface="+mn-lt"/>
                  </a:defRPr>
                </a:lvl6pPr>
                <a:lvl7pPr marL="3797630" indent="-404264" algn="l" rtl="0" eaLnBrk="1" fontAlgn="base" hangingPunct="1">
                  <a:lnSpc>
                    <a:spcPct val="119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itchFamily="34" charset="0"/>
                  <a:buChar char="–"/>
                  <a:defRPr sz="1543">
                    <a:solidFill>
                      <a:schemeClr val="bg2"/>
                    </a:solidFill>
                    <a:latin typeface="+mn-lt"/>
                  </a:defRPr>
                </a:lvl7pPr>
                <a:lvl8pPr marL="4238645" indent="-404264" algn="l" rtl="0" eaLnBrk="1" fontAlgn="base" hangingPunct="1">
                  <a:lnSpc>
                    <a:spcPct val="119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itchFamily="34" charset="0"/>
                  <a:buChar char="–"/>
                  <a:defRPr sz="1543">
                    <a:solidFill>
                      <a:schemeClr val="bg2"/>
                    </a:solidFill>
                    <a:latin typeface="+mn-lt"/>
                  </a:defRPr>
                </a:lvl8pPr>
                <a:lvl9pPr marL="4679660" indent="-404264" algn="l" rtl="0" eaLnBrk="1" fontAlgn="base" hangingPunct="1">
                  <a:lnSpc>
                    <a:spcPct val="119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itchFamily="34" charset="0"/>
                  <a:buChar char="–"/>
                  <a:defRPr sz="1543">
                    <a:solidFill>
                      <a:schemeClr val="bg2"/>
                    </a:solidFill>
                    <a:latin typeface="+mn-lt"/>
                  </a:defRPr>
                </a:lvl9pPr>
              </a:lstStyle>
              <a:p>
                <a:pPr>
                  <a:buClrTx/>
                </a:pPr>
                <a:r>
                  <a:rPr lang="en-US" sz="1600" kern="0" dirty="0" err="1">
                    <a:solidFill>
                      <a:schemeClr val="accent6">
                        <a:lumMod val="10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  <a:sym typeface="Wingdings" panose="05000000000000000000" pitchFamily="2" charset="2"/>
                  </a:rPr>
                  <a:t>eVe</a:t>
                </a:r>
                <a:r>
                  <a:rPr lang="en-US" sz="1600" kern="0" dirty="0">
                    <a:solidFill>
                      <a:schemeClr val="accent6">
                        <a:lumMod val="10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  <a:sym typeface="Wingdings" panose="05000000000000000000" pitchFamily="2" charset="2"/>
                  </a:rPr>
                  <a:t> products harmonization with Aeolus L2A products</a:t>
                </a:r>
              </a:p>
              <a:p>
                <a:pPr marL="285748" indent="-285748">
                  <a:buClrTx/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𝐴𝑒𝑜𝑙𝑢𝑠</m:t>
                        </m:r>
                        <m: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𝑙𝑖𝑘𝑒</m:t>
                        </m:r>
                      </m:sub>
                    </m:sSub>
                    <m:r>
                      <a:rPr lang="ar-AE" sz="1500" i="1" kern="0">
                        <a:solidFill>
                          <a:schemeClr val="accent6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ar-AE" sz="1500" i="1" kern="0">
                                <a:solidFill>
                                  <a:schemeClr val="accent6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500" i="1" kern="0">
                                <a:solidFill>
                                  <a:schemeClr val="accent6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ar-AE" sz="1500" i="1" kern="0">
                                <a:solidFill>
                                  <a:schemeClr val="accent6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𝑃𝐶𝐷𝑅</m:t>
                        </m:r>
                      </m:den>
                    </m:f>
                  </m:oMath>
                </a14:m>
                <a:endParaRPr lang="en-US" sz="1500" kern="0" dirty="0">
                  <a:solidFill>
                    <a:schemeClr val="accent6">
                      <a:lumMod val="10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  <a:sym typeface="Wingdings" panose="05000000000000000000" pitchFamily="2" charset="2"/>
                </a:endParaRPr>
              </a:p>
              <a:p>
                <a:pPr marL="285748" indent="-285748">
                  <a:buClrTx/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𝐿𝑅</m:t>
                        </m:r>
                      </m:e>
                      <m:sub>
                        <m: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𝐴𝑒𝑜𝑙𝑢𝑠</m:t>
                        </m:r>
                        <m: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AE" sz="1500" i="1" kern="0">
                            <a:solidFill>
                              <a:schemeClr val="accent6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𝑙𝑖𝑘𝑒</m:t>
                        </m:r>
                      </m:sub>
                    </m:sSub>
                    <m:r>
                      <a:rPr lang="ar-AE" sz="1500" i="1" kern="0">
                        <a:solidFill>
                          <a:schemeClr val="accent6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500" i="1" kern="0">
                        <a:solidFill>
                          <a:schemeClr val="accent6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ar-AE" sz="1500" i="1" kern="0">
                        <a:solidFill>
                          <a:schemeClr val="accent6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500" i="1" kern="0">
                        <a:solidFill>
                          <a:schemeClr val="accent6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ar-AE" sz="1500" i="1" kern="0">
                        <a:solidFill>
                          <a:schemeClr val="accent6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sz="1500" i="1" kern="0">
                        <a:solidFill>
                          <a:schemeClr val="accent6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𝑃𝐶𝐷𝑅</m:t>
                    </m:r>
                    <m:r>
                      <a:rPr lang="ar-AE" sz="1500" i="1" kern="0">
                        <a:solidFill>
                          <a:schemeClr val="accent6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500" kern="0" dirty="0">
                    <a:solidFill>
                      <a:schemeClr val="accent6">
                        <a:lumMod val="10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  <a:sym typeface="Wingdings" panose="05000000000000000000" pitchFamily="2" charset="2"/>
                  </a:rPr>
                  <a:t> </a:t>
                </a:r>
              </a:p>
            </p:txBody>
          </p:sp>
        </mc:Choice>
        <mc:Fallback xmlns="">
          <p:sp>
            <p:nvSpPr>
              <p:cNvPr id="122" name="Content Placeholder 2">
                <a:extLst>
                  <a:ext uri="{FF2B5EF4-FFF2-40B4-BE49-F238E27FC236}">
                    <a16:creationId xmlns:a16="http://schemas.microsoft.com/office/drawing/2014/main" id="{066E04AF-0936-DEF4-25B6-80CA1C617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638" y="10093035"/>
                <a:ext cx="5750175" cy="1324106"/>
              </a:xfr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1D2D86A-95CD-2D6A-DAAA-6A02BE19FABD}"/>
              </a:ext>
            </a:extLst>
          </p:cNvPr>
          <p:cNvGrpSpPr/>
          <p:nvPr/>
        </p:nvGrpSpPr>
        <p:grpSpPr>
          <a:xfrm>
            <a:off x="12654780" y="15924211"/>
            <a:ext cx="12541255" cy="540000"/>
            <a:chOff x="0" y="-77777"/>
            <a:chExt cx="12192000" cy="53816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BA9046A-15CF-69E8-815A-BBA0C02CECD6}"/>
                </a:ext>
              </a:extLst>
            </p:cNvPr>
            <p:cNvSpPr txBox="1"/>
            <p:nvPr/>
          </p:nvSpPr>
          <p:spPr>
            <a:xfrm>
              <a:off x="0" y="0"/>
              <a:ext cx="12192000" cy="37559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26" name="Title 3">
              <a:extLst>
                <a:ext uri="{FF2B5EF4-FFF2-40B4-BE49-F238E27FC236}">
                  <a16:creationId xmlns:a16="http://schemas.microsoft.com/office/drawing/2014/main" id="{F68EE4AE-9C53-3281-7932-EB298765BF90}"/>
                </a:ext>
              </a:extLst>
            </p:cNvPr>
            <p:cNvSpPr txBox="1">
              <a:spLocks/>
            </p:cNvSpPr>
            <p:nvPr/>
          </p:nvSpPr>
          <p:spPr>
            <a:xfrm>
              <a:off x="840101" y="-77777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000" b="1" dirty="0"/>
                <a:t>Acknowledgments</a:t>
              </a: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40148D34-C5FA-2C32-2EAF-1F26F71D642F}"/>
              </a:ext>
            </a:extLst>
          </p:cNvPr>
          <p:cNvSpPr txBox="1"/>
          <p:nvPr/>
        </p:nvSpPr>
        <p:spPr>
          <a:xfrm>
            <a:off x="12607599" y="16331616"/>
            <a:ext cx="12541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err="1">
                <a:latin typeface="Times" panose="02020603050405020304" pitchFamily="18" charset="0"/>
                <a:cs typeface="Times" panose="02020603050405020304" pitchFamily="18" charset="0"/>
              </a:rPr>
              <a:t>eVe</a:t>
            </a:r>
            <a:r>
              <a:rPr lang="en-US" sz="1200" dirty="0">
                <a:latin typeface="Times" panose="02020603050405020304" pitchFamily="18" charset="0"/>
                <a:cs typeface="Times" panose="02020603050405020304" pitchFamily="18" charset="0"/>
              </a:rPr>
              <a:t> lidar was developed under an ESA project (No. 4000127438/19/I-BG) by Raymetrics S.A. in collaboration with the National Observatory of Athens and the Ludwig-</a:t>
            </a:r>
            <a:r>
              <a:rPr lang="en-US" sz="1200" dirty="0" err="1">
                <a:latin typeface="Times" panose="02020603050405020304" pitchFamily="18" charset="0"/>
                <a:cs typeface="Times" panose="02020603050405020304" pitchFamily="18" charset="0"/>
              </a:rPr>
              <a:t>Maximilians</a:t>
            </a:r>
            <a:r>
              <a:rPr lang="en-US" sz="1200" dirty="0">
                <a:latin typeface="Times" panose="02020603050405020304" pitchFamily="18" charset="0"/>
                <a:cs typeface="Times" panose="02020603050405020304" pitchFamily="18" charset="0"/>
              </a:rPr>
              <a:t> University. The work is supported by the European Space Agency project ASKOS (4000131861/20/NL/IA), by the European Research Council (ERC) D-TECT project, under the European Community’s Horizon 2020 research and innovation framework </a:t>
            </a:r>
            <a:r>
              <a:rPr lang="en-US" sz="1200" dirty="0" err="1">
                <a:latin typeface="Times" panose="02020603050405020304" pitchFamily="18" charset="0"/>
                <a:cs typeface="Times" panose="02020603050405020304" pitchFamily="18" charset="0"/>
              </a:rPr>
              <a:t>programme</a:t>
            </a:r>
            <a:r>
              <a:rPr lang="en-US" sz="1200" dirty="0">
                <a:latin typeface="Times" panose="02020603050405020304" pitchFamily="18" charset="0"/>
                <a:cs typeface="Times" panose="02020603050405020304" pitchFamily="18" charset="0"/>
              </a:rPr>
              <a:t> (grant agreement no. 725698), and the Stavros Niarchos Foundation.</a:t>
            </a:r>
          </a:p>
        </p:txBody>
      </p:sp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4E7F1336-9340-3AA7-AA62-B79321F3C68B}"/>
              </a:ext>
            </a:extLst>
          </p:cNvPr>
          <p:cNvSpPr txBox="1">
            <a:spLocks/>
          </p:cNvSpPr>
          <p:nvPr/>
        </p:nvSpPr>
        <p:spPr>
          <a:xfrm>
            <a:off x="18939822" y="9895250"/>
            <a:ext cx="6447237" cy="1955663"/>
          </a:xfrm>
        </p:spPr>
        <p:txBody>
          <a:bodyPr/>
          <a:lstStyle>
            <a:lvl1pPr marL="0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81326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57771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34216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510661" indent="0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sz="1800" dirty="0" smtClean="0">
                <a:solidFill>
                  <a:srgbClr val="8197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6615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just">
              <a:buClrTx/>
            </a:pPr>
            <a:r>
              <a:rPr lang="en-US" sz="1600" i="1" u="sng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Summary</a:t>
            </a:r>
            <a:r>
              <a:rPr lang="en-US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  <a:endParaRPr lang="en-US" sz="1600" i="1" u="sng" kern="0" dirty="0">
              <a:solidFill>
                <a:schemeClr val="tx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216000" indent="-216000" algn="just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Better agreement above 2 km for backscatter and extinction profiles</a:t>
            </a:r>
          </a:p>
          <a:p>
            <a:pPr marL="216000" indent="-216000" algn="just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Aeolus extinction profiles are nosier than the backscatter profiles</a:t>
            </a:r>
          </a:p>
          <a:p>
            <a:pPr marL="216000" indent="-216000" algn="just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Aeolus lidar ratio profiles are quite noisy for validation</a:t>
            </a:r>
          </a:p>
          <a:p>
            <a:pPr marL="216000" indent="-216000" algn="just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Next step: enrich the dataset from the ongoing ASKOS 2022 operations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D4EE85-73F0-9B7B-82C8-A00600DF3431}"/>
              </a:ext>
            </a:extLst>
          </p:cNvPr>
          <p:cNvSpPr txBox="1"/>
          <p:nvPr/>
        </p:nvSpPr>
        <p:spPr>
          <a:xfrm>
            <a:off x="2047682" y="1302689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3A0C52E-25E6-0E82-2F47-449BE03AD2EB}"/>
              </a:ext>
            </a:extLst>
          </p:cNvPr>
          <p:cNvSpPr txBox="1"/>
          <p:nvPr/>
        </p:nvSpPr>
        <p:spPr>
          <a:xfrm>
            <a:off x="4618953" y="13026898"/>
            <a:ext cx="326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/>
              <a:t>α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70F8FFB-BAAB-E7AB-5CE9-8720670CF46D}"/>
              </a:ext>
            </a:extLst>
          </p:cNvPr>
          <p:cNvSpPr txBox="1"/>
          <p:nvPr/>
        </p:nvSpPr>
        <p:spPr>
          <a:xfrm>
            <a:off x="7109029" y="13026898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LR</a:t>
            </a:r>
            <a:endParaRPr lang="el-GR" i="1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AA5FD9B-1173-7FB4-A201-11ABBFC3E1DB}"/>
              </a:ext>
            </a:extLst>
          </p:cNvPr>
          <p:cNvSpPr txBox="1"/>
          <p:nvPr/>
        </p:nvSpPr>
        <p:spPr>
          <a:xfrm>
            <a:off x="9438166" y="1302689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VDR</a:t>
            </a:r>
            <a:endParaRPr lang="el-GR" i="1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A37BE0A-0B67-F7CC-9FA0-F65F40785FFD}"/>
              </a:ext>
            </a:extLst>
          </p:cNvPr>
          <p:cNvSpPr txBox="1"/>
          <p:nvPr/>
        </p:nvSpPr>
        <p:spPr>
          <a:xfrm>
            <a:off x="11922370" y="1302689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PDR</a:t>
            </a:r>
            <a:endParaRPr lang="el-GR" i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6922FCB-877F-C628-BF99-516E28FB64B0}"/>
              </a:ext>
            </a:extLst>
          </p:cNvPr>
          <p:cNvSpPr txBox="1"/>
          <p:nvPr/>
        </p:nvSpPr>
        <p:spPr>
          <a:xfrm>
            <a:off x="14961798" y="642143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A62362D-14FD-345C-96D3-82B645703068}"/>
              </a:ext>
            </a:extLst>
          </p:cNvPr>
          <p:cNvSpPr txBox="1"/>
          <p:nvPr/>
        </p:nvSpPr>
        <p:spPr>
          <a:xfrm>
            <a:off x="17325805" y="6421433"/>
            <a:ext cx="326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/>
              <a:t>α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5924D97-994C-59B7-8C87-8E1AF402DFB7}"/>
              </a:ext>
            </a:extLst>
          </p:cNvPr>
          <p:cNvSpPr txBox="1"/>
          <p:nvPr/>
        </p:nvSpPr>
        <p:spPr>
          <a:xfrm>
            <a:off x="19620809" y="6421433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LR</a:t>
            </a:r>
            <a:endParaRPr lang="el-GR" i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FF4EBF1-E92D-1D21-6521-F6151A2D5C89}"/>
              </a:ext>
            </a:extLst>
          </p:cNvPr>
          <p:cNvSpPr txBox="1"/>
          <p:nvPr/>
        </p:nvSpPr>
        <p:spPr>
          <a:xfrm>
            <a:off x="21754874" y="6421433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VLDR</a:t>
            </a:r>
            <a:endParaRPr lang="el-GR" i="1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25E8BD2-ABD8-B3E3-4166-24060B127F20}"/>
              </a:ext>
            </a:extLst>
          </p:cNvPr>
          <p:cNvSpPr txBox="1"/>
          <p:nvPr/>
        </p:nvSpPr>
        <p:spPr>
          <a:xfrm>
            <a:off x="24153734" y="6421433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PLDR</a:t>
            </a:r>
            <a:endParaRPr lang="el-GR" i="1" dirty="0"/>
          </a:p>
        </p:txBody>
      </p:sp>
    </p:spTree>
    <p:extLst>
      <p:ext uri="{BB962C8B-B14F-4D97-AF65-F5344CB8AC3E}">
        <p14:creationId xmlns:p14="http://schemas.microsoft.com/office/powerpoint/2010/main" val="2605558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889</TotalTime>
  <Words>756</Words>
  <Application>Microsoft Office PowerPoint</Application>
  <PresentationFormat>Custom</PresentationFormat>
  <Paragraphs>105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Helvetica</vt:lpstr>
      <vt:lpstr>Times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Peristera P.</cp:lastModifiedBy>
  <cp:revision>37</cp:revision>
  <dcterms:created xsi:type="dcterms:W3CDTF">2022-05-05T15:41:37Z</dcterms:created>
  <dcterms:modified xsi:type="dcterms:W3CDTF">2022-06-03T07:47:09Z</dcterms:modified>
</cp:coreProperties>
</file>