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slideLayouts/slideLayout1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726" r:id="rId4"/>
    <p:sldMasterId id="2147483719" r:id="rId5"/>
    <p:sldMasterId id="2147483731" r:id="rId6"/>
    <p:sldMasterId id="2147483729" r:id="rId7"/>
  </p:sldMasterIdLst>
  <p:notesMasterIdLst>
    <p:notesMasterId r:id="rId14"/>
  </p:notesMasterIdLst>
  <p:handoutMasterIdLst>
    <p:handoutMasterId r:id="rId15"/>
  </p:handoutMasterIdLst>
  <p:sldIdLst>
    <p:sldId id="317" r:id="rId8"/>
    <p:sldId id="331" r:id="rId9"/>
    <p:sldId id="340" r:id="rId10"/>
    <p:sldId id="341" r:id="rId11"/>
    <p:sldId id="342" r:id="rId12"/>
    <p:sldId id="347" r:id="rId13"/>
  </p:sldIdLst>
  <p:sldSz cx="9144000" cy="5143500" type="screen16x9"/>
  <p:notesSz cx="7023100" cy="9309100"/>
  <p:defaultTextStyle>
    <a:defPPr>
      <a:defRPr lang="de-CH"/>
    </a:defPPr>
    <a:lvl1pPr algn="l" rtl="0" eaLnBrk="0" fontAlgn="base" hangingPunct="0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1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1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1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1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2">
          <p15:clr>
            <a:srgbClr val="A4A3A4"/>
          </p15:clr>
        </p15:guide>
        <p15:guide id="2" pos="2212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urrer Bettina" initials="dub" lastIdx="8" clrIdx="0"/>
  <p:cmAuthor id="1" name="Haefele Alexander" initials="haa" lastIdx="2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640000"/>
    <a:srgbClr val="39B1DB"/>
    <a:srgbClr val="60B4B2"/>
    <a:srgbClr val="08CDE8"/>
    <a:srgbClr val="CDCDCD"/>
    <a:srgbClr val="F0494A"/>
    <a:srgbClr val="F3BE91"/>
    <a:srgbClr val="88B0D8"/>
    <a:srgbClr val="F9B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737" autoAdjust="0"/>
  </p:normalViewPr>
  <p:slideViewPr>
    <p:cSldViewPr snapToGrid="0" showGuides="1">
      <p:cViewPr>
        <p:scale>
          <a:sx n="150" d="100"/>
          <a:sy n="150" d="100"/>
        </p:scale>
        <p:origin x="258" y="432"/>
      </p:cViewPr>
      <p:guideLst>
        <p:guide orient="horz" pos="2160"/>
        <p:guide pos="2880"/>
        <p:guide orient="horz" pos="16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78" d="100"/>
          <a:sy n="78" d="100"/>
        </p:scale>
        <p:origin x="-3318" y="-108"/>
      </p:cViewPr>
      <p:guideLst>
        <p:guide orient="horz" pos="2932"/>
        <p:guide pos="221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3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3344" cy="465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9758" y="0"/>
            <a:ext cx="3043344" cy="465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43645"/>
            <a:ext cx="3043344" cy="465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0" tIns="45715" rIns="91430" bIns="45715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9758" y="8843645"/>
            <a:ext cx="3043344" cy="465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0" tIns="45715" rIns="91430" bIns="45715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18" charset="0"/>
              </a:defRPr>
            </a:lvl1pPr>
          </a:lstStyle>
          <a:p>
            <a:pPr>
              <a:defRPr/>
            </a:pPr>
            <a:fld id="{5539B3AE-4F5B-4C8A-901D-39FC07883CC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380452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3344" cy="465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18" charset="0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9758" y="0"/>
            <a:ext cx="3043344" cy="465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18" charset="0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11163" y="698500"/>
            <a:ext cx="6200775" cy="34893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415" y="4421824"/>
            <a:ext cx="5150273" cy="4189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 noProof="0" smtClean="0"/>
              <a:t>Mastertextformat bearbeiten</a:t>
            </a:r>
          </a:p>
          <a:p>
            <a:pPr lvl="1"/>
            <a:r>
              <a:rPr lang="de-CH" noProof="0" smtClean="0"/>
              <a:t>Zweite Ebene</a:t>
            </a:r>
          </a:p>
          <a:p>
            <a:pPr lvl="2"/>
            <a:r>
              <a:rPr lang="de-CH" noProof="0" smtClean="0"/>
              <a:t>Dritte Ebene</a:t>
            </a:r>
          </a:p>
          <a:p>
            <a:pPr lvl="3"/>
            <a:r>
              <a:rPr lang="de-CH" noProof="0" smtClean="0"/>
              <a:t>Vierte Ebene</a:t>
            </a:r>
          </a:p>
          <a:p>
            <a:pPr lvl="4"/>
            <a:r>
              <a:rPr lang="de-CH" noProof="0" smtClean="0"/>
              <a:t>Fünfte Ebene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3645"/>
            <a:ext cx="3043344" cy="465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0" tIns="45715" rIns="91430" bIns="45715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18" charset="0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9758" y="8843645"/>
            <a:ext cx="3043344" cy="465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0" tIns="45715" rIns="91430" bIns="45715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18" charset="0"/>
              </a:defRPr>
            </a:lvl1pPr>
          </a:lstStyle>
          <a:p>
            <a:pPr>
              <a:defRPr/>
            </a:pPr>
            <a:fld id="{A1435824-F435-405F-82FC-C5B86CD5CBFE}" type="slidenum">
              <a:rPr lang="de-CH"/>
              <a:pPr>
                <a:defRPr/>
              </a:pPr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7055105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11163" y="698500"/>
            <a:ext cx="6200775" cy="34893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1435824-F435-405F-82FC-C5B86CD5CBFE}" type="slidenum">
              <a:rPr lang="de-CH" smtClean="0"/>
              <a:pPr>
                <a:defRPr/>
              </a:pPr>
              <a:t>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2500628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 hasCustomPrompt="1"/>
          </p:nvPr>
        </p:nvSpPr>
        <p:spPr>
          <a:xfrm>
            <a:off x="1217794" y="1673754"/>
            <a:ext cx="7618555" cy="1732386"/>
          </a:xfrm>
          <a:prstGeom prst="rect">
            <a:avLst/>
          </a:prstGeom>
        </p:spPr>
        <p:txBody>
          <a:bodyPr/>
          <a:lstStyle>
            <a:lvl1pPr>
              <a:defRPr sz="5200" b="0"/>
            </a:lvl1pPr>
          </a:lstStyle>
          <a:p>
            <a:r>
              <a:rPr lang="de-DE" dirty="0" err="1" smtClean="0"/>
              <a:t>Presentation</a:t>
            </a:r>
            <a:r>
              <a:rPr lang="de-DE" dirty="0" smtClean="0"/>
              <a:t> Title Arial, 52 </a:t>
            </a:r>
            <a:r>
              <a:rPr lang="de-DE" dirty="0" err="1" smtClean="0"/>
              <a:t>point</a:t>
            </a:r>
            <a:endParaRPr lang="de-DE" dirty="0" smtClean="0"/>
          </a:p>
        </p:txBody>
      </p:sp>
      <p:grpSp>
        <p:nvGrpSpPr>
          <p:cNvPr id="3" name="Group 2"/>
          <p:cNvGrpSpPr/>
          <p:nvPr userDrawn="1"/>
        </p:nvGrpSpPr>
        <p:grpSpPr>
          <a:xfrm>
            <a:off x="197398" y="194082"/>
            <a:ext cx="3964940" cy="890992"/>
            <a:chOff x="987388" y="418016"/>
            <a:chExt cx="3964940" cy="890992"/>
          </a:xfrm>
        </p:grpSpPr>
        <p:pic>
          <p:nvPicPr>
            <p:cNvPr id="9" name="Picture 41" descr="Bund_e_100%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7388" y="431922"/>
              <a:ext cx="1993900" cy="76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Text Box 32"/>
            <p:cNvSpPr txBox="1">
              <a:spLocks noChangeArrowheads="1"/>
            </p:cNvSpPr>
            <p:nvPr userDrawn="1"/>
          </p:nvSpPr>
          <p:spPr bwMode="auto">
            <a:xfrm>
              <a:off x="1370928" y="1050476"/>
              <a:ext cx="3581400" cy="2585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lIns="0" tIns="0" rIns="0" bIns="0">
              <a:spAutoFit/>
            </a:bodyPr>
            <a:lstStyle>
              <a:lvl1pPr>
                <a:defRPr sz="21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1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1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1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1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105000"/>
                </a:lnSpc>
                <a:spcBef>
                  <a:spcPct val="50000"/>
                </a:spcBef>
              </a:pPr>
              <a:r>
                <a:rPr lang="en-US" sz="800" dirty="0" smtClean="0"/>
                <a:t>Federal Department of Home Affairs FDHA</a:t>
              </a:r>
              <a:br>
                <a:rPr lang="en-US" sz="800" dirty="0" smtClean="0"/>
              </a:br>
              <a:r>
                <a:rPr lang="en-US" sz="800" b="1" dirty="0" smtClean="0"/>
                <a:t>Federal Office of Meteorology and Climatology  MeteoSwiss</a:t>
              </a:r>
              <a:endParaRPr lang="en-US" sz="800" dirty="0"/>
            </a:p>
          </p:txBody>
        </p:sp>
        <p:pic>
          <p:nvPicPr>
            <p:cNvPr id="12" name="Picture 44" descr="Wappen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7388" y="418016"/>
              <a:ext cx="292100" cy="330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" name="Rectangle 17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203288" y="3404652"/>
            <a:ext cx="6857764" cy="486054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de-CH" sz="2200" baseline="0"/>
            </a:lvl1pPr>
          </a:lstStyle>
          <a:p>
            <a:pPr lvl="0"/>
            <a:r>
              <a:rPr lang="de-CH" dirty="0" err="1" smtClean="0"/>
              <a:t>Subtitle</a:t>
            </a:r>
            <a:r>
              <a:rPr lang="de-CH" dirty="0" smtClean="0"/>
              <a:t> Arial, 22 </a:t>
            </a:r>
            <a:r>
              <a:rPr lang="de-CH" dirty="0" err="1" smtClean="0"/>
              <a:t>point</a:t>
            </a:r>
            <a:endParaRPr lang="de-CH" dirty="0"/>
          </a:p>
        </p:txBody>
      </p:sp>
      <p:sp>
        <p:nvSpPr>
          <p:cNvPr id="15" name="Rechteck 14"/>
          <p:cNvSpPr/>
          <p:nvPr userDrawn="1"/>
        </p:nvSpPr>
        <p:spPr bwMode="auto">
          <a:xfrm>
            <a:off x="0" y="-5051"/>
            <a:ext cx="9144000" cy="78300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1" name="Bild 16"/>
          <p:cNvPicPr>
            <a:picLocks noChangeAspect="1"/>
          </p:cNvPicPr>
          <p:nvPr userDrawn="1"/>
        </p:nvPicPr>
        <p:blipFill rotWithShape="1">
          <a:blip r:embed="rId4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85" b="74924"/>
          <a:stretch/>
        </p:blipFill>
        <p:spPr>
          <a:xfrm>
            <a:off x="53393" y="4365805"/>
            <a:ext cx="9037853" cy="76762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2C83800-D832-8412-429D-B72FB03FD7E9}"/>
              </a:ext>
            </a:extLst>
          </p:cNvPr>
          <p:cNvSpPr txBox="1"/>
          <p:nvPr userDrawn="1"/>
        </p:nvSpPr>
        <p:spPr>
          <a:xfrm>
            <a:off x="401112" y="4680376"/>
            <a:ext cx="71147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The 30th International Laser Radar Conference (ILRC) virtual conference, June 26th – July 1st, 2022.</a:t>
            </a:r>
          </a:p>
        </p:txBody>
      </p:sp>
    </p:spTree>
    <p:extLst>
      <p:ext uri="{BB962C8B-B14F-4D97-AF65-F5344CB8AC3E}">
        <p14:creationId xmlns:p14="http://schemas.microsoft.com/office/powerpoint/2010/main" val="23760331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platzhalt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1187450" y="1793081"/>
            <a:ext cx="7527926" cy="1921669"/>
          </a:xfrm>
          <a:prstGeom prst="rect">
            <a:avLst/>
          </a:prstGeom>
        </p:spPr>
        <p:txBody>
          <a:bodyPr/>
          <a:lstStyle>
            <a:lvl1pPr marL="285750" marR="0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/>
            </a:lvl1pPr>
          </a:lstStyle>
          <a:p>
            <a:pPr lvl="0"/>
            <a:r>
              <a:rPr lang="de-CH" dirty="0" smtClean="0"/>
              <a:t>Grundschrift mit Aufzählung, Arial normal, 16 Punkt</a:t>
            </a:r>
          </a:p>
          <a:p>
            <a:pPr lvl="0"/>
            <a:r>
              <a:rPr lang="de-CH" dirty="0" smtClean="0"/>
              <a:t>Grundschrift mit Aufzählung, Arial normal, 16 Punkt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CH" dirty="0" smtClean="0"/>
              <a:t>Grundschrift mit Aufzählung, Arial normal, 16 Punkt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CH" dirty="0" smtClean="0"/>
              <a:t>Grundschrift mit Aufzählung, Arial normal, 16 Punkt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CH" dirty="0" smtClean="0"/>
              <a:t>Grundschrift mit Aufzählung, Arial normal, 16 Punkt</a:t>
            </a:r>
            <a:endParaRPr lang="de-DE" dirty="0" smtClean="0"/>
          </a:p>
        </p:txBody>
      </p:sp>
      <p:pic>
        <p:nvPicPr>
          <p:cNvPr id="29" name="Picture 44" descr="Wappen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52" y="4832326"/>
            <a:ext cx="216000" cy="244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el 3"/>
          <p:cNvSpPr>
            <a:spLocks noGrp="1"/>
          </p:cNvSpPr>
          <p:nvPr>
            <p:ph type="title" hasCustomPrompt="1"/>
          </p:nvPr>
        </p:nvSpPr>
        <p:spPr>
          <a:xfrm>
            <a:off x="1193800" y="450750"/>
            <a:ext cx="7516008" cy="531062"/>
          </a:xfrm>
          <a:prstGeom prst="rect">
            <a:avLst/>
          </a:prstGeom>
        </p:spPr>
        <p:txBody>
          <a:bodyPr/>
          <a:lstStyle>
            <a:lvl1pPr>
              <a:defRPr sz="3200" b="0"/>
            </a:lvl1pPr>
          </a:lstStyle>
          <a:p>
            <a:r>
              <a:rPr lang="de-DE" dirty="0" smtClean="0"/>
              <a:t>Title, Arial, normal, 32 </a:t>
            </a:r>
            <a:r>
              <a:rPr lang="de-DE" dirty="0" err="1" smtClean="0"/>
              <a:t>point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24659352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 userDrawn="1"/>
        </p:nvSpPr>
        <p:spPr bwMode="auto">
          <a:xfrm>
            <a:off x="0" y="-6410"/>
            <a:ext cx="9162000" cy="51570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100" b="0" i="0" u="none" strike="noStrike" cap="none" normalizeH="0" baseline="0" smtClean="0">
              <a:ln>
                <a:noFill/>
              </a:ln>
              <a:solidFill>
                <a:srgbClr val="B4A89C"/>
              </a:solidFill>
              <a:effectLst/>
              <a:latin typeface="Arial" charset="0"/>
            </a:endParaRPr>
          </a:p>
        </p:txBody>
      </p:sp>
      <p:sp>
        <p:nvSpPr>
          <p:cNvPr id="3" name="Rectangle 17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646018" y="1783730"/>
            <a:ext cx="6081933" cy="1600406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de-CH"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de-CH" dirty="0" smtClean="0"/>
              <a:t>Statement Arial normal 18. </a:t>
            </a:r>
            <a:r>
              <a:rPr lang="de-CH" dirty="0" err="1" smtClean="0"/>
              <a:t>Feugiamet</a:t>
            </a:r>
            <a:r>
              <a:rPr lang="de-CH" dirty="0" smtClean="0"/>
              <a:t> ad </a:t>
            </a:r>
            <a:r>
              <a:rPr lang="de-CH" dirty="0" err="1" smtClean="0"/>
              <a:t>delisl</a:t>
            </a:r>
            <a:r>
              <a:rPr lang="de-CH" dirty="0" smtClean="0"/>
              <a:t> in </a:t>
            </a:r>
            <a:r>
              <a:rPr lang="de-CH" dirty="0" err="1" smtClean="0"/>
              <a:t>hent</a:t>
            </a:r>
            <a:r>
              <a:rPr lang="de-CH" dirty="0" smtClean="0"/>
              <a:t> ad </a:t>
            </a:r>
            <a:r>
              <a:rPr lang="de-CH" dirty="0" err="1" smtClean="0"/>
              <a:t>estion</a:t>
            </a:r>
            <a:r>
              <a:rPr lang="de-CH" dirty="0" smtClean="0"/>
              <a:t> </a:t>
            </a:r>
            <a:r>
              <a:rPr lang="de-CH" dirty="0" err="1" smtClean="0"/>
              <a:t>hent</a:t>
            </a:r>
            <a:r>
              <a:rPr lang="de-CH" dirty="0" smtClean="0"/>
              <a:t> </a:t>
            </a:r>
            <a:r>
              <a:rPr lang="de-CH" dirty="0" err="1" smtClean="0"/>
              <a:t>prat</a:t>
            </a:r>
            <a:r>
              <a:rPr lang="de-CH" dirty="0" smtClean="0"/>
              <a:t> </a:t>
            </a:r>
            <a:r>
              <a:rPr lang="de-CH" dirty="0" err="1" smtClean="0"/>
              <a:t>lortincilit</a:t>
            </a:r>
            <a:r>
              <a:rPr lang="de-CH" dirty="0" smtClean="0"/>
              <a:t> </a:t>
            </a:r>
            <a:r>
              <a:rPr lang="de-CH" dirty="0" err="1" smtClean="0"/>
              <a:t>utem</a:t>
            </a:r>
            <a:r>
              <a:rPr lang="de-CH" dirty="0" smtClean="0"/>
              <a:t> </a:t>
            </a:r>
            <a:r>
              <a:rPr lang="de-CH" dirty="0" err="1" smtClean="0"/>
              <a:t>doloreet</a:t>
            </a:r>
            <a:r>
              <a:rPr lang="de-CH" dirty="0" smtClean="0"/>
              <a:t> </a:t>
            </a:r>
            <a:r>
              <a:rPr lang="de-CH" dirty="0" err="1" smtClean="0"/>
              <a:t>alisis</a:t>
            </a:r>
            <a:r>
              <a:rPr lang="de-CH" dirty="0" smtClean="0"/>
              <a:t> </a:t>
            </a:r>
            <a:r>
              <a:rPr lang="de-CH" dirty="0" err="1" smtClean="0"/>
              <a:t>auguerc</a:t>
            </a:r>
            <a:r>
              <a:rPr lang="de-CH" dirty="0" smtClean="0"/>
              <a:t> </a:t>
            </a:r>
            <a:r>
              <a:rPr lang="de-CH" dirty="0" err="1" smtClean="0"/>
              <a:t>iliquatum</a:t>
            </a:r>
            <a:r>
              <a:rPr lang="de-CH" dirty="0" smtClean="0"/>
              <a:t> </a:t>
            </a:r>
            <a:r>
              <a:rPr lang="de-CH" dirty="0" err="1" smtClean="0"/>
              <a:t>euipsuscilis</a:t>
            </a:r>
            <a:r>
              <a:rPr lang="de-CH" dirty="0" smtClean="0"/>
              <a:t> </a:t>
            </a:r>
            <a:r>
              <a:rPr lang="de-CH" dirty="0" err="1" smtClean="0"/>
              <a:t>augue</a:t>
            </a:r>
            <a:r>
              <a:rPr lang="de-CH" dirty="0" smtClean="0"/>
              <a:t> do </a:t>
            </a:r>
            <a:r>
              <a:rPr lang="de-CH" dirty="0" err="1" smtClean="0"/>
              <a:t>consequipis</a:t>
            </a:r>
            <a:r>
              <a:rPr lang="de-CH" dirty="0" smtClean="0"/>
              <a:t> </a:t>
            </a:r>
            <a:r>
              <a:rPr lang="de-CH" dirty="0" err="1" smtClean="0"/>
              <a:t>nulputpat</a:t>
            </a:r>
            <a:r>
              <a:rPr lang="de-CH" dirty="0" smtClean="0"/>
              <a:t> </a:t>
            </a:r>
            <a:r>
              <a:rPr lang="de-CH" dirty="0" err="1" smtClean="0"/>
              <a:t>lum</a:t>
            </a:r>
            <a:r>
              <a:rPr lang="de-CH" dirty="0" smtClean="0"/>
              <a:t> </a:t>
            </a:r>
            <a:r>
              <a:rPr lang="de-CH" dirty="0" err="1" smtClean="0"/>
              <a:t>dolobore</a:t>
            </a:r>
            <a:r>
              <a:rPr lang="de-CH" dirty="0" smtClean="0"/>
              <a:t> </a:t>
            </a:r>
            <a:r>
              <a:rPr lang="de-CH" dirty="0" err="1" smtClean="0"/>
              <a:t>diodolorem</a:t>
            </a:r>
            <a:r>
              <a:rPr lang="de-CH" dirty="0" smtClean="0"/>
              <a:t> </a:t>
            </a:r>
            <a:r>
              <a:rPr lang="de-CH" dirty="0" err="1" smtClean="0"/>
              <a:t>nullam</a:t>
            </a:r>
            <a:r>
              <a:rPr lang="de-CH" dirty="0" smtClean="0"/>
              <a:t>, </a:t>
            </a:r>
            <a:r>
              <a:rPr lang="de-CH" dirty="0" err="1" smtClean="0"/>
              <a:t>susting</a:t>
            </a:r>
            <a:r>
              <a:rPr lang="de-CH" dirty="0" smtClean="0"/>
              <a:t> </a:t>
            </a:r>
            <a:r>
              <a:rPr lang="de-CH" dirty="0" err="1" smtClean="0"/>
              <a:t>eumsan</a:t>
            </a:r>
            <a:r>
              <a:rPr lang="de-CH" dirty="0" smtClean="0"/>
              <a:t> </a:t>
            </a:r>
            <a:r>
              <a:rPr lang="de-CH" dirty="0" err="1" smtClean="0"/>
              <a:t>veliquismod</a:t>
            </a:r>
            <a:r>
              <a:rPr lang="de-CH" dirty="0" smtClean="0"/>
              <a:t> </a:t>
            </a:r>
            <a:r>
              <a:rPr lang="de-CH" dirty="0" err="1" smtClean="0"/>
              <a:t>mincin</a:t>
            </a:r>
            <a:r>
              <a:rPr lang="de-CH" dirty="0" smtClean="0"/>
              <a:t> </a:t>
            </a:r>
            <a:r>
              <a:rPr lang="de-CH" dirty="0" err="1" smtClean="0"/>
              <a:t>ulluptat</a:t>
            </a:r>
            <a:r>
              <a:rPr lang="de-CH" dirty="0" smtClean="0"/>
              <a:t>. </a:t>
            </a:r>
            <a:r>
              <a:rPr lang="de-CH" dirty="0" err="1" smtClean="0"/>
              <a:t>Nulla</a:t>
            </a:r>
            <a:r>
              <a:rPr lang="de-CH" dirty="0" smtClean="0"/>
              <a:t> </a:t>
            </a:r>
            <a:r>
              <a:rPr lang="de-CH" dirty="0" err="1" smtClean="0"/>
              <a:t>commy</a:t>
            </a:r>
            <a:r>
              <a:rPr lang="de-CH" dirty="0" smtClean="0"/>
              <a:t> </a:t>
            </a:r>
            <a:r>
              <a:rPr lang="de-CH" dirty="0" err="1" smtClean="0"/>
              <a:t>niam</a:t>
            </a:r>
            <a:r>
              <a:rPr lang="de-CH" dirty="0" smtClean="0"/>
              <a:t>, </a:t>
            </a:r>
            <a:r>
              <a:rPr lang="de-CH" dirty="0" err="1" smtClean="0"/>
              <a:t>quismodit</a:t>
            </a:r>
            <a:r>
              <a:rPr lang="de-CH" dirty="0" smtClean="0"/>
              <a:t> </a:t>
            </a:r>
            <a:r>
              <a:rPr lang="de-CH" dirty="0" err="1" smtClean="0"/>
              <a:t>irilit</a:t>
            </a:r>
            <a:r>
              <a:rPr lang="de-CH" dirty="0" smtClean="0"/>
              <a:t> </a:t>
            </a:r>
            <a:r>
              <a:rPr lang="de-CH" dirty="0" err="1" smtClean="0"/>
              <a:t>incinim</a:t>
            </a:r>
            <a:r>
              <a:rPr lang="de-CH" dirty="0" smtClean="0"/>
              <a:t> </a:t>
            </a:r>
            <a:r>
              <a:rPr lang="de-CH" dirty="0" err="1" smtClean="0"/>
              <a:t>velisi</a:t>
            </a:r>
            <a:r>
              <a:rPr lang="de-CH" dirty="0" smtClean="0"/>
              <a:t> </a:t>
            </a:r>
            <a:r>
              <a:rPr lang="de-CH" dirty="0" err="1" smtClean="0"/>
              <a:t>exero</a:t>
            </a:r>
            <a:r>
              <a:rPr lang="de-CH" dirty="0" smtClean="0"/>
              <a:t>,</a:t>
            </a:r>
          </a:p>
        </p:txBody>
      </p:sp>
    </p:spTree>
    <p:extLst>
      <p:ext uri="{BB962C8B-B14F-4D97-AF65-F5344CB8AC3E}">
        <p14:creationId xmlns:p14="http://schemas.microsoft.com/office/powerpoint/2010/main" val="8180131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1187450" y="2064543"/>
            <a:ext cx="3565525" cy="1921669"/>
          </a:xfrm>
          <a:prstGeom prst="rect">
            <a:avLst/>
          </a:prstGeom>
        </p:spPr>
        <p:txBody>
          <a:bodyPr/>
          <a:lstStyle>
            <a:lvl1pPr marL="266700" indent="-266700">
              <a:buFont typeface="+mj-lt"/>
              <a:buAutoNum type="arabicPeriod"/>
              <a:defRPr sz="1800"/>
            </a:lvl1pPr>
          </a:lstStyle>
          <a:p>
            <a:pPr lvl="0"/>
            <a:r>
              <a:rPr lang="de-DE" dirty="0" err="1" smtClean="0"/>
              <a:t>Feu</a:t>
            </a:r>
            <a:r>
              <a:rPr lang="de-DE" dirty="0" smtClean="0"/>
              <a:t> </a:t>
            </a:r>
            <a:r>
              <a:rPr lang="de-DE" dirty="0" err="1" smtClean="0"/>
              <a:t>feugiamet</a:t>
            </a:r>
            <a:r>
              <a:rPr lang="de-DE" dirty="0" smtClean="0"/>
              <a:t> ad </a:t>
            </a:r>
            <a:r>
              <a:rPr lang="de-DE" dirty="0" err="1" smtClean="0"/>
              <a:t>delisl</a:t>
            </a:r>
            <a:r>
              <a:rPr lang="de-DE" dirty="0" smtClean="0"/>
              <a:t> in </a:t>
            </a:r>
            <a:r>
              <a:rPr lang="de-DE" dirty="0" err="1" smtClean="0"/>
              <a:t>hent</a:t>
            </a:r>
            <a:r>
              <a:rPr lang="de-DE" dirty="0" smtClean="0"/>
              <a:t> ad </a:t>
            </a:r>
            <a:r>
              <a:rPr lang="de-DE" dirty="0" err="1" smtClean="0"/>
              <a:t>estion</a:t>
            </a:r>
            <a:r>
              <a:rPr lang="de-DE" dirty="0" smtClean="0"/>
              <a:t> </a:t>
            </a:r>
            <a:r>
              <a:rPr lang="de-DE" dirty="0" err="1" smtClean="0"/>
              <a:t>hent</a:t>
            </a:r>
            <a:r>
              <a:rPr lang="de-DE" dirty="0" smtClean="0"/>
              <a:t> </a:t>
            </a:r>
            <a:r>
              <a:rPr lang="de-DE" dirty="0" err="1" smtClean="0"/>
              <a:t>prat</a:t>
            </a:r>
            <a:r>
              <a:rPr lang="de-DE" dirty="0" smtClean="0"/>
              <a:t> </a:t>
            </a:r>
            <a:r>
              <a:rPr lang="de-DE" dirty="0" err="1" smtClean="0"/>
              <a:t>lortincilit</a:t>
            </a:r>
            <a:r>
              <a:rPr lang="de-DE" dirty="0" smtClean="0"/>
              <a:t> </a:t>
            </a:r>
            <a:r>
              <a:rPr lang="de-DE" dirty="0" err="1" smtClean="0"/>
              <a:t>utem</a:t>
            </a:r>
            <a:r>
              <a:rPr lang="de-DE" dirty="0" smtClean="0"/>
              <a:t> </a:t>
            </a:r>
            <a:r>
              <a:rPr lang="de-DE" dirty="0" err="1" smtClean="0"/>
              <a:t>doloreet</a:t>
            </a:r>
            <a:r>
              <a:rPr lang="de-DE" dirty="0" smtClean="0"/>
              <a:t> </a:t>
            </a:r>
            <a:r>
              <a:rPr lang="de-DE" dirty="0" err="1" smtClean="0"/>
              <a:t>alisis</a:t>
            </a:r>
            <a:endParaRPr lang="de-DE" dirty="0" smtClean="0"/>
          </a:p>
          <a:p>
            <a:pPr lvl="0"/>
            <a:r>
              <a:rPr lang="de-DE" dirty="0" err="1" smtClean="0"/>
              <a:t>Auguerc</a:t>
            </a:r>
            <a:r>
              <a:rPr lang="de-DE" dirty="0" smtClean="0"/>
              <a:t> </a:t>
            </a:r>
            <a:r>
              <a:rPr lang="de-DE" dirty="0" err="1" smtClean="0"/>
              <a:t>iliquatum</a:t>
            </a:r>
            <a:r>
              <a:rPr lang="de-DE" dirty="0" smtClean="0"/>
              <a:t> </a:t>
            </a:r>
            <a:r>
              <a:rPr lang="de-DE" dirty="0" err="1" smtClean="0"/>
              <a:t>euips</a:t>
            </a:r>
            <a:r>
              <a:rPr lang="de-DE" dirty="0" smtClean="0"/>
              <a:t> </a:t>
            </a:r>
          </a:p>
          <a:p>
            <a:pPr lvl="0"/>
            <a:r>
              <a:rPr lang="de-DE" dirty="0" err="1" smtClean="0"/>
              <a:t>nulputpat</a:t>
            </a:r>
            <a:r>
              <a:rPr lang="de-DE" dirty="0" smtClean="0"/>
              <a:t> </a:t>
            </a:r>
            <a:r>
              <a:rPr lang="de-DE" dirty="0" err="1" smtClean="0"/>
              <a:t>lum</a:t>
            </a:r>
            <a:r>
              <a:rPr lang="de-DE" dirty="0" smtClean="0"/>
              <a:t> </a:t>
            </a:r>
            <a:r>
              <a:rPr lang="de-DE" dirty="0" err="1" smtClean="0"/>
              <a:t>dolobore</a:t>
            </a:r>
            <a:r>
              <a:rPr lang="de-DE" dirty="0" smtClean="0"/>
              <a:t> </a:t>
            </a:r>
            <a:r>
              <a:rPr lang="de-DE" dirty="0" err="1" smtClean="0"/>
              <a:t>dio</a:t>
            </a:r>
            <a:r>
              <a:rPr lang="de-DE" dirty="0" smtClean="0"/>
              <a:t> </a:t>
            </a:r>
          </a:p>
          <a:p>
            <a:pPr lvl="0"/>
            <a:r>
              <a:rPr lang="de-DE" dirty="0" err="1" smtClean="0"/>
              <a:t>odolorem</a:t>
            </a:r>
            <a:r>
              <a:rPr lang="de-DE" dirty="0" smtClean="0"/>
              <a:t> </a:t>
            </a:r>
            <a:r>
              <a:rPr lang="de-DE" dirty="0" err="1" smtClean="0"/>
              <a:t>nullam</a:t>
            </a:r>
            <a:r>
              <a:rPr lang="de-DE" dirty="0" smtClean="0"/>
              <a:t>, </a:t>
            </a:r>
            <a:r>
              <a:rPr lang="de-DE" dirty="0" err="1" smtClean="0"/>
              <a:t>sustingeumsan</a:t>
            </a:r>
            <a:r>
              <a:rPr lang="de-DE" dirty="0" smtClean="0"/>
              <a:t> </a:t>
            </a:r>
            <a:r>
              <a:rPr lang="de-DE" dirty="0" err="1" smtClean="0"/>
              <a:t>veliquismod</a:t>
            </a:r>
            <a:endParaRPr lang="de-DE" dirty="0" smtClean="0"/>
          </a:p>
          <a:p>
            <a:pPr lvl="0"/>
            <a:endParaRPr lang="de-DE" dirty="0" smtClean="0"/>
          </a:p>
        </p:txBody>
      </p:sp>
      <p:sp>
        <p:nvSpPr>
          <p:cNvPr id="5" name="Textplatzhalt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200150" y="1793081"/>
            <a:ext cx="3543300" cy="2714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800" baseline="0"/>
            </a:lvl1pPr>
            <a:lvl2pPr marL="266700" indent="-266700">
              <a:spcBef>
                <a:spcPts val="0"/>
              </a:spcBef>
              <a:buFont typeface="+mj-lt"/>
              <a:buAutoNum type="arabicPeriod"/>
              <a:defRPr sz="1800"/>
            </a:lvl2pPr>
          </a:lstStyle>
          <a:p>
            <a:pPr lvl="0"/>
            <a:r>
              <a:rPr lang="de-DE" dirty="0" smtClean="0"/>
              <a:t>Text Einzug numerisch</a:t>
            </a:r>
          </a:p>
        </p:txBody>
      </p:sp>
      <p:sp>
        <p:nvSpPr>
          <p:cNvPr id="6" name="Rectangle 17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268045" y="910383"/>
            <a:ext cx="7447330" cy="337765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de-CH" sz="2200" baseline="0">
                <a:latin typeface="+mj-lt"/>
              </a:defRPr>
            </a:lvl1pPr>
          </a:lstStyle>
          <a:p>
            <a:pPr lvl="0"/>
            <a:r>
              <a:rPr lang="de-CH" dirty="0" smtClean="0"/>
              <a:t>Untertitel Arial normal, 22 Punkt</a:t>
            </a:r>
            <a:endParaRPr lang="de-CH" dirty="0"/>
          </a:p>
        </p:txBody>
      </p:sp>
      <p:sp>
        <p:nvSpPr>
          <p:cNvPr id="7" name="Titel 3"/>
          <p:cNvSpPr>
            <a:spLocks noGrp="1"/>
          </p:cNvSpPr>
          <p:nvPr>
            <p:ph type="title" hasCustomPrompt="1"/>
          </p:nvPr>
        </p:nvSpPr>
        <p:spPr>
          <a:xfrm>
            <a:off x="1193800" y="450750"/>
            <a:ext cx="7516008" cy="531062"/>
          </a:xfrm>
          <a:prstGeom prst="rect">
            <a:avLst/>
          </a:prstGeom>
        </p:spPr>
        <p:txBody>
          <a:bodyPr/>
          <a:lstStyle>
            <a:lvl1pPr>
              <a:defRPr sz="3200" b="0"/>
            </a:lvl1pPr>
          </a:lstStyle>
          <a:p>
            <a:r>
              <a:rPr lang="de-DE" dirty="0" smtClean="0"/>
              <a:t>Titel, Arial, normal, 32 Punkt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2" hasCustomPrompt="1"/>
          </p:nvPr>
        </p:nvSpPr>
        <p:spPr>
          <a:xfrm>
            <a:off x="4943475" y="1793081"/>
            <a:ext cx="3771900" cy="25717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800" baseline="0"/>
            </a:lvl1pPr>
            <a:lvl2pPr marL="285750" indent="-285750">
              <a:spcBef>
                <a:spcPts val="0"/>
              </a:spcBef>
              <a:buFont typeface="Symbol" panose="05050102010706020507" pitchFamily="18" charset="2"/>
              <a:buChar char="-"/>
              <a:defRPr sz="1800"/>
            </a:lvl2pPr>
          </a:lstStyle>
          <a:p>
            <a:pPr lvl="0"/>
            <a:r>
              <a:rPr lang="de-DE" dirty="0" smtClean="0"/>
              <a:t>Text Einzug Geviertstrich</a:t>
            </a:r>
          </a:p>
        </p:txBody>
      </p:sp>
      <p:sp>
        <p:nvSpPr>
          <p:cNvPr id="9" name="Textplatzhalter 16"/>
          <p:cNvSpPr>
            <a:spLocks noGrp="1"/>
          </p:cNvSpPr>
          <p:nvPr>
            <p:ph type="body" sz="quarter" idx="16" hasCustomPrompt="1"/>
          </p:nvPr>
        </p:nvSpPr>
        <p:spPr>
          <a:xfrm>
            <a:off x="4940299" y="2078831"/>
            <a:ext cx="3775076" cy="1921669"/>
          </a:xfrm>
          <a:prstGeom prst="rect">
            <a:avLst/>
          </a:prstGeom>
        </p:spPr>
        <p:txBody>
          <a:bodyPr/>
          <a:lstStyle>
            <a:lvl1pPr marL="266700" indent="-266700">
              <a:buFont typeface="Symbol" panose="05050102010706020507" pitchFamily="18" charset="2"/>
              <a:buChar char="-"/>
              <a:defRPr sz="1800"/>
            </a:lvl1pPr>
          </a:lstStyle>
          <a:p>
            <a:pPr lvl="0"/>
            <a:r>
              <a:rPr lang="de-DE" dirty="0" err="1" smtClean="0"/>
              <a:t>Feu</a:t>
            </a:r>
            <a:r>
              <a:rPr lang="de-DE" dirty="0" smtClean="0"/>
              <a:t> </a:t>
            </a:r>
            <a:r>
              <a:rPr lang="de-DE" dirty="0" err="1" smtClean="0"/>
              <a:t>feugiamet</a:t>
            </a:r>
            <a:r>
              <a:rPr lang="de-DE" dirty="0" smtClean="0"/>
              <a:t> ad </a:t>
            </a:r>
            <a:r>
              <a:rPr lang="de-DE" dirty="0" err="1" smtClean="0"/>
              <a:t>delisl</a:t>
            </a:r>
            <a:r>
              <a:rPr lang="de-DE" dirty="0" smtClean="0"/>
              <a:t> in </a:t>
            </a:r>
            <a:r>
              <a:rPr lang="de-DE" dirty="0" err="1" smtClean="0"/>
              <a:t>hent</a:t>
            </a:r>
            <a:r>
              <a:rPr lang="de-DE" dirty="0" smtClean="0"/>
              <a:t> ad </a:t>
            </a:r>
            <a:r>
              <a:rPr lang="de-DE" dirty="0" err="1" smtClean="0"/>
              <a:t>estion</a:t>
            </a:r>
            <a:r>
              <a:rPr lang="de-DE" dirty="0" smtClean="0"/>
              <a:t> </a:t>
            </a:r>
            <a:r>
              <a:rPr lang="de-DE" dirty="0" err="1" smtClean="0"/>
              <a:t>hent</a:t>
            </a:r>
            <a:r>
              <a:rPr lang="de-DE" dirty="0" smtClean="0"/>
              <a:t> </a:t>
            </a:r>
            <a:r>
              <a:rPr lang="de-DE" dirty="0" err="1" smtClean="0"/>
              <a:t>prat</a:t>
            </a:r>
            <a:r>
              <a:rPr lang="de-DE" dirty="0" smtClean="0"/>
              <a:t> </a:t>
            </a:r>
            <a:r>
              <a:rPr lang="de-DE" dirty="0" err="1" smtClean="0"/>
              <a:t>lortincilit</a:t>
            </a:r>
            <a:r>
              <a:rPr lang="de-DE" dirty="0" smtClean="0"/>
              <a:t> </a:t>
            </a:r>
            <a:r>
              <a:rPr lang="de-DE" dirty="0" err="1" smtClean="0"/>
              <a:t>utem</a:t>
            </a:r>
            <a:r>
              <a:rPr lang="de-DE" dirty="0" smtClean="0"/>
              <a:t> </a:t>
            </a:r>
            <a:r>
              <a:rPr lang="de-DE" dirty="0" err="1" smtClean="0"/>
              <a:t>doloreet</a:t>
            </a:r>
            <a:r>
              <a:rPr lang="de-DE" dirty="0" smtClean="0"/>
              <a:t> </a:t>
            </a:r>
            <a:r>
              <a:rPr lang="de-DE" dirty="0" err="1" smtClean="0"/>
              <a:t>alisis</a:t>
            </a:r>
            <a:endParaRPr lang="de-DE" dirty="0" smtClean="0"/>
          </a:p>
          <a:p>
            <a:pPr lvl="0"/>
            <a:r>
              <a:rPr lang="de-DE" dirty="0" err="1" smtClean="0"/>
              <a:t>Auguerc</a:t>
            </a:r>
            <a:r>
              <a:rPr lang="de-DE" dirty="0" smtClean="0"/>
              <a:t> </a:t>
            </a:r>
            <a:r>
              <a:rPr lang="de-DE" dirty="0" err="1" smtClean="0"/>
              <a:t>iliquatum</a:t>
            </a:r>
            <a:r>
              <a:rPr lang="de-DE" dirty="0" smtClean="0"/>
              <a:t> </a:t>
            </a:r>
            <a:r>
              <a:rPr lang="de-DE" dirty="0" err="1" smtClean="0"/>
              <a:t>euips</a:t>
            </a:r>
            <a:r>
              <a:rPr lang="de-DE" dirty="0" smtClean="0"/>
              <a:t> </a:t>
            </a:r>
          </a:p>
          <a:p>
            <a:pPr lvl="0"/>
            <a:r>
              <a:rPr lang="de-DE" dirty="0" err="1" smtClean="0"/>
              <a:t>nulputpat</a:t>
            </a:r>
            <a:r>
              <a:rPr lang="de-DE" dirty="0" smtClean="0"/>
              <a:t> </a:t>
            </a:r>
            <a:r>
              <a:rPr lang="de-DE" dirty="0" err="1" smtClean="0"/>
              <a:t>lum</a:t>
            </a:r>
            <a:r>
              <a:rPr lang="de-DE" dirty="0" smtClean="0"/>
              <a:t> </a:t>
            </a:r>
            <a:r>
              <a:rPr lang="de-DE" dirty="0" err="1" smtClean="0"/>
              <a:t>dolobore</a:t>
            </a:r>
            <a:r>
              <a:rPr lang="de-DE" dirty="0" smtClean="0"/>
              <a:t> </a:t>
            </a:r>
            <a:r>
              <a:rPr lang="de-DE" dirty="0" err="1" smtClean="0"/>
              <a:t>dio</a:t>
            </a:r>
            <a:r>
              <a:rPr lang="de-DE" dirty="0" smtClean="0"/>
              <a:t> </a:t>
            </a:r>
          </a:p>
          <a:p>
            <a:pPr lvl="0"/>
            <a:r>
              <a:rPr lang="de-DE" dirty="0" err="1" smtClean="0"/>
              <a:t>odolorem</a:t>
            </a:r>
            <a:r>
              <a:rPr lang="de-DE" dirty="0" smtClean="0"/>
              <a:t> </a:t>
            </a:r>
            <a:r>
              <a:rPr lang="de-DE" dirty="0" err="1" smtClean="0"/>
              <a:t>nullam</a:t>
            </a:r>
            <a:r>
              <a:rPr lang="de-DE" dirty="0" smtClean="0"/>
              <a:t>, </a:t>
            </a:r>
            <a:r>
              <a:rPr lang="de-DE" dirty="0" err="1" smtClean="0"/>
              <a:t>sustingeumsan</a:t>
            </a:r>
            <a:r>
              <a:rPr lang="de-DE" dirty="0" smtClean="0"/>
              <a:t> </a:t>
            </a:r>
            <a:r>
              <a:rPr lang="de-DE" dirty="0" err="1" smtClean="0"/>
              <a:t>veliquismod</a:t>
            </a:r>
            <a:endParaRPr lang="de-DE" dirty="0" smtClean="0"/>
          </a:p>
          <a:p>
            <a:pPr lvl="0"/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22835635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platzhalt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1187450" y="1793081"/>
            <a:ext cx="7527926" cy="1921669"/>
          </a:xfrm>
          <a:prstGeom prst="rect">
            <a:avLst/>
          </a:prstGeom>
        </p:spPr>
        <p:txBody>
          <a:bodyPr/>
          <a:lstStyle>
            <a:lvl1pPr marL="285750" marR="0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/>
            </a:lvl1pPr>
          </a:lstStyle>
          <a:p>
            <a:pPr lvl="0"/>
            <a:r>
              <a:rPr lang="de-CH" dirty="0" smtClean="0"/>
              <a:t>Grundschrift mit Aufzählung, Arial normal, 16 Punkt</a:t>
            </a:r>
          </a:p>
          <a:p>
            <a:pPr lvl="0"/>
            <a:r>
              <a:rPr lang="de-CH" dirty="0" smtClean="0"/>
              <a:t>Grundschrift mit Aufzählung, Arial normal, 16 Punkt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CH" dirty="0" smtClean="0"/>
              <a:t>Grundschrift mit Aufzählung, Arial normal, 16 Punkt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CH" dirty="0" smtClean="0"/>
              <a:t>Grundschrift mit Aufzählung, Arial normal, 16 Punkt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CH" dirty="0" smtClean="0"/>
              <a:t>Grundschrift mit Aufzählung, Arial normal, 16 Punkt</a:t>
            </a:r>
            <a:endParaRPr lang="de-DE" dirty="0" smtClean="0"/>
          </a:p>
        </p:txBody>
      </p:sp>
      <p:pic>
        <p:nvPicPr>
          <p:cNvPr id="29" name="Picture 44" descr="Wappen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832" y="547543"/>
            <a:ext cx="292100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el 3"/>
          <p:cNvSpPr>
            <a:spLocks noGrp="1"/>
          </p:cNvSpPr>
          <p:nvPr>
            <p:ph type="title" hasCustomPrompt="1"/>
          </p:nvPr>
        </p:nvSpPr>
        <p:spPr>
          <a:xfrm>
            <a:off x="1193800" y="450750"/>
            <a:ext cx="7516008" cy="531062"/>
          </a:xfrm>
          <a:prstGeom prst="rect">
            <a:avLst/>
          </a:prstGeom>
        </p:spPr>
        <p:txBody>
          <a:bodyPr/>
          <a:lstStyle>
            <a:lvl1pPr>
              <a:defRPr sz="3200" b="0"/>
            </a:lvl1pPr>
          </a:lstStyle>
          <a:p>
            <a:r>
              <a:rPr lang="de-DE" dirty="0" smtClean="0"/>
              <a:t>Titel, Arial, normal, 32 Punkt</a:t>
            </a:r>
          </a:p>
        </p:txBody>
      </p:sp>
    </p:spTree>
    <p:extLst>
      <p:ext uri="{BB962C8B-B14F-4D97-AF65-F5344CB8AC3E}">
        <p14:creationId xmlns:p14="http://schemas.microsoft.com/office/powerpoint/2010/main" val="41102577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Varian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32"/>
          <p:cNvSpPr txBox="1">
            <a:spLocks noChangeArrowheads="1"/>
          </p:cNvSpPr>
          <p:nvPr userDrawn="1"/>
        </p:nvSpPr>
        <p:spPr bwMode="auto">
          <a:xfrm>
            <a:off x="4572000" y="291601"/>
            <a:ext cx="3581400" cy="258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</a:pPr>
            <a:r>
              <a:rPr lang="en-US" sz="800" dirty="0"/>
              <a:t>Federal Department of Home Affairs FDHA</a:t>
            </a:r>
            <a:br>
              <a:rPr lang="en-US" sz="800" dirty="0"/>
            </a:br>
            <a:r>
              <a:rPr lang="en-US" sz="800" b="1" dirty="0"/>
              <a:t>Federal Office of Meteorology and Climatology  </a:t>
            </a:r>
            <a:r>
              <a:rPr lang="en-US" sz="800" b="1" dirty="0" err="1"/>
              <a:t>MeteoSwiss</a:t>
            </a:r>
            <a:endParaRPr lang="en-US" sz="800" dirty="0"/>
          </a:p>
        </p:txBody>
      </p:sp>
      <p:pic>
        <p:nvPicPr>
          <p:cNvPr id="10" name="Picture 41" descr="Bund_e_100%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000" y="291600"/>
            <a:ext cx="19939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16"/>
          <p:cNvSpPr>
            <a:spLocks noGrp="1" noChangeArrowheads="1"/>
          </p:cNvSpPr>
          <p:nvPr>
            <p:ph type="ctrTitle"/>
          </p:nvPr>
        </p:nvSpPr>
        <p:spPr>
          <a:xfrm>
            <a:off x="1296000" y="1842750"/>
            <a:ext cx="7429500" cy="1809120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lang="de-CH" sz="5200" dirty="0"/>
            </a:lvl1pPr>
          </a:lstStyle>
          <a:p>
            <a:pPr lvl="0"/>
            <a:r>
              <a:rPr lang="de-CH" dirty="0"/>
              <a:t>Titel der Präsentation</a:t>
            </a:r>
          </a:p>
        </p:txBody>
      </p:sp>
      <p:sp>
        <p:nvSpPr>
          <p:cNvPr id="7" name="Rectangle 17"/>
          <p:cNvSpPr>
            <a:spLocks noGrp="1" noChangeArrowheads="1"/>
          </p:cNvSpPr>
          <p:nvPr>
            <p:ph type="subTitle" idx="1"/>
          </p:nvPr>
        </p:nvSpPr>
        <p:spPr>
          <a:xfrm>
            <a:off x="1295636" y="3975750"/>
            <a:ext cx="6857764" cy="486054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de-CH" sz="3200"/>
            </a:lvl1pPr>
          </a:lstStyle>
          <a:p>
            <a:pPr lvl="0"/>
            <a:r>
              <a:rPr lang="de-CH" dirty="0"/>
              <a:t>Datum der Präsentation</a:t>
            </a:r>
          </a:p>
        </p:txBody>
      </p:sp>
    </p:spTree>
    <p:extLst>
      <p:ext uri="{BB962C8B-B14F-4D97-AF65-F5344CB8AC3E}">
        <p14:creationId xmlns:p14="http://schemas.microsoft.com/office/powerpoint/2010/main" val="35837845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ktanden Varian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026"/>
          <p:cNvSpPr>
            <a:spLocks noGrp="1" noChangeArrowheads="1"/>
          </p:cNvSpPr>
          <p:nvPr>
            <p:ph type="title" hasCustomPrompt="1"/>
          </p:nvPr>
        </p:nvSpPr>
        <p:spPr>
          <a:xfrm>
            <a:off x="1287214" y="290250"/>
            <a:ext cx="7461250" cy="741760"/>
          </a:xfrm>
          <a:prstGeom prst="rect">
            <a:avLst/>
          </a:prstGeom>
          <a:noFill/>
        </p:spPr>
        <p:txBody>
          <a:bodyPr/>
          <a:lstStyle>
            <a:lvl1pPr>
              <a:defRPr/>
            </a:lvl1pPr>
          </a:lstStyle>
          <a:p>
            <a:r>
              <a:rPr lang="de-CH" dirty="0" smtClean="0"/>
              <a:t>Traktanden</a:t>
            </a:r>
            <a:endParaRPr lang="de-CH" dirty="0"/>
          </a:p>
        </p:txBody>
      </p:sp>
      <p:sp>
        <p:nvSpPr>
          <p:cNvPr id="13" name="Rectangle 1029"/>
          <p:cNvSpPr>
            <a:spLocks noGrp="1" noChangeArrowheads="1"/>
          </p:cNvSpPr>
          <p:nvPr>
            <p:ph type="body" idx="1"/>
          </p:nvPr>
        </p:nvSpPr>
        <p:spPr>
          <a:xfrm>
            <a:off x="1285876" y="1221582"/>
            <a:ext cx="7472363" cy="2626519"/>
          </a:xfrm>
          <a:prstGeom prst="rect">
            <a:avLst/>
          </a:prstGeom>
          <a:noFill/>
          <a:ln/>
        </p:spPr>
        <p:txBody>
          <a:bodyPr/>
          <a:lstStyle/>
          <a:p>
            <a:r>
              <a:rPr lang="de-CH" dirty="0"/>
              <a:t>Beispieltraktandum</a:t>
            </a:r>
          </a:p>
          <a:p>
            <a:r>
              <a:rPr lang="de-CH" dirty="0"/>
              <a:t>Ein weiteres Thema</a:t>
            </a:r>
          </a:p>
          <a:p>
            <a:r>
              <a:rPr lang="de-CH" dirty="0"/>
              <a:t>Zu behandelnde Anträge</a:t>
            </a:r>
          </a:p>
          <a:p>
            <a:pPr lvl="1"/>
            <a:r>
              <a:rPr lang="de-CH" dirty="0"/>
              <a:t>Eingabe 1</a:t>
            </a:r>
          </a:p>
          <a:p>
            <a:pPr lvl="1"/>
            <a:r>
              <a:rPr lang="de-CH" dirty="0"/>
              <a:t>Eingabe 2</a:t>
            </a:r>
          </a:p>
          <a:p>
            <a:r>
              <a:rPr lang="de-CH" dirty="0"/>
              <a:t>Zu verabschiedende Anträge</a:t>
            </a:r>
          </a:p>
          <a:p>
            <a:r>
              <a:rPr lang="de-CH" dirty="0"/>
              <a:t>Pause</a:t>
            </a:r>
          </a:p>
          <a:p>
            <a:r>
              <a:rPr lang="de-CH" dirty="0"/>
              <a:t>Varia (nur wenn noch genügend Zeit)</a:t>
            </a:r>
          </a:p>
        </p:txBody>
      </p:sp>
    </p:spTree>
    <p:extLst>
      <p:ext uri="{BB962C8B-B14F-4D97-AF65-F5344CB8AC3E}">
        <p14:creationId xmlns:p14="http://schemas.microsoft.com/office/powerpoint/2010/main" val="6355735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 Varian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287214" y="290250"/>
            <a:ext cx="7461250" cy="741760"/>
          </a:xfrm>
          <a:prstGeom prst="rect">
            <a:avLst/>
          </a:prstGeom>
          <a:noFill/>
        </p:spPr>
        <p:txBody>
          <a:bodyPr/>
          <a:lstStyle>
            <a:lvl1pPr>
              <a:defRPr/>
            </a:lvl1pPr>
          </a:lstStyle>
          <a:p>
            <a:r>
              <a:rPr lang="de-DE" dirty="0" smtClean="0"/>
              <a:t>Titelmasterformat durch Klicken bearbeiten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1854756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r Varian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ildplatzhalter 2"/>
          <p:cNvSpPr>
            <a:spLocks noGrp="1"/>
          </p:cNvSpPr>
          <p:nvPr>
            <p:ph type="pic" idx="10"/>
          </p:nvPr>
        </p:nvSpPr>
        <p:spPr>
          <a:xfrm>
            <a:off x="1285875" y="1140592"/>
            <a:ext cx="5014317" cy="2511279"/>
          </a:xfrm>
          <a:prstGeom prst="rect">
            <a:avLst/>
          </a:prstGeo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dirty="0" smtClean="0"/>
          </a:p>
        </p:txBody>
      </p:sp>
      <p:sp>
        <p:nvSpPr>
          <p:cNvPr id="13" name="Inhaltsplatzhalter 2"/>
          <p:cNvSpPr>
            <a:spLocks noGrp="1"/>
          </p:cNvSpPr>
          <p:nvPr>
            <p:ph sz="half" idx="1"/>
          </p:nvPr>
        </p:nvSpPr>
        <p:spPr>
          <a:xfrm>
            <a:off x="1285875" y="3737669"/>
            <a:ext cx="5014317" cy="415498"/>
          </a:xfrm>
          <a:prstGeom prst="rect">
            <a:avLst/>
          </a:prstGeom>
          <a:solidFill>
            <a:schemeClr val="bg1">
              <a:alpha val="70195"/>
            </a:schemeClr>
          </a:solidFill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0" indent="0">
              <a:buNone/>
              <a:defRPr lang="de-DE" sz="2100" kern="1200" dirty="0" smtClean="0">
                <a:latin typeface="Arial" charset="0"/>
              </a:defRPr>
            </a:lvl1pPr>
            <a:lvl2pPr>
              <a:defRPr lang="de-DE" kern="1200" dirty="0" smtClean="0">
                <a:latin typeface="Arial" charset="0"/>
                <a:ea typeface="+mn-ea"/>
                <a:cs typeface="+mn-cs"/>
              </a:defRPr>
            </a:lvl2pPr>
            <a:lvl3pPr>
              <a:defRPr lang="de-DE" kern="1200" dirty="0" smtClean="0">
                <a:latin typeface="Arial" charset="0"/>
                <a:ea typeface="+mn-ea"/>
                <a:cs typeface="+mn-cs"/>
              </a:defRPr>
            </a:lvl3pPr>
            <a:lvl4pPr>
              <a:defRPr lang="de-DE" kern="1200" dirty="0" smtClean="0">
                <a:latin typeface="Arial" charset="0"/>
                <a:ea typeface="+mn-ea"/>
                <a:cs typeface="+mn-cs"/>
              </a:defRPr>
            </a:lvl4pPr>
            <a:lvl5pPr>
              <a:defRPr lang="de-DE" kern="1200" dirty="0">
                <a:latin typeface="Arial" charset="0"/>
                <a:ea typeface="+mn-ea"/>
                <a:cs typeface="+mn-cs"/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6" name="Text Box 33"/>
          <p:cNvSpPr txBox="1">
            <a:spLocks noChangeArrowheads="1"/>
          </p:cNvSpPr>
          <p:nvPr userDrawn="1"/>
        </p:nvSpPr>
        <p:spPr bwMode="auto">
          <a:xfrm>
            <a:off x="6448425" y="4654154"/>
            <a:ext cx="2266950" cy="145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 sz="2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lnSpc>
                <a:spcPct val="105000"/>
              </a:lnSpc>
              <a:spcBef>
                <a:spcPct val="50000"/>
              </a:spcBef>
              <a:defRPr/>
            </a:pPr>
            <a:fld id="{1EE35605-8AB3-442C-A293-9F31FDF185BC}" type="slidenum">
              <a:rPr lang="de-CH" sz="900" smtClean="0"/>
              <a:pPr algn="r">
                <a:lnSpc>
                  <a:spcPct val="105000"/>
                </a:lnSpc>
                <a:spcBef>
                  <a:spcPct val="50000"/>
                </a:spcBef>
                <a:defRPr/>
              </a:pPr>
              <a:t>‹#›</a:t>
            </a:fld>
            <a:r>
              <a:rPr lang="de-CH" sz="900" smtClean="0"/>
              <a:t> </a:t>
            </a:r>
          </a:p>
        </p:txBody>
      </p:sp>
      <p:sp>
        <p:nvSpPr>
          <p:cNvPr id="8" name="Line 40"/>
          <p:cNvSpPr>
            <a:spLocks noChangeShapeType="1"/>
          </p:cNvSpPr>
          <p:nvPr userDrawn="1"/>
        </p:nvSpPr>
        <p:spPr bwMode="auto">
          <a:xfrm flipH="1">
            <a:off x="1285875" y="4622006"/>
            <a:ext cx="74961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9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287214" y="290250"/>
            <a:ext cx="7461250" cy="741760"/>
          </a:xfrm>
          <a:prstGeom prst="rect">
            <a:avLst/>
          </a:prstGeom>
          <a:noFill/>
        </p:spPr>
        <p:txBody>
          <a:bodyPr/>
          <a:lstStyle>
            <a:lvl1pPr>
              <a:defRPr/>
            </a:lvl1pPr>
          </a:lstStyle>
          <a:p>
            <a:r>
              <a:rPr lang="de-DE" dirty="0" smtClean="0"/>
              <a:t>Titelmasterformat durch Klicken bearbeiten</a:t>
            </a:r>
            <a:endParaRPr lang="de-CH" dirty="0"/>
          </a:p>
        </p:txBody>
      </p:sp>
      <p:sp>
        <p:nvSpPr>
          <p:cNvPr id="10" name="AutoShape 34"/>
          <p:cNvSpPr>
            <a:spLocks noChangeArrowheads="1"/>
          </p:cNvSpPr>
          <p:nvPr userDrawn="1"/>
        </p:nvSpPr>
        <p:spPr bwMode="auto">
          <a:xfrm>
            <a:off x="1296000" y="4623750"/>
            <a:ext cx="7232650" cy="408989"/>
          </a:xfrm>
          <a:prstGeom prst="octagon">
            <a:avLst>
              <a:gd name="adj" fmla="val 2928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</a:pPr>
            <a:r>
              <a:rPr lang="de-CH" sz="900" b="1" dirty="0" smtClean="0"/>
              <a:t>Title</a:t>
            </a:r>
            <a:r>
              <a:rPr lang="de-CH" sz="900" b="1" baseline="0" dirty="0" smtClean="0"/>
              <a:t> </a:t>
            </a:r>
            <a:r>
              <a:rPr lang="de-CH" sz="900" b="1" baseline="0" dirty="0" err="1" smtClean="0"/>
              <a:t>of</a:t>
            </a:r>
            <a:r>
              <a:rPr lang="de-CH" sz="900" b="1" baseline="0" dirty="0" smtClean="0"/>
              <a:t> </a:t>
            </a:r>
            <a:r>
              <a:rPr lang="de-CH" sz="900" b="1" baseline="0" dirty="0" err="1" smtClean="0"/>
              <a:t>Prese</a:t>
            </a:r>
            <a:r>
              <a:rPr lang="de-CH" sz="900" b="1" dirty="0" err="1" smtClean="0"/>
              <a:t>ntation</a:t>
            </a:r>
            <a:r>
              <a:rPr lang="de-CH" sz="900" dirty="0" smtClean="0"/>
              <a:t> </a:t>
            </a:r>
            <a:r>
              <a:rPr lang="de-CH" sz="900" dirty="0"/>
              <a:t>| </a:t>
            </a:r>
            <a:r>
              <a:rPr lang="de-CH" sz="900" dirty="0" err="1" smtClean="0"/>
              <a:t>Subtitle</a:t>
            </a:r>
            <a:r>
              <a:rPr lang="de-CH" sz="900" dirty="0"/>
              <a:t/>
            </a:r>
            <a:br>
              <a:rPr lang="de-CH" sz="900" dirty="0"/>
            </a:br>
            <a:r>
              <a:rPr lang="de-CH" sz="900" dirty="0" err="1" smtClean="0"/>
              <a:t>Author</a:t>
            </a:r>
            <a:endParaRPr lang="de-CH" sz="900" b="1" dirty="0"/>
          </a:p>
        </p:txBody>
      </p:sp>
    </p:spTree>
    <p:extLst>
      <p:ext uri="{BB962C8B-B14F-4D97-AF65-F5344CB8AC3E}">
        <p14:creationId xmlns:p14="http://schemas.microsoft.com/office/powerpoint/2010/main" val="7521052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 Varian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285200" y="1220401"/>
            <a:ext cx="3659188" cy="3214557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106989" y="1194597"/>
            <a:ext cx="3660775" cy="3239291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</p:txBody>
      </p:sp>
      <p:sp>
        <p:nvSpPr>
          <p:cNvPr id="9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287214" y="290250"/>
            <a:ext cx="7461250" cy="741760"/>
          </a:xfrm>
          <a:prstGeom prst="rect">
            <a:avLst/>
          </a:prstGeom>
          <a:noFill/>
        </p:spPr>
        <p:txBody>
          <a:bodyPr/>
          <a:lstStyle>
            <a:lvl1pPr>
              <a:defRPr/>
            </a:lvl1pPr>
          </a:lstStyle>
          <a:p>
            <a:r>
              <a:rPr lang="de-DE" dirty="0" smtClean="0"/>
              <a:t>Titelmasterformat durch Klicken bearbeiten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339154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 Varian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287896" y="1220400"/>
            <a:ext cx="3212096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1296000" y="1822530"/>
            <a:ext cx="3203992" cy="266643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</p:txBody>
      </p:sp>
      <p:sp>
        <p:nvSpPr>
          <p:cNvPr id="11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287214" y="290250"/>
            <a:ext cx="7461250" cy="741760"/>
          </a:xfrm>
          <a:prstGeom prst="rect">
            <a:avLst/>
          </a:prstGeom>
          <a:noFill/>
        </p:spPr>
        <p:txBody>
          <a:bodyPr/>
          <a:lstStyle>
            <a:lvl1pPr>
              <a:defRPr/>
            </a:lvl1pPr>
          </a:lstStyle>
          <a:p>
            <a:r>
              <a:rPr lang="de-DE" dirty="0" smtClean="0"/>
              <a:t>Titelmasterformat durch Klicken bearbeiten</a:t>
            </a:r>
            <a:endParaRPr lang="de-CH" dirty="0"/>
          </a:p>
        </p:txBody>
      </p:sp>
      <p:sp>
        <p:nvSpPr>
          <p:cNvPr id="12" name="Textplatzhalter 2"/>
          <p:cNvSpPr>
            <a:spLocks noGrp="1"/>
          </p:cNvSpPr>
          <p:nvPr>
            <p:ph type="body" idx="10"/>
          </p:nvPr>
        </p:nvSpPr>
        <p:spPr>
          <a:xfrm>
            <a:off x="4680012" y="1221600"/>
            <a:ext cx="3212096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13" name="Inhaltsplatzhalter 3"/>
          <p:cNvSpPr>
            <a:spLocks noGrp="1"/>
          </p:cNvSpPr>
          <p:nvPr>
            <p:ph sz="half" idx="11"/>
          </p:nvPr>
        </p:nvSpPr>
        <p:spPr>
          <a:xfrm>
            <a:off x="4680012" y="1815666"/>
            <a:ext cx="3203992" cy="266643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35902917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Inhalt und zwei Inhalte Varian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quarter" idx="2"/>
          </p:nvPr>
        </p:nvSpPr>
        <p:spPr>
          <a:xfrm>
            <a:off x="5106989" y="1221600"/>
            <a:ext cx="3660775" cy="1485165"/>
          </a:xfrm>
          <a:prstGeom prst="rect">
            <a:avLst/>
          </a:prstGeom>
        </p:spPr>
        <p:txBody>
          <a:bodyPr/>
          <a:lstStyle>
            <a:lvl4pPr marL="1371600" indent="0">
              <a:buNone/>
              <a:defRPr/>
            </a:lvl4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quarter" idx="3"/>
          </p:nvPr>
        </p:nvSpPr>
        <p:spPr>
          <a:xfrm>
            <a:off x="5106989" y="2841780"/>
            <a:ext cx="3660775" cy="159210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</p:txBody>
      </p:sp>
      <p:sp>
        <p:nvSpPr>
          <p:cNvPr id="1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287214" y="290250"/>
            <a:ext cx="7461250" cy="741760"/>
          </a:xfrm>
          <a:prstGeom prst="rect">
            <a:avLst/>
          </a:prstGeom>
          <a:noFill/>
        </p:spPr>
        <p:txBody>
          <a:bodyPr/>
          <a:lstStyle>
            <a:lvl1pPr>
              <a:defRPr/>
            </a:lvl1pPr>
          </a:lstStyle>
          <a:p>
            <a:r>
              <a:rPr lang="de-DE" dirty="0" smtClean="0"/>
              <a:t>Titelmasterformat durch Klicken bearbeiten</a:t>
            </a:r>
            <a:endParaRPr lang="de-CH" dirty="0"/>
          </a:p>
        </p:txBody>
      </p:sp>
      <p:sp>
        <p:nvSpPr>
          <p:cNvPr id="12" name="Inhaltsplatzhalter 2"/>
          <p:cNvSpPr>
            <a:spLocks noGrp="1"/>
          </p:cNvSpPr>
          <p:nvPr>
            <p:ph sz="half" idx="1"/>
          </p:nvPr>
        </p:nvSpPr>
        <p:spPr>
          <a:xfrm>
            <a:off x="1285200" y="1220401"/>
            <a:ext cx="3659188" cy="3214557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33122481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3557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Relationship Id="rId9" Type="http://schemas.openxmlformats.org/officeDocument/2006/relationships/image" Target="../media/image4.wmf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Bild 16"/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85" b="74924"/>
          <a:stretch/>
        </p:blipFill>
        <p:spPr>
          <a:xfrm>
            <a:off x="53393" y="4325800"/>
            <a:ext cx="9037853" cy="767622"/>
          </a:xfrm>
          <a:prstGeom prst="rect">
            <a:avLst/>
          </a:prstGeom>
        </p:spPr>
      </p:pic>
      <p:sp>
        <p:nvSpPr>
          <p:cNvPr id="11" name="Rechteck 10"/>
          <p:cNvSpPr/>
          <p:nvPr/>
        </p:nvSpPr>
        <p:spPr bwMode="auto">
          <a:xfrm flipH="1">
            <a:off x="8577869" y="4933345"/>
            <a:ext cx="479426" cy="6191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1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2" name="Rechteck 11"/>
          <p:cNvSpPr/>
          <p:nvPr/>
        </p:nvSpPr>
        <p:spPr bwMode="auto">
          <a:xfrm flipH="1">
            <a:off x="8631845" y="4843304"/>
            <a:ext cx="377825" cy="10194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1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8016937" y="4817594"/>
            <a:ext cx="107503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1EE35605-8AB3-442C-A293-9F31FDF185BC}" type="slidenum">
              <a:rPr lang="de-CH" sz="1100" smtClean="0">
                <a:latin typeface="Roboto Light"/>
                <a:cs typeface="Roboto Light"/>
              </a:rPr>
              <a:pPr algn="r"/>
              <a:t>‹#›</a:t>
            </a:fld>
            <a:endParaRPr lang="de-DE" sz="1100" dirty="0">
              <a:latin typeface="Roboto Light"/>
              <a:cs typeface="Roboto Light"/>
            </a:endParaRPr>
          </a:p>
        </p:txBody>
      </p:sp>
      <p:sp>
        <p:nvSpPr>
          <p:cNvPr id="18" name="Rechteck 17"/>
          <p:cNvSpPr/>
          <p:nvPr/>
        </p:nvSpPr>
        <p:spPr bwMode="auto">
          <a:xfrm>
            <a:off x="0" y="-5051"/>
            <a:ext cx="9144000" cy="78300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22" name="Bild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46" t="78006" r="10884"/>
          <a:stretch/>
        </p:blipFill>
        <p:spPr>
          <a:xfrm>
            <a:off x="376235" y="4866021"/>
            <a:ext cx="1041960" cy="134647"/>
          </a:xfrm>
          <a:prstGeom prst="rect">
            <a:avLst/>
          </a:prstGeom>
        </p:spPr>
      </p:pic>
      <p:sp>
        <p:nvSpPr>
          <p:cNvPr id="13" name="Textfeld 11"/>
          <p:cNvSpPr txBox="1"/>
          <p:nvPr/>
        </p:nvSpPr>
        <p:spPr>
          <a:xfrm>
            <a:off x="5047488" y="4810490"/>
            <a:ext cx="335050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050" i="1" kern="1200" baseline="0" noProof="0" dirty="0" smtClean="0">
                <a:solidFill>
                  <a:schemeClr val="tx1"/>
                </a:solidFill>
                <a:latin typeface="Arial" charset="0"/>
                <a:ea typeface="+mn-ea"/>
                <a:cs typeface="Roboto Light"/>
              </a:rPr>
              <a:t>G. Martucci,</a:t>
            </a:r>
            <a:r>
              <a:rPr lang="en-US" sz="1050" i="1" kern="1200" noProof="0" dirty="0" smtClean="0">
                <a:solidFill>
                  <a:schemeClr val="tx1"/>
                </a:solidFill>
                <a:latin typeface="Arial" charset="0"/>
                <a:ea typeface="+mn-ea"/>
                <a:cs typeface="Roboto Light"/>
              </a:rPr>
              <a:t> ILRC-30, </a:t>
            </a:r>
            <a:r>
              <a:rPr lang="en-US" sz="1050" dirty="0" smtClean="0">
                <a:latin typeface="Helvetica" pitchFamily="2" charset="0"/>
              </a:rPr>
              <a:t>virtual conference, 2022</a:t>
            </a:r>
            <a:r>
              <a:rPr lang="en-US" sz="1050" i="1" kern="1200" noProof="0" dirty="0" smtClean="0">
                <a:solidFill>
                  <a:schemeClr val="tx1"/>
                </a:solidFill>
                <a:latin typeface="Arial" charset="0"/>
                <a:ea typeface="+mn-ea"/>
                <a:cs typeface="Roboto Light"/>
              </a:rPr>
              <a:t> </a:t>
            </a:r>
            <a:endParaRPr lang="en-GB" sz="1050" i="1" kern="1200" noProof="0" dirty="0">
              <a:solidFill>
                <a:schemeClr val="tx1"/>
              </a:solidFill>
              <a:latin typeface="Arial" charset="0"/>
              <a:ea typeface="+mn-ea"/>
              <a:cs typeface="Roboto Light"/>
            </a:endParaRPr>
          </a:p>
        </p:txBody>
      </p:sp>
    </p:spTree>
    <p:extLst>
      <p:ext uri="{BB962C8B-B14F-4D97-AF65-F5344CB8AC3E}">
        <p14:creationId xmlns:p14="http://schemas.microsoft.com/office/powerpoint/2010/main" val="651152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7" r:id="rId2"/>
    <p:sldLayoutId id="2147483722" r:id="rId3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1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Char char="•"/>
        <a:defRPr sz="21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B2B2B2"/>
        </a:buClr>
        <a:buChar char="•"/>
        <a:defRPr sz="21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C0C0C0"/>
        </a:buClr>
        <a:buChar char="•"/>
        <a:defRPr sz="21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Box 25"/>
          <p:cNvSpPr txBox="1">
            <a:spLocks noChangeArrowheads="1"/>
          </p:cNvSpPr>
          <p:nvPr/>
        </p:nvSpPr>
        <p:spPr bwMode="auto">
          <a:xfrm>
            <a:off x="533400" y="228600"/>
            <a:ext cx="51054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endParaRPr lang="en-CA" sz="2400" smtClean="0"/>
          </a:p>
        </p:txBody>
      </p:sp>
      <p:sp>
        <p:nvSpPr>
          <p:cNvPr id="4" name="Rechteck 3"/>
          <p:cNvSpPr/>
          <p:nvPr/>
        </p:nvSpPr>
        <p:spPr bwMode="auto">
          <a:xfrm>
            <a:off x="0" y="-5051"/>
            <a:ext cx="9144000" cy="78300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7659142" y="4745865"/>
            <a:ext cx="107503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1EE35605-8AB3-442C-A293-9F31FDF185BC}" type="slidenum">
              <a:rPr lang="de-CH" sz="1100" smtClean="0">
                <a:latin typeface="Roboto Light"/>
                <a:cs typeface="Roboto Light"/>
              </a:rPr>
              <a:pPr algn="r"/>
              <a:t>‹#›</a:t>
            </a:fld>
            <a:endParaRPr lang="de-DE" sz="1100" dirty="0">
              <a:latin typeface="Roboto Light"/>
              <a:cs typeface="Roboto Light"/>
            </a:endParaRPr>
          </a:p>
        </p:txBody>
      </p:sp>
      <p:pic>
        <p:nvPicPr>
          <p:cNvPr id="13" name="Bild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46" t="78006" r="10884"/>
          <a:stretch/>
        </p:blipFill>
        <p:spPr>
          <a:xfrm>
            <a:off x="1314496" y="4754707"/>
            <a:ext cx="1042764" cy="180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019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8" r:id="rId2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1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Char char="•"/>
        <a:defRPr sz="21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B2B2B2"/>
        </a:buClr>
        <a:buChar char="•"/>
        <a:defRPr sz="21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C0C0C0"/>
        </a:buClr>
        <a:buChar char="•"/>
        <a:defRPr sz="21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3"/>
          <p:cNvSpPr txBox="1">
            <a:spLocks noChangeArrowheads="1"/>
          </p:cNvSpPr>
          <p:nvPr/>
        </p:nvSpPr>
        <p:spPr bwMode="auto">
          <a:xfrm>
            <a:off x="6448425" y="4654154"/>
            <a:ext cx="2266950" cy="145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 sz="2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lnSpc>
                <a:spcPct val="105000"/>
              </a:lnSpc>
              <a:spcBef>
                <a:spcPct val="50000"/>
              </a:spcBef>
              <a:defRPr/>
            </a:pPr>
            <a:fld id="{1EE35605-8AB3-442C-A293-9F31FDF185BC}" type="slidenum">
              <a:rPr lang="de-CH" sz="900" smtClean="0"/>
              <a:pPr algn="r">
                <a:lnSpc>
                  <a:spcPct val="105000"/>
                </a:lnSpc>
                <a:spcBef>
                  <a:spcPct val="50000"/>
                </a:spcBef>
                <a:defRPr/>
              </a:pPr>
              <a:t>‹#›</a:t>
            </a:fld>
            <a:r>
              <a:rPr lang="de-CH" sz="900" smtClean="0"/>
              <a:t> </a:t>
            </a:r>
          </a:p>
        </p:txBody>
      </p:sp>
      <p:sp>
        <p:nvSpPr>
          <p:cNvPr id="3" name="AutoShape 34"/>
          <p:cNvSpPr>
            <a:spLocks noChangeArrowheads="1"/>
          </p:cNvSpPr>
          <p:nvPr/>
        </p:nvSpPr>
        <p:spPr bwMode="auto">
          <a:xfrm>
            <a:off x="1296000" y="4623750"/>
            <a:ext cx="7232650" cy="408989"/>
          </a:xfrm>
          <a:prstGeom prst="octagon">
            <a:avLst>
              <a:gd name="adj" fmla="val 2928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</a:pPr>
            <a:r>
              <a:rPr lang="de-CH" sz="900" b="1" dirty="0" smtClean="0"/>
              <a:t>Title</a:t>
            </a:r>
            <a:r>
              <a:rPr lang="de-CH" sz="900" b="1" baseline="0" dirty="0" smtClean="0"/>
              <a:t> </a:t>
            </a:r>
            <a:r>
              <a:rPr lang="de-CH" sz="900" b="1" baseline="0" dirty="0" err="1" smtClean="0"/>
              <a:t>of</a:t>
            </a:r>
            <a:r>
              <a:rPr lang="de-CH" sz="900" b="1" baseline="0" dirty="0" smtClean="0"/>
              <a:t> </a:t>
            </a:r>
            <a:r>
              <a:rPr lang="de-CH" sz="900" b="1" baseline="0" dirty="0" err="1" smtClean="0"/>
              <a:t>Prese</a:t>
            </a:r>
            <a:r>
              <a:rPr lang="de-CH" sz="900" b="1" dirty="0" err="1" smtClean="0"/>
              <a:t>ntation</a:t>
            </a:r>
            <a:r>
              <a:rPr lang="de-CH" sz="900" dirty="0" smtClean="0"/>
              <a:t> </a:t>
            </a:r>
            <a:r>
              <a:rPr lang="de-CH" sz="900" dirty="0"/>
              <a:t>| </a:t>
            </a:r>
            <a:r>
              <a:rPr lang="de-CH" sz="900" dirty="0" err="1" smtClean="0"/>
              <a:t>Subtitle</a:t>
            </a:r>
            <a:r>
              <a:rPr lang="de-CH" sz="900" dirty="0"/>
              <a:t/>
            </a:r>
            <a:br>
              <a:rPr lang="de-CH" sz="900" dirty="0"/>
            </a:br>
            <a:r>
              <a:rPr lang="de-CH" sz="900" dirty="0" err="1" smtClean="0"/>
              <a:t>Author</a:t>
            </a:r>
            <a:endParaRPr lang="de-CH" sz="900" b="1" dirty="0"/>
          </a:p>
        </p:txBody>
      </p:sp>
      <p:sp>
        <p:nvSpPr>
          <p:cNvPr id="4" name="Line 40"/>
          <p:cNvSpPr>
            <a:spLocks noChangeShapeType="1"/>
          </p:cNvSpPr>
          <p:nvPr/>
        </p:nvSpPr>
        <p:spPr bwMode="auto">
          <a:xfrm flipH="1">
            <a:off x="1285875" y="4622006"/>
            <a:ext cx="74961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pic>
        <p:nvPicPr>
          <p:cNvPr id="5" name="Picture 44" descr="Wappen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532" y="290250"/>
            <a:ext cx="292100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6259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1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Char char="•"/>
        <a:defRPr sz="21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B2B2B2"/>
        </a:buClr>
        <a:buChar char="•"/>
        <a:defRPr sz="21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C0C0C0"/>
        </a:buClr>
        <a:buChar char="•"/>
        <a:defRPr sz="21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Box 25"/>
          <p:cNvSpPr txBox="1">
            <a:spLocks noChangeArrowheads="1"/>
          </p:cNvSpPr>
          <p:nvPr/>
        </p:nvSpPr>
        <p:spPr bwMode="auto">
          <a:xfrm>
            <a:off x="533400" y="228600"/>
            <a:ext cx="51054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endParaRPr lang="en-CA" sz="2400" smtClean="0"/>
          </a:p>
        </p:txBody>
      </p:sp>
    </p:spTree>
    <p:extLst>
      <p:ext uri="{BB962C8B-B14F-4D97-AF65-F5344CB8AC3E}">
        <p14:creationId xmlns:p14="http://schemas.microsoft.com/office/powerpoint/2010/main" val="1465782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1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Char char="•"/>
        <a:defRPr sz="21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B2B2B2"/>
        </a:buClr>
        <a:buChar char="•"/>
        <a:defRPr sz="21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C0C0C0"/>
        </a:buClr>
        <a:buChar char="•"/>
        <a:defRPr sz="21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0.png"/><Relationship Id="rId7" Type="http://schemas.openxmlformats.org/officeDocument/2006/relationships/image" Target="../media/image21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0" Type="http://schemas.openxmlformats.org/officeDocument/2006/relationships/image" Target="../media/image12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7">
            <a:extLst>
              <a:ext uri="{FF2B5EF4-FFF2-40B4-BE49-F238E27FC236}">
                <a16:creationId xmlns:a16="http://schemas.microsoft.com/office/drawing/2014/main" id="{E29A765C-621D-4A01-A766-248F5E4AE0CA}"/>
              </a:ext>
            </a:extLst>
          </p:cNvPr>
          <p:cNvSpPr/>
          <p:nvPr/>
        </p:nvSpPr>
        <p:spPr>
          <a:xfrm>
            <a:off x="1209566" y="1351171"/>
            <a:ext cx="7119561" cy="2327539"/>
          </a:xfrm>
          <a:prstGeom prst="rect">
            <a:avLst/>
          </a:prstGeom>
        </p:spPr>
        <p:txBody>
          <a:bodyPr wrap="square" lIns="0" tIns="0" rIns="0" bIns="144000" anchor="ctr" anchorCtr="0">
            <a:noAutofit/>
          </a:bodyPr>
          <a:lstStyle/>
          <a:p>
            <a:pPr algn="ctr" eaLnBrk="1" fontAlgn="auto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28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Validation </a:t>
            </a:r>
            <a:r>
              <a:rPr lang="en-US" altLang="ko-KR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and uncertainty characterization of the </a:t>
            </a:r>
            <a:r>
              <a:rPr lang="en-US" altLang="ko-KR" sz="28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water vapor </a:t>
            </a:r>
            <a:r>
              <a:rPr lang="en-US" altLang="ko-KR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mixing </a:t>
            </a:r>
            <a:r>
              <a:rPr lang="en-US" altLang="ko-KR" sz="28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ratio measured </a:t>
            </a:r>
            <a:r>
              <a:rPr lang="en-US" altLang="ko-KR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by the </a:t>
            </a:r>
            <a:r>
              <a:rPr lang="en-US" altLang="ko-KR" sz="28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MeteoSwiss</a:t>
            </a:r>
            <a:r>
              <a:rPr lang="en-US" altLang="ko-KR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 Raman </a:t>
            </a:r>
            <a:r>
              <a:rPr lang="en-US" altLang="ko-KR" sz="28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lidar</a:t>
            </a:r>
            <a:r>
              <a:rPr lang="en-US" altLang="ko-KR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 and advanced experiments </a:t>
            </a:r>
            <a:r>
              <a:rPr lang="en-US" altLang="ko-KR" sz="28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towards operational assimilation.</a:t>
            </a:r>
            <a:endParaRPr lang="en-US" altLang="ko-KR" sz="28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itchFamily="2" charset="0"/>
              <a:ea typeface="Arial Unicode MS" panose="020B0604020202020204" pitchFamily="50" charset="-127"/>
            </a:endParaRPr>
          </a:p>
        </p:txBody>
      </p:sp>
      <p:sp>
        <p:nvSpPr>
          <p:cNvPr id="10" name="직사각형 8">
            <a:extLst>
              <a:ext uri="{FF2B5EF4-FFF2-40B4-BE49-F238E27FC236}">
                <a16:creationId xmlns:a16="http://schemas.microsoft.com/office/drawing/2014/main" id="{83C65C66-F630-4647-8436-EDD6729D1FEE}"/>
              </a:ext>
            </a:extLst>
          </p:cNvPr>
          <p:cNvSpPr/>
          <p:nvPr/>
        </p:nvSpPr>
        <p:spPr>
          <a:xfrm>
            <a:off x="603956" y="3678710"/>
            <a:ext cx="8156079" cy="852401"/>
          </a:xfrm>
          <a:prstGeom prst="rect">
            <a:avLst/>
          </a:prstGeom>
        </p:spPr>
        <p:txBody>
          <a:bodyPr wrap="square" lIns="0" tIns="0" rIns="0" bIns="144000" anchor="ctr" anchorCtr="0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ko-KR" sz="1600" dirty="0" smtClean="0">
                <a:solidFill>
                  <a:prstClr val="black"/>
                </a:solidFill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Giovanni martucci</a:t>
            </a:r>
            <a:r>
              <a:rPr lang="en-US" altLang="ko-KR" sz="1600" baseline="30000" dirty="0" smtClean="0">
                <a:solidFill>
                  <a:prstClr val="black"/>
                </a:solidFill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1</a:t>
            </a:r>
            <a:r>
              <a:rPr lang="en-US" altLang="ko-KR" sz="1600" dirty="0">
                <a:solidFill>
                  <a:prstClr val="black"/>
                </a:solidFill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, </a:t>
            </a:r>
            <a:r>
              <a:rPr lang="en-US" altLang="ko-KR" sz="1600" dirty="0" smtClean="0">
                <a:solidFill>
                  <a:prstClr val="black"/>
                </a:solidFill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Bas</a:t>
            </a:r>
            <a:r>
              <a:rPr lang="en-US" altLang="ko-KR" sz="1600" u="sng" dirty="0" smtClean="0">
                <a:solidFill>
                  <a:prstClr val="black"/>
                </a:solidFill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 </a:t>
            </a:r>
            <a:r>
              <a:rPr lang="en-US" altLang="ko-KR" sz="1600" dirty="0" smtClean="0">
                <a:solidFill>
                  <a:prstClr val="black"/>
                </a:solidFill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Crezee</a:t>
            </a:r>
            <a:r>
              <a:rPr lang="en-US" altLang="ko-KR" sz="1600" baseline="30000" dirty="0" smtClean="0">
                <a:solidFill>
                  <a:prstClr val="black"/>
                </a:solidFill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1</a:t>
            </a:r>
            <a:r>
              <a:rPr lang="en-US" altLang="ko-KR" sz="1600" dirty="0" smtClean="0">
                <a:solidFill>
                  <a:prstClr val="black"/>
                </a:solidFill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, </a:t>
            </a:r>
            <a:r>
              <a:rPr lang="en-US" altLang="ko-KR" sz="1600" dirty="0">
                <a:solidFill>
                  <a:prstClr val="black"/>
                </a:solidFill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Daniel </a:t>
            </a:r>
            <a:r>
              <a:rPr lang="en-US" altLang="ko-KR" sz="1600" dirty="0" smtClean="0">
                <a:solidFill>
                  <a:prstClr val="black"/>
                </a:solidFill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Leuenberger</a:t>
            </a:r>
            <a:r>
              <a:rPr lang="en-US" altLang="ko-KR" sz="1600" baseline="30000" dirty="0" smtClean="0">
                <a:solidFill>
                  <a:prstClr val="black"/>
                </a:solidFill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1</a:t>
            </a:r>
            <a:r>
              <a:rPr lang="en-US" altLang="ko-KR" sz="1600" dirty="0">
                <a:solidFill>
                  <a:prstClr val="black"/>
                </a:solidFill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 , </a:t>
            </a:r>
            <a:r>
              <a:rPr lang="en-US" altLang="ko-KR" sz="1600" dirty="0" smtClean="0">
                <a:solidFill>
                  <a:prstClr val="black"/>
                </a:solidFill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Alexander Haefele</a:t>
            </a:r>
            <a:r>
              <a:rPr lang="en-US" altLang="ko-KR" sz="1600" baseline="30000" dirty="0" smtClean="0">
                <a:solidFill>
                  <a:prstClr val="black"/>
                </a:solidFill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1</a:t>
            </a:r>
            <a:endParaRPr lang="en-US" altLang="ko-KR" sz="1600" baseline="30000" dirty="0">
              <a:solidFill>
                <a:prstClr val="black"/>
              </a:solidFill>
              <a:latin typeface="Helvetica" pitchFamily="2" charset="0"/>
              <a:ea typeface="Noto Sans" panose="020B0502040504020204" pitchFamily="34"/>
              <a:cs typeface="Arial" panose="020B060402020202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ko-KR" sz="1600" baseline="30000" dirty="0" smtClean="0">
                <a:solidFill>
                  <a:prstClr val="black"/>
                </a:solidFill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1</a:t>
            </a:r>
            <a:r>
              <a:rPr lang="en-US" altLang="ko-KR" sz="1600" dirty="0">
                <a:solidFill>
                  <a:prstClr val="black"/>
                </a:solidFill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Federal Office of Meteorology and Climatology, </a:t>
            </a:r>
            <a:r>
              <a:rPr lang="en-US" altLang="ko-KR" sz="1600" dirty="0" err="1">
                <a:solidFill>
                  <a:prstClr val="black"/>
                </a:solidFill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MeteoSwiss</a:t>
            </a:r>
            <a:r>
              <a:rPr lang="en-US" altLang="ko-KR" sz="1600" dirty="0">
                <a:solidFill>
                  <a:prstClr val="black"/>
                </a:solidFill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, </a:t>
            </a:r>
            <a:r>
              <a:rPr lang="en-US" altLang="ko-KR" sz="1600" dirty="0" smtClean="0">
                <a:solidFill>
                  <a:prstClr val="black"/>
                </a:solidFill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Switzerland</a:t>
            </a:r>
            <a:endParaRPr lang="en-US" altLang="ko-KR" sz="1600" dirty="0">
              <a:solidFill>
                <a:prstClr val="black"/>
              </a:solidFill>
              <a:latin typeface="Helvetica" pitchFamily="2" charset="0"/>
              <a:ea typeface="Noto Sans" panose="020B0502040504020204" pitchFamily="34"/>
              <a:cs typeface="Arial" panose="020B0604020202020204" pitchFamily="34" charset="0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847F9BE0-860E-9B21-E385-90D4FD255D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4553" y="135590"/>
            <a:ext cx="1507893" cy="1064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1070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211214" y="723562"/>
            <a:ext cx="4245887" cy="9645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 sz="21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Char char="•"/>
              <a:defRPr sz="21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C0C0"/>
              </a:buClr>
              <a:buChar char="•"/>
              <a:defRPr sz="21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DDDDD"/>
              </a:buClr>
              <a:buChar char="•"/>
              <a:defRPr sz="21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DDDDDD"/>
              </a:buClr>
              <a:buChar char="•"/>
              <a:defRPr sz="21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DDDDDD"/>
              </a:buClr>
              <a:buChar char="•"/>
              <a:defRPr sz="21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DDDDDD"/>
              </a:buClr>
              <a:buChar char="•"/>
              <a:defRPr sz="21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DDDDDD"/>
              </a:buClr>
              <a:buChar char="•"/>
              <a:defRPr sz="21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kumimoji="0" lang="de-DE" alt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Operated</a:t>
            </a:r>
            <a:r>
              <a:rPr kumimoji="0" lang="de-DE" alt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in Payerne, </a:t>
            </a:r>
            <a:r>
              <a:rPr kumimoji="0" lang="de-DE" alt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Switzerland</a:t>
            </a:r>
            <a:endParaRPr kumimoji="0" lang="de-DE" altLang="de-DE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>
              <a:spcBef>
                <a:spcPts val="0"/>
              </a:spcBef>
              <a:defRPr/>
            </a:pPr>
            <a:r>
              <a:rPr kumimoji="0" lang="de-DE" alt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Since</a:t>
            </a:r>
            <a:r>
              <a:rPr kumimoji="0" lang="de-DE" alt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2008</a:t>
            </a:r>
          </a:p>
          <a:p>
            <a:pPr>
              <a:spcBef>
                <a:spcPts val="0"/>
              </a:spcBef>
              <a:defRPr/>
            </a:pPr>
            <a:r>
              <a:rPr kumimoji="0" lang="de-DE" alt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" action="ppaction://noaction"/>
              </a:rPr>
              <a:t>Fully</a:t>
            </a:r>
            <a:r>
              <a:rPr kumimoji="0" lang="de-DE" alt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" action="ppaction://noaction"/>
              </a:rPr>
              <a:t> </a:t>
            </a:r>
            <a:r>
              <a:rPr kumimoji="0" lang="de-DE" alt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" action="ppaction://noaction"/>
              </a:rPr>
              <a:t>automatic</a:t>
            </a:r>
            <a:r>
              <a:rPr kumimoji="0" lang="de-DE" alt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" action="ppaction://noaction"/>
              </a:rPr>
              <a:t> Raman </a:t>
            </a:r>
            <a:r>
              <a:rPr kumimoji="0" lang="de-DE" alt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" action="ppaction://noaction"/>
              </a:rPr>
              <a:t>lidar</a:t>
            </a:r>
            <a:endParaRPr kumimoji="0" lang="de-DE" altLang="de-DE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853" y="1741360"/>
            <a:ext cx="3919470" cy="2937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Transmitter-Receiver v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48" r="-836" b="-648"/>
          <a:stretch>
            <a:fillRect/>
          </a:stretch>
        </p:blipFill>
        <p:spPr bwMode="auto">
          <a:xfrm>
            <a:off x="4799742" y="1449093"/>
            <a:ext cx="3937482" cy="3361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 bwMode="auto">
          <a:xfrm>
            <a:off x="127221" y="163513"/>
            <a:ext cx="8880253" cy="4328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sz="2400" dirty="0" smtClean="0"/>
              <a:t>The </a:t>
            </a:r>
            <a:r>
              <a:rPr lang="en-US" sz="2400" dirty="0" err="1" smtClean="0"/>
              <a:t>RAman</a:t>
            </a:r>
            <a:r>
              <a:rPr lang="en-US" sz="2400" dirty="0" smtClean="0"/>
              <a:t> </a:t>
            </a:r>
            <a:r>
              <a:rPr lang="en-US" sz="2400" dirty="0"/>
              <a:t>Lidar for Meteorological Observations </a:t>
            </a:r>
            <a:r>
              <a:rPr lang="en-US" sz="2400" dirty="0" smtClean="0"/>
              <a:t> - </a:t>
            </a:r>
            <a:r>
              <a:rPr kumimoji="0" lang="de-CH" altLang="de-DE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RALMO</a:t>
            </a:r>
          </a:p>
        </p:txBody>
      </p:sp>
      <p:sp>
        <p:nvSpPr>
          <p:cNvPr id="3" name="Rectangle 2"/>
          <p:cNvSpPr/>
          <p:nvPr/>
        </p:nvSpPr>
        <p:spPr>
          <a:xfrm>
            <a:off x="4165224" y="670325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de-DE" altLang="de-DE" sz="1800" kern="0" dirty="0">
                <a:solidFill>
                  <a:srgbClr val="000000"/>
                </a:solidFill>
                <a:latin typeface="Arial"/>
              </a:rPr>
              <a:t>Day </a:t>
            </a:r>
            <a:r>
              <a:rPr lang="de-DE" altLang="de-DE" sz="1800" kern="0" dirty="0" err="1">
                <a:solidFill>
                  <a:srgbClr val="000000"/>
                </a:solidFill>
                <a:latin typeface="Arial"/>
              </a:rPr>
              <a:t>and</a:t>
            </a:r>
            <a:r>
              <a:rPr lang="de-DE" altLang="de-DE" sz="1800" kern="0" dirty="0">
                <a:solidFill>
                  <a:srgbClr val="000000"/>
                </a:solidFill>
                <a:latin typeface="Arial"/>
              </a:rPr>
              <a:t> </a:t>
            </a:r>
            <a:r>
              <a:rPr lang="de-DE" altLang="de-DE" sz="1800" kern="0" dirty="0" err="1">
                <a:solidFill>
                  <a:srgbClr val="000000"/>
                </a:solidFill>
                <a:latin typeface="Arial"/>
              </a:rPr>
              <a:t>nighttime</a:t>
            </a:r>
            <a:r>
              <a:rPr lang="de-DE" altLang="de-DE" sz="1800" kern="0" dirty="0">
                <a:solidFill>
                  <a:srgbClr val="000000"/>
                </a:solidFill>
                <a:latin typeface="Arial"/>
              </a:rPr>
              <a:t> </a:t>
            </a:r>
            <a:r>
              <a:rPr lang="de-DE" altLang="de-DE" sz="1800" kern="0" dirty="0" err="1">
                <a:solidFill>
                  <a:srgbClr val="000000"/>
                </a:solidFill>
                <a:latin typeface="Arial"/>
              </a:rPr>
              <a:t>operation</a:t>
            </a:r>
            <a:endParaRPr lang="de-DE" altLang="de-DE" sz="1800" kern="0" dirty="0">
              <a:solidFill>
                <a:srgbClr val="000000"/>
              </a:solidFill>
              <a:latin typeface="Arial"/>
            </a:endParaRP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de-DE" altLang="de-DE" sz="1800" kern="0" dirty="0">
                <a:solidFill>
                  <a:srgbClr val="000000"/>
                </a:solidFill>
                <a:latin typeface="Arial"/>
              </a:rPr>
              <a:t>Narrow FOV </a:t>
            </a:r>
            <a:r>
              <a:rPr lang="de-DE" altLang="de-DE" sz="1800" kern="0" dirty="0" err="1">
                <a:solidFill>
                  <a:srgbClr val="000000"/>
                </a:solidFill>
                <a:latin typeface="Arial"/>
              </a:rPr>
              <a:t>and</a:t>
            </a:r>
            <a:r>
              <a:rPr lang="de-DE" altLang="de-DE" sz="1800" kern="0" dirty="0">
                <a:solidFill>
                  <a:srgbClr val="000000"/>
                </a:solidFill>
                <a:latin typeface="Arial"/>
              </a:rPr>
              <a:t> </a:t>
            </a:r>
            <a:r>
              <a:rPr lang="de-DE" altLang="de-DE" sz="1800" kern="0" dirty="0" err="1">
                <a:solidFill>
                  <a:srgbClr val="000000"/>
                </a:solidFill>
                <a:latin typeface="Arial"/>
              </a:rPr>
              <a:t>bandwidth</a:t>
            </a:r>
            <a:endParaRPr lang="de-DE" altLang="de-DE" sz="1800" kern="0" dirty="0">
              <a:solidFill>
                <a:srgbClr val="000000"/>
              </a:solidFill>
              <a:latin typeface="Arial"/>
            </a:endParaRP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de-DE" altLang="de-DE" sz="1800" kern="0" dirty="0">
                <a:solidFill>
                  <a:srgbClr val="000000"/>
                </a:solidFill>
                <a:latin typeface="Arial"/>
              </a:rPr>
              <a:t>High laser-pulse </a:t>
            </a:r>
            <a:r>
              <a:rPr lang="de-DE" altLang="de-DE" sz="1800" kern="0" dirty="0" err="1">
                <a:solidFill>
                  <a:srgbClr val="000000"/>
                </a:solidFill>
                <a:latin typeface="Arial"/>
              </a:rPr>
              <a:t>energy</a:t>
            </a:r>
            <a:endParaRPr lang="de-DE" altLang="de-DE" sz="1800" kern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0" y="0"/>
            <a:ext cx="9144000" cy="163513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8000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CH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Instrument </a:t>
            </a:r>
            <a:r>
              <a:rPr kumimoji="0" lang="fr-CH" sz="11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overview</a:t>
            </a:r>
            <a:endParaRPr kumimoji="0" lang="fr-CH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7501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0" y="0"/>
            <a:ext cx="9144000" cy="163513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80000" tIns="0" rIns="0" bIns="0" numCol="1" rtlCol="0" anchor="t" anchorCtr="0" compatLnSpc="1">
            <a:prstTxWarp prst="textNoShape">
              <a:avLst/>
            </a:prstTxWarp>
          </a:bodyPr>
          <a:lstStyle/>
          <a:p>
            <a:r>
              <a:rPr lang="fr-CH" sz="1100" b="1" kern="0" dirty="0"/>
              <a:t>Water </a:t>
            </a:r>
            <a:r>
              <a:rPr lang="fr-CH" sz="1100" b="1" kern="0" dirty="0" err="1"/>
              <a:t>vapor</a:t>
            </a:r>
            <a:r>
              <a:rPr lang="fr-CH" sz="1100" b="1" kern="0" dirty="0"/>
              <a:t> </a:t>
            </a:r>
            <a:r>
              <a:rPr lang="fr-CH" sz="1100" b="1" kern="0" dirty="0" err="1"/>
              <a:t>mixing</a:t>
            </a:r>
            <a:r>
              <a:rPr lang="fr-CH" sz="1100" b="1" kern="0" dirty="0"/>
              <a:t> ratio: </a:t>
            </a:r>
            <a:r>
              <a:rPr lang="fr-CH" sz="1100" b="1" kern="0" dirty="0" err="1" smtClean="0"/>
              <a:t>definition</a:t>
            </a:r>
            <a:r>
              <a:rPr lang="fr-CH" sz="1100" b="1" kern="0" dirty="0" smtClean="0"/>
              <a:t> and </a:t>
            </a:r>
            <a:r>
              <a:rPr lang="fr-CH" sz="1100" b="1" kern="0" dirty="0" err="1" smtClean="0"/>
              <a:t>uncertainty</a:t>
            </a:r>
            <a:r>
              <a:rPr lang="fr-CH" sz="1100" b="1" kern="0" dirty="0" smtClean="0"/>
              <a:t> </a:t>
            </a:r>
            <a:r>
              <a:rPr lang="fr-CH" sz="1100" b="1" kern="0" dirty="0" err="1"/>
              <a:t>calculation</a:t>
            </a:r>
            <a:endParaRPr lang="fr-CH" sz="1100" b="1" kern="0" dirty="0"/>
          </a:p>
        </p:txBody>
      </p:sp>
      <p:grpSp>
        <p:nvGrpSpPr>
          <p:cNvPr id="8" name="Group 7"/>
          <p:cNvGrpSpPr/>
          <p:nvPr/>
        </p:nvGrpSpPr>
        <p:grpSpPr>
          <a:xfrm>
            <a:off x="4277705" y="450623"/>
            <a:ext cx="4866295" cy="4129699"/>
            <a:chOff x="4044462" y="676175"/>
            <a:chExt cx="4866295" cy="4129699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4462" y="676175"/>
              <a:ext cx="4866295" cy="4129699"/>
            </a:xfrm>
            <a:prstGeom prst="rect">
              <a:avLst/>
            </a:prstGeom>
          </p:spPr>
        </p:pic>
        <p:sp>
          <p:nvSpPr>
            <p:cNvPr id="7" name="Oval 6"/>
            <p:cNvSpPr/>
            <p:nvPr/>
          </p:nvSpPr>
          <p:spPr bwMode="auto">
            <a:xfrm>
              <a:off x="6523200" y="1180800"/>
              <a:ext cx="100800" cy="1080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CH" sz="2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28288" y="2860638"/>
            <a:ext cx="431260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rgbClr val="0070C0"/>
                </a:solidFill>
                <a:sym typeface="Symbol" panose="05050102010706020507" pitchFamily="18" charset="2"/>
              </a:rPr>
              <a:t></a:t>
            </a:r>
            <a:r>
              <a:rPr lang="en-US" sz="1100" baseline="-25000" dirty="0" smtClean="0">
                <a:solidFill>
                  <a:srgbClr val="0070C0"/>
                </a:solidFill>
                <a:sym typeface="Symbol" panose="05050102010706020507" pitchFamily="18" charset="2"/>
              </a:rPr>
              <a:t>H2O</a:t>
            </a:r>
            <a:r>
              <a:rPr lang="en-US" sz="1100" dirty="0" smtClean="0">
                <a:solidFill>
                  <a:srgbClr val="0070C0"/>
                </a:solidFill>
                <a:sym typeface="Symbol" panose="05050102010706020507" pitchFamily="18" charset="2"/>
              </a:rPr>
              <a:t> </a:t>
            </a:r>
            <a:r>
              <a:rPr lang="en-US" sz="1100" dirty="0" smtClean="0">
                <a:solidFill>
                  <a:srgbClr val="0070C0"/>
                </a:solidFill>
              </a:rPr>
              <a:t>and </a:t>
            </a:r>
            <a:r>
              <a:rPr lang="en-US" sz="1100" dirty="0" smtClean="0">
                <a:solidFill>
                  <a:srgbClr val="0070C0"/>
                </a:solidFill>
                <a:sym typeface="Symbol" panose="05050102010706020507" pitchFamily="18" charset="2"/>
              </a:rPr>
              <a:t></a:t>
            </a:r>
            <a:r>
              <a:rPr lang="en-US" sz="1100" baseline="-25000" dirty="0" smtClean="0">
                <a:solidFill>
                  <a:srgbClr val="0070C0"/>
                </a:solidFill>
                <a:sym typeface="Symbol" panose="05050102010706020507" pitchFamily="18" charset="2"/>
              </a:rPr>
              <a:t>N2</a:t>
            </a:r>
            <a:r>
              <a:rPr lang="en-US" sz="1100" dirty="0" smtClean="0">
                <a:solidFill>
                  <a:srgbClr val="0070C0"/>
                </a:solidFill>
              </a:rPr>
              <a:t> </a:t>
            </a:r>
            <a:r>
              <a:rPr lang="en-US" sz="1100" dirty="0" smtClean="0">
                <a:solidFill>
                  <a:srgbClr val="0070C0"/>
                </a:solidFill>
              </a:rPr>
              <a:t>are the combination of two error contributions: the </a:t>
            </a:r>
            <a:r>
              <a:rPr lang="en-US" sz="1100" dirty="0" smtClean="0">
                <a:solidFill>
                  <a:srgbClr val="0070C0"/>
                </a:solidFill>
              </a:rPr>
              <a:t>signal variance </a:t>
            </a:r>
            <a:r>
              <a:rPr lang="en-US" sz="1100" dirty="0" smtClean="0">
                <a:solidFill>
                  <a:srgbClr val="0070C0"/>
                </a:solidFill>
              </a:rPr>
              <a:t>at time </a:t>
            </a:r>
            <a:r>
              <a:rPr lang="en-US" sz="1100" i="1" dirty="0" err="1" smtClean="0">
                <a:solidFill>
                  <a:srgbClr val="0070C0"/>
                </a:solidFill>
              </a:rPr>
              <a:t>i</a:t>
            </a:r>
            <a:r>
              <a:rPr lang="en-US" sz="1100" dirty="0" smtClean="0">
                <a:solidFill>
                  <a:srgbClr val="0070C0"/>
                </a:solidFill>
              </a:rPr>
              <a:t> (0-lag) and the atmospheric covariance of P</a:t>
            </a:r>
            <a:r>
              <a:rPr lang="en-US" sz="1100" baseline="-25000" dirty="0" smtClean="0">
                <a:solidFill>
                  <a:srgbClr val="0070C0"/>
                </a:solidFill>
              </a:rPr>
              <a:t>N2</a:t>
            </a:r>
            <a:r>
              <a:rPr lang="en-US" sz="1100" dirty="0" smtClean="0">
                <a:solidFill>
                  <a:srgbClr val="0070C0"/>
                </a:solidFill>
              </a:rPr>
              <a:t> and P</a:t>
            </a:r>
            <a:r>
              <a:rPr lang="en-US" sz="1100" baseline="-25000" dirty="0" smtClean="0">
                <a:solidFill>
                  <a:srgbClr val="0070C0"/>
                </a:solidFill>
              </a:rPr>
              <a:t>H2O</a:t>
            </a:r>
            <a:r>
              <a:rPr lang="en-US" sz="1100" dirty="0" smtClean="0">
                <a:solidFill>
                  <a:srgbClr val="0070C0"/>
                </a:solidFill>
              </a:rPr>
              <a:t> signals over a time-lag of 10 minutes (</a:t>
            </a:r>
            <a:r>
              <a:rPr lang="en-US" sz="1100" i="1" dirty="0" smtClean="0">
                <a:solidFill>
                  <a:srgbClr val="0070C0"/>
                </a:solidFill>
              </a:rPr>
              <a:t>i</a:t>
            </a:r>
            <a:r>
              <a:rPr lang="en-US" sz="1100" dirty="0" smtClean="0">
                <a:solidFill>
                  <a:srgbClr val="0070C0"/>
                </a:solidFill>
              </a:rPr>
              <a:t>-5 to </a:t>
            </a:r>
            <a:r>
              <a:rPr lang="en-US" sz="1100" i="1" dirty="0" smtClean="0">
                <a:solidFill>
                  <a:srgbClr val="0070C0"/>
                </a:solidFill>
              </a:rPr>
              <a:t>i</a:t>
            </a:r>
            <a:r>
              <a:rPr lang="en-US" sz="1100" dirty="0" smtClean="0">
                <a:solidFill>
                  <a:srgbClr val="0070C0"/>
                </a:solidFill>
              </a:rPr>
              <a:t>+5) at every altitude. The atmospheric component is subtracted from the 0-lag variance.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/>
              <p:cNvSpPr txBox="1"/>
              <p:nvPr/>
            </p:nvSpPr>
            <p:spPr>
              <a:xfrm>
                <a:off x="208562" y="3951851"/>
                <a:ext cx="2570319" cy="248338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CH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CH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fr-CH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sub>
                      </m:sSub>
                      <m:r>
                        <a:rPr lang="fr-CH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CH" sz="1400" b="0" i="1" smtClean="0">
                          <a:latin typeface="Cambria Math" panose="02040503050406030204" pitchFamily="18" charset="0"/>
                        </a:rPr>
                        <m:t>𝑣𝑎𝑟</m:t>
                      </m:r>
                      <m:d>
                        <m:dPr>
                          <m:ctrlPr>
                            <a:rPr lang="fr-CH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CH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CH" sz="1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fr-CH" sz="1400" b="0" i="1" smtClean="0">
                                  <a:latin typeface="Cambria Math" panose="02040503050406030204" pitchFamily="18" charset="0"/>
                                </a:rPr>
                                <m:t>0−</m:t>
                              </m:r>
                              <m:r>
                                <a:rPr lang="fr-CH" sz="1400" b="0" i="1" smtClean="0">
                                  <a:latin typeface="Cambria Math" panose="02040503050406030204" pitchFamily="18" charset="0"/>
                                </a:rPr>
                                <m:t>𝑙𝑎𝑔</m:t>
                              </m:r>
                            </m:sub>
                          </m:sSub>
                        </m:e>
                      </m:d>
                      <m:r>
                        <a:rPr lang="fr-CH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CH" sz="1400" b="0" i="1" smtClean="0">
                          <a:latin typeface="Cambria Math" panose="02040503050406030204" pitchFamily="18" charset="0"/>
                        </a:rPr>
                        <m:t>𝑐𝑜𝑣</m:t>
                      </m:r>
                      <m:r>
                        <a:rPr lang="fr-CH" sz="1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fr-CH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CH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fr-CH" sz="1400" b="0" i="1" smtClean="0">
                              <a:latin typeface="Cambria Math" panose="02040503050406030204" pitchFamily="18" charset="0"/>
                            </a:rPr>
                            <m:t>0−</m:t>
                          </m:r>
                          <m:r>
                            <a:rPr lang="fr-CH" sz="1400" b="0" i="1" smtClean="0">
                              <a:latin typeface="Cambria Math" panose="02040503050406030204" pitchFamily="18" charset="0"/>
                            </a:rPr>
                            <m:t>𝑙𝑎𝑔</m:t>
                          </m:r>
                        </m:sub>
                      </m:sSub>
                      <m:r>
                        <a:rPr lang="fr-CH" sz="1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CH" dirty="0"/>
              </a:p>
            </p:txBody>
          </p:sp>
        </mc:Choice>
        <mc:Fallback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562" y="3951851"/>
                <a:ext cx="2570319" cy="248338"/>
              </a:xfrm>
              <a:prstGeom prst="rect">
                <a:avLst/>
              </a:prstGeom>
              <a:blipFill>
                <a:blip r:embed="rId3"/>
                <a:stretch>
                  <a:fillRect r="-1651" b="-18605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Left Brace 1"/>
          <p:cNvSpPr/>
          <p:nvPr/>
        </p:nvSpPr>
        <p:spPr bwMode="auto">
          <a:xfrm>
            <a:off x="6449568" y="999744"/>
            <a:ext cx="249936" cy="731520"/>
          </a:xfrm>
          <a:prstGeom prst="leftBrace">
            <a:avLst>
              <a:gd name="adj1" fmla="val 27845"/>
              <a:gd name="adj2" fmla="val 50000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H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4990280" y="835197"/>
                <a:ext cx="1183722" cy="34067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CH" sz="1400" i="1">
                          <a:latin typeface="Cambria Math" panose="02040503050406030204" pitchFamily="18" charset="0"/>
                        </a:rPr>
                        <m:t>𝑣𝑎𝑟</m:t>
                      </m:r>
                      <m:d>
                        <m:dPr>
                          <m:ctrlPr>
                            <a:rPr lang="fr-CH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CH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CH" sz="14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fr-CH" sz="1400" i="1">
                                  <a:latin typeface="Cambria Math" panose="02040503050406030204" pitchFamily="18" charset="0"/>
                                </a:rPr>
                                <m:t>0−</m:t>
                              </m:r>
                              <m:r>
                                <a:rPr lang="fr-CH" sz="1400" i="1">
                                  <a:latin typeface="Cambria Math" panose="02040503050406030204" pitchFamily="18" charset="0"/>
                                </a:rPr>
                                <m:t>𝑙𝑎𝑔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fr-CH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0280" y="835197"/>
                <a:ext cx="1183722" cy="340671"/>
              </a:xfrm>
              <a:prstGeom prst="rect">
                <a:avLst/>
              </a:prstGeom>
              <a:blipFill>
                <a:blip r:embed="rId6"/>
                <a:stretch>
                  <a:fillRect b="-1786"/>
                </a:stretch>
              </a:blipFill>
            </p:spPr>
            <p:txBody>
              <a:bodyPr/>
              <a:lstStyle/>
              <a:p>
                <a:r>
                  <a:rPr lang="fr-CH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/>
          <p:nvPr/>
        </p:nvCxnSpPr>
        <p:spPr bwMode="auto">
          <a:xfrm>
            <a:off x="6174002" y="999744"/>
            <a:ext cx="35052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7200917" y="1525182"/>
                <a:ext cx="1166345" cy="3252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CH" sz="1400" i="1">
                          <a:latin typeface="Cambria Math" panose="02040503050406030204" pitchFamily="18" charset="0"/>
                        </a:rPr>
                        <m:t>𝑐𝑜𝑣</m:t>
                      </m:r>
                      <m:r>
                        <a:rPr lang="fr-CH" sz="1400" i="1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fr-CH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CH" sz="1400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fr-CH" sz="1400" i="1">
                              <a:latin typeface="Cambria Math" panose="02040503050406030204" pitchFamily="18" charset="0"/>
                            </a:rPr>
                            <m:t>0−</m:t>
                          </m:r>
                          <m:r>
                            <a:rPr lang="fr-CH" sz="1400" i="1">
                              <a:latin typeface="Cambria Math" panose="02040503050406030204" pitchFamily="18" charset="0"/>
                            </a:rPr>
                            <m:t>𝑙𝑎𝑔</m:t>
                          </m:r>
                        </m:sub>
                      </m:sSub>
                      <m:r>
                        <a:rPr lang="fr-CH" sz="1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CH" sz="14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0917" y="1525182"/>
                <a:ext cx="1166345" cy="325282"/>
              </a:xfrm>
              <a:prstGeom prst="rect">
                <a:avLst/>
              </a:prstGeom>
              <a:blipFill>
                <a:blip r:embed="rId7"/>
                <a:stretch>
                  <a:fillRect b="-1852"/>
                </a:stretch>
              </a:blipFill>
            </p:spPr>
            <p:txBody>
              <a:bodyPr/>
              <a:lstStyle/>
              <a:p>
                <a:r>
                  <a:rPr lang="fr-CH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/>
          <p:cNvCxnSpPr/>
          <p:nvPr/>
        </p:nvCxnSpPr>
        <p:spPr bwMode="auto">
          <a:xfrm flipH="1">
            <a:off x="6806844" y="1718303"/>
            <a:ext cx="394073" cy="76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6099387" y="1162142"/>
                <a:ext cx="424796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CH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CH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fr-CH" sz="1400" i="1">
                              <a:latin typeface="Cambria Math" panose="02040503050406030204" pitchFamily="18" charset="0"/>
                            </a:rPr>
                            <m:t>𝑋</m:t>
                          </m:r>
                        </m:sub>
                      </m:sSub>
                    </m:oMath>
                  </m:oMathPara>
                </a14:m>
                <a:endParaRPr lang="fr-CH" sz="1400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9387" y="1162142"/>
                <a:ext cx="424796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CH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4544" y="688850"/>
            <a:ext cx="2718356" cy="565876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18" name="Rectangle 17"/>
          <p:cNvSpPr/>
          <p:nvPr/>
        </p:nvSpPr>
        <p:spPr>
          <a:xfrm>
            <a:off x="43197" y="233290"/>
            <a:ext cx="400594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>
                <a:solidFill>
                  <a:srgbClr val="0070C0"/>
                </a:solidFill>
              </a:rPr>
              <a:t>An </a:t>
            </a:r>
            <a:r>
              <a:rPr lang="en-US" sz="1100" dirty="0">
                <a:solidFill>
                  <a:srgbClr val="0070C0"/>
                </a:solidFill>
              </a:rPr>
              <a:t>automatic solar-background calibration module </a:t>
            </a:r>
            <a:r>
              <a:rPr lang="en-US" sz="1100" dirty="0" smtClean="0">
                <a:solidFill>
                  <a:srgbClr val="0070C0"/>
                </a:solidFill>
              </a:rPr>
              <a:t>provides </a:t>
            </a:r>
            <a:r>
              <a:rPr lang="en-US" sz="1100" dirty="0">
                <a:solidFill>
                  <a:srgbClr val="0070C0"/>
                </a:solidFill>
              </a:rPr>
              <a:t>the calibration coefficient </a:t>
            </a:r>
            <a:r>
              <a:rPr lang="en-US" sz="1100" i="1" dirty="0" smtClean="0">
                <a:solidFill>
                  <a:srgbClr val="0070C0"/>
                </a:solidFill>
              </a:rPr>
              <a:t>C</a:t>
            </a:r>
            <a:r>
              <a:rPr lang="en-US" sz="1100" dirty="0" smtClean="0">
                <a:solidFill>
                  <a:srgbClr val="0070C0"/>
                </a:solidFill>
              </a:rPr>
              <a:t> for </a:t>
            </a:r>
            <a:r>
              <a:rPr lang="en-US" sz="1100" dirty="0">
                <a:solidFill>
                  <a:srgbClr val="0070C0"/>
                </a:solidFill>
              </a:rPr>
              <a:t>the WV mixing ratio every day.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/>
              <p:cNvSpPr txBox="1"/>
              <p:nvPr/>
            </p:nvSpPr>
            <p:spPr>
              <a:xfrm>
                <a:off x="201025" y="2152109"/>
                <a:ext cx="3386132" cy="493918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CH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CH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fr-CH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𝑡𝑜𝑡</m:t>
                          </m:r>
                        </m:sub>
                      </m:sSub>
                      <m:r>
                        <a:rPr lang="fr-CH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fr-CH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CH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  <m:d>
                            <m:dPr>
                              <m:ctrlPr>
                                <a:rPr lang="fr-CH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fr-CH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Sup>
                                    <m:sSubSupPr>
                                      <m:ctrlPr>
                                        <a:rPr lang="fr-CH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fr-CH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fr-CH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𝐻</m:t>
                                      </m:r>
                                      <m:r>
                                        <a:rPr lang="fr-CH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fr-CH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𝑂</m:t>
                                      </m:r>
                                    </m:sub>
                                    <m:sup>
                                      <m:r>
                                        <a:rPr lang="fr-CH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num>
                                <m:den>
                                  <m:sSubSup>
                                    <m:sSubSupPr>
                                      <m:ctrlPr>
                                        <a:rPr lang="fr-CH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fr-CH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𝑃</m:t>
                                      </m:r>
                                    </m:e>
                                    <m:sub>
                                      <m:r>
                                        <a:rPr lang="fr-CH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𝑁</m:t>
                                      </m:r>
                                      <m:r>
                                        <a:rPr lang="fr-CH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fr-CH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den>
                              </m:f>
                              <m:r>
                                <a:rPr lang="fr-CH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fr-CH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Sup>
                                    <m:sSubSupPr>
                                      <m:ctrlPr>
                                        <a:rPr lang="fr-CH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fr-CH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𝑃</m:t>
                                      </m:r>
                                    </m:e>
                                    <m:sub>
                                      <m:r>
                                        <a:rPr lang="fr-CH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𝐻</m:t>
                                      </m:r>
                                      <m:r>
                                        <a:rPr lang="fr-CH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fr-CH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𝑂</m:t>
                                      </m:r>
                                    </m:sub>
                                    <m:sup>
                                      <m:r>
                                        <a:rPr lang="fr-CH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Sup>
                                    <m:sSubSupPr>
                                      <m:ctrlPr>
                                        <a:rPr lang="fr-CH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fr-CH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fr-CH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𝑁</m:t>
                                      </m:r>
                                      <m:r>
                                        <a:rPr lang="fr-CH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fr-CH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num>
                                <m:den>
                                  <m:sSubSup>
                                    <m:sSubSupPr>
                                      <m:ctrlPr>
                                        <a:rPr lang="fr-CH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fr-CH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𝑃</m:t>
                                      </m:r>
                                    </m:e>
                                    <m:sub>
                                      <m:r>
                                        <a:rPr lang="fr-CH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𝑁</m:t>
                                      </m:r>
                                      <m:r>
                                        <a:rPr lang="fr-CH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fr-CH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4</m:t>
                                      </m:r>
                                    </m:sup>
                                  </m:sSubSup>
                                </m:den>
                              </m:f>
                              <m:r>
                                <a:rPr lang="fr-CH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fr-CH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fr-CH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fr-CH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sub>
                                <m:sup>
                                  <m:r>
                                    <a:rPr lang="fr-CH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f>
                                <m:fPr>
                                  <m:ctrlPr>
                                    <a:rPr lang="fr-CH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Sup>
                                    <m:sSubSupPr>
                                      <m:ctrlPr>
                                        <a:rPr lang="fr-CH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fr-CH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𝑃</m:t>
                                      </m:r>
                                    </m:e>
                                    <m:sub>
                                      <m:r>
                                        <a:rPr lang="fr-CH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𝐻</m:t>
                                      </m:r>
                                      <m:r>
                                        <a:rPr lang="fr-CH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fr-CH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𝑂</m:t>
                                      </m:r>
                                    </m:sub>
                                    <m:sup>
                                      <m:r>
                                        <a:rPr lang="fr-CH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num>
                                <m:den>
                                  <m:sSubSup>
                                    <m:sSubSupPr>
                                      <m:ctrlPr>
                                        <a:rPr lang="fr-CH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sSup>
                                        <m:sSupPr>
                                          <m:ctrlPr>
                                            <a:rPr lang="fr-CH" sz="12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fr-CH" sz="12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𝐶</m:t>
                                          </m:r>
                                        </m:e>
                                        <m:sup>
                                          <m:r>
                                            <a:rPr lang="fr-CH" sz="12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  <m:r>
                                        <a:rPr lang="fr-CH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𝑃</m:t>
                                      </m:r>
                                    </m:e>
                                    <m:sub>
                                      <m:r>
                                        <a:rPr lang="fr-CH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𝑁</m:t>
                                      </m:r>
                                      <m:r>
                                        <a:rPr lang="fr-CH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fr-CH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type m:val="skw"/>
                              <m:ctrlPr>
                                <a:rPr lang="fr-CH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r-CH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fr-CH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fr-CH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∙∆</m:t>
                      </m:r>
                      <m:sSup>
                        <m:sSupPr>
                          <m:ctrlPr>
                            <a:rPr lang="fr-CH" sz="1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CH" sz="1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  <m:sup>
                          <m:r>
                            <a:rPr lang="fr-CH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sup>
                      </m:sSup>
                    </m:oMath>
                  </m:oMathPara>
                </a14:m>
                <a:endParaRPr lang="fr-CH" sz="1600" dirty="0"/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025" y="2152109"/>
                <a:ext cx="3386132" cy="49391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 20"/>
          <p:cNvSpPr/>
          <p:nvPr/>
        </p:nvSpPr>
        <p:spPr>
          <a:xfrm>
            <a:off x="109678" y="1469336"/>
            <a:ext cx="3783849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>
                <a:solidFill>
                  <a:srgbClr val="0070C0"/>
                </a:solidFill>
              </a:rPr>
              <a:t>A development </a:t>
            </a:r>
            <a:r>
              <a:rPr lang="en-US" sz="1100" dirty="0">
                <a:solidFill>
                  <a:srgbClr val="0070C0"/>
                </a:solidFill>
              </a:rPr>
              <a:t>into Taylor’s series </a:t>
            </a:r>
            <a:r>
              <a:rPr lang="en-US" sz="1100" dirty="0" smtClean="0">
                <a:solidFill>
                  <a:srgbClr val="0070C0"/>
                </a:solidFill>
              </a:rPr>
              <a:t>of the equation of m(z) with </a:t>
            </a:r>
            <a:r>
              <a:rPr lang="en-US" sz="1100" dirty="0">
                <a:solidFill>
                  <a:srgbClr val="0070C0"/>
                </a:solidFill>
              </a:rPr>
              <a:t>(assumed independent) errors on  </a:t>
            </a:r>
            <a:r>
              <a:rPr lang="en-US" sz="1100" i="1" dirty="0" smtClean="0">
                <a:solidFill>
                  <a:srgbClr val="0070C0"/>
                </a:solidFill>
              </a:rPr>
              <a:t>P</a:t>
            </a:r>
            <a:r>
              <a:rPr lang="en-US" sz="1100" i="1" baseline="-25000" dirty="0" smtClean="0">
                <a:solidFill>
                  <a:srgbClr val="0070C0"/>
                </a:solidFill>
              </a:rPr>
              <a:t>R</a:t>
            </a:r>
            <a:r>
              <a:rPr lang="en-US" sz="1100" dirty="0" smtClean="0">
                <a:solidFill>
                  <a:srgbClr val="0070C0"/>
                </a:solidFill>
              </a:rPr>
              <a:t>(z), </a:t>
            </a:r>
            <a:r>
              <a:rPr lang="en-US" sz="1100" i="1" dirty="0" err="1" smtClean="0">
                <a:solidFill>
                  <a:srgbClr val="0070C0"/>
                </a:solidFill>
              </a:rPr>
              <a:t>P</a:t>
            </a:r>
            <a:r>
              <a:rPr lang="en-US" sz="1100" i="1" baseline="-25000" dirty="0" err="1" smtClean="0">
                <a:solidFill>
                  <a:srgbClr val="0070C0"/>
                </a:solidFill>
              </a:rPr>
              <a:t>Ref</a:t>
            </a:r>
            <a:r>
              <a:rPr lang="en-US" sz="1100" dirty="0" smtClean="0">
                <a:solidFill>
                  <a:srgbClr val="0070C0"/>
                </a:solidFill>
              </a:rPr>
              <a:t>(z) and </a:t>
            </a:r>
            <a:r>
              <a:rPr lang="en-US" sz="1100" i="1" dirty="0" smtClean="0">
                <a:solidFill>
                  <a:srgbClr val="0070C0"/>
                </a:solidFill>
              </a:rPr>
              <a:t>C</a:t>
            </a:r>
            <a:r>
              <a:rPr lang="en-US" sz="1100" dirty="0" smtClean="0">
                <a:solidFill>
                  <a:srgbClr val="0070C0"/>
                </a:solidFill>
              </a:rPr>
              <a:t> is performed.</a:t>
            </a:r>
            <a:endParaRPr lang="fr-CH" sz="11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39977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00" t="5712" r="9000" b="4724"/>
          <a:stretch/>
        </p:blipFill>
        <p:spPr>
          <a:xfrm>
            <a:off x="0" y="477170"/>
            <a:ext cx="6270119" cy="374904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 bwMode="auto">
          <a:xfrm>
            <a:off x="0" y="0"/>
            <a:ext cx="9144000" cy="163513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80000" tIns="0" rIns="0" bIns="0" numCol="1" rtlCol="0" anchor="t" anchorCtr="0" compatLnSpc="1">
            <a:prstTxWarp prst="textNoShape">
              <a:avLst/>
            </a:prstTxWarp>
          </a:bodyPr>
          <a:lstStyle/>
          <a:p>
            <a:r>
              <a:rPr lang="fr-CH" sz="1100" b="1" kern="0" dirty="0"/>
              <a:t>Water </a:t>
            </a:r>
            <a:r>
              <a:rPr lang="fr-CH" sz="1100" b="1" kern="0" dirty="0" err="1"/>
              <a:t>vapor</a:t>
            </a:r>
            <a:r>
              <a:rPr lang="fr-CH" sz="1100" b="1" kern="0" dirty="0"/>
              <a:t> </a:t>
            </a:r>
            <a:r>
              <a:rPr lang="fr-CH" sz="1100" b="1" kern="0" dirty="0" err="1"/>
              <a:t>mixing</a:t>
            </a:r>
            <a:r>
              <a:rPr lang="fr-CH" sz="1100" b="1" kern="0" dirty="0"/>
              <a:t> ratio: </a:t>
            </a:r>
            <a:r>
              <a:rPr lang="fr-CH" sz="1100" b="1" kern="0" dirty="0" smtClean="0"/>
              <a:t>calibration and </a:t>
            </a:r>
            <a:r>
              <a:rPr lang="fr-CH" sz="1100" b="1" kern="0" dirty="0" err="1" smtClean="0"/>
              <a:t>uncertainty</a:t>
            </a:r>
            <a:r>
              <a:rPr lang="fr-CH" sz="1100" b="1" kern="0" dirty="0" smtClean="0"/>
              <a:t> validation</a:t>
            </a:r>
            <a:endParaRPr lang="fr-CH" sz="1100" b="1" kern="0" dirty="0"/>
          </a:p>
        </p:txBody>
      </p:sp>
      <p:sp>
        <p:nvSpPr>
          <p:cNvPr id="7" name="TextBox 6"/>
          <p:cNvSpPr txBox="1"/>
          <p:nvPr/>
        </p:nvSpPr>
        <p:spPr>
          <a:xfrm>
            <a:off x="1640312" y="929324"/>
            <a:ext cx="258470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600" dirty="0" err="1" smtClean="0"/>
              <a:t>Comparison</a:t>
            </a:r>
            <a:r>
              <a:rPr lang="fr-CH" sz="1600" dirty="0" smtClean="0"/>
              <a:t> of WVMR </a:t>
            </a:r>
            <a:r>
              <a:rPr lang="fr-CH" sz="1600" dirty="0" err="1" smtClean="0"/>
              <a:t>between</a:t>
            </a:r>
            <a:r>
              <a:rPr lang="fr-CH" sz="1600" dirty="0" smtClean="0"/>
              <a:t> </a:t>
            </a:r>
            <a:r>
              <a:rPr lang="fr-CH" sz="1600" dirty="0" err="1" smtClean="0"/>
              <a:t>Ralmo</a:t>
            </a:r>
            <a:r>
              <a:rPr lang="fr-CH" sz="1600" dirty="0" smtClean="0"/>
              <a:t> and the RS41. The </a:t>
            </a:r>
            <a:r>
              <a:rPr lang="fr-CH" sz="1600" dirty="0" err="1" smtClean="0"/>
              <a:t>shaded</a:t>
            </a:r>
            <a:r>
              <a:rPr lang="fr-CH" sz="1600" dirty="0" smtClean="0"/>
              <a:t> area </a:t>
            </a:r>
            <a:r>
              <a:rPr lang="fr-CH" sz="1600" dirty="0" err="1" smtClean="0"/>
              <a:t>rapresents</a:t>
            </a:r>
            <a:r>
              <a:rPr lang="fr-CH" sz="1600" dirty="0" smtClean="0"/>
              <a:t> k=2, i.e. 95% of the </a:t>
            </a:r>
            <a:r>
              <a:rPr lang="fr-CH" sz="1600" dirty="0" err="1" smtClean="0"/>
              <a:t>Gaussian-distributed</a:t>
            </a:r>
            <a:r>
              <a:rPr lang="fr-CH" sz="1600" dirty="0" smtClean="0"/>
              <a:t> </a:t>
            </a:r>
            <a:r>
              <a:rPr lang="fr-CH" sz="1600" dirty="0" err="1" smtClean="0"/>
              <a:t>differences</a:t>
            </a:r>
            <a:r>
              <a:rPr lang="fr-CH" sz="1600" dirty="0" smtClean="0"/>
              <a:t> RAL-RS41should </a:t>
            </a:r>
            <a:r>
              <a:rPr lang="fr-CH" sz="1600" dirty="0" err="1" smtClean="0"/>
              <a:t>be</a:t>
            </a:r>
            <a:r>
              <a:rPr lang="fr-CH" sz="1600" dirty="0" smtClean="0"/>
              <a:t> </a:t>
            </a:r>
            <a:r>
              <a:rPr lang="fr-CH" sz="1600" dirty="0" err="1" smtClean="0"/>
              <a:t>embedded</a:t>
            </a:r>
            <a:r>
              <a:rPr lang="fr-CH" sz="1600" dirty="0" smtClean="0"/>
              <a:t> </a:t>
            </a:r>
            <a:r>
              <a:rPr lang="fr-CH" sz="1600" dirty="0" err="1" smtClean="0"/>
              <a:t>within</a:t>
            </a:r>
            <a:r>
              <a:rPr lang="fr-CH" sz="1600" dirty="0" smtClean="0"/>
              <a:t> the green area and the </a:t>
            </a:r>
            <a:r>
              <a:rPr lang="fr-CH" sz="1600" dirty="0" err="1" smtClean="0"/>
              <a:t>dashed</a:t>
            </a:r>
            <a:r>
              <a:rPr lang="fr-CH" sz="1600" dirty="0" smtClean="0"/>
              <a:t> </a:t>
            </a:r>
            <a:r>
              <a:rPr lang="fr-CH" sz="1600" dirty="0" err="1" smtClean="0"/>
              <a:t>red</a:t>
            </a:r>
            <a:r>
              <a:rPr lang="fr-CH" sz="1600" dirty="0" smtClean="0"/>
              <a:t> </a:t>
            </a:r>
            <a:r>
              <a:rPr lang="fr-CH" sz="1600" dirty="0" err="1" smtClean="0"/>
              <a:t>curve</a:t>
            </a:r>
            <a:r>
              <a:rPr lang="fr-CH" sz="1600" dirty="0" smtClean="0"/>
              <a:t>. </a:t>
            </a:r>
            <a:endParaRPr lang="fr-CH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6905650" y="1021733"/>
            <a:ext cx="18773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600" dirty="0" smtClean="0"/>
              <a:t>The WV RAL-RS41are of the </a:t>
            </a:r>
            <a:r>
              <a:rPr lang="fr-CH" sz="1600" dirty="0" err="1" smtClean="0"/>
              <a:t>order</a:t>
            </a:r>
            <a:r>
              <a:rPr lang="fr-CH" sz="1600" dirty="0" smtClean="0"/>
              <a:t> of |10%| in the 0-5km </a:t>
            </a:r>
            <a:r>
              <a:rPr lang="fr-CH" sz="1600" dirty="0" err="1" smtClean="0"/>
              <a:t>region</a:t>
            </a:r>
            <a:r>
              <a:rPr lang="fr-CH" sz="1600" dirty="0" smtClean="0"/>
              <a:t>.</a:t>
            </a:r>
            <a:endParaRPr lang="fr-CH" sz="1600" dirty="0"/>
          </a:p>
        </p:txBody>
      </p:sp>
      <p:grpSp>
        <p:nvGrpSpPr>
          <p:cNvPr id="12" name="Group 11"/>
          <p:cNvGrpSpPr/>
          <p:nvPr/>
        </p:nvGrpSpPr>
        <p:grpSpPr>
          <a:xfrm>
            <a:off x="5310553" y="2610900"/>
            <a:ext cx="3833447" cy="1557760"/>
            <a:chOff x="5310553" y="2610900"/>
            <a:chExt cx="3833447" cy="1557760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0F0F0"/>
                </a:clrFrom>
                <a:clrTo>
                  <a:srgbClr val="F0F0F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749969" y="2610900"/>
              <a:ext cx="2394031" cy="1557760"/>
            </a:xfrm>
            <a:prstGeom prst="rect">
              <a:avLst/>
            </a:prstGeom>
          </p:spPr>
        </p:pic>
        <p:sp>
          <p:nvSpPr>
            <p:cNvPr id="2" name="Rectangle 1"/>
            <p:cNvSpPr/>
            <p:nvPr/>
          </p:nvSpPr>
          <p:spPr bwMode="auto">
            <a:xfrm>
              <a:off x="5310553" y="2610900"/>
              <a:ext cx="239151" cy="1356192"/>
            </a:xfrm>
            <a:prstGeom prst="rect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CH" sz="2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4" name="Straight Connector 3"/>
            <p:cNvCxnSpPr/>
            <p:nvPr/>
          </p:nvCxnSpPr>
          <p:spPr bwMode="auto">
            <a:xfrm>
              <a:off x="5563772" y="2610900"/>
              <a:ext cx="1512277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auto">
            <a:xfrm>
              <a:off x="5549704" y="3967092"/>
              <a:ext cx="1547447" cy="5626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5083521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0" y="0"/>
            <a:ext cx="9144000" cy="163513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80000" tIns="0" rIns="0" bIns="0" numCol="1" rtlCol="0" anchor="t" anchorCtr="0" compatLnSpc="1">
            <a:prstTxWarp prst="textNoShape">
              <a:avLst/>
            </a:prstTxWarp>
          </a:bodyPr>
          <a:lstStyle/>
          <a:p>
            <a:r>
              <a:rPr lang="fr-CH" sz="1100" b="1" kern="0" dirty="0"/>
              <a:t>Water </a:t>
            </a:r>
            <a:r>
              <a:rPr lang="fr-CH" sz="1100" b="1" kern="0" dirty="0" err="1"/>
              <a:t>vapor</a:t>
            </a:r>
            <a:r>
              <a:rPr lang="fr-CH" sz="1100" b="1" kern="0" dirty="0"/>
              <a:t> </a:t>
            </a:r>
            <a:r>
              <a:rPr lang="fr-CH" sz="1100" b="1" kern="0" dirty="0" err="1"/>
              <a:t>mixing</a:t>
            </a:r>
            <a:r>
              <a:rPr lang="fr-CH" sz="1100" b="1" kern="0" dirty="0"/>
              <a:t> ratio: </a:t>
            </a:r>
            <a:r>
              <a:rPr lang="fr-CH" sz="1100" b="1" kern="0" dirty="0" smtClean="0"/>
              <a:t>validation </a:t>
            </a:r>
            <a:r>
              <a:rPr lang="fr-CH" sz="1100" b="1" kern="0" dirty="0" err="1" smtClean="0"/>
              <a:t>against</a:t>
            </a:r>
            <a:r>
              <a:rPr lang="fr-CH" sz="1100" b="1" kern="0" dirty="0" smtClean="0"/>
              <a:t> </a:t>
            </a:r>
            <a:r>
              <a:rPr lang="fr-CH" sz="1100" b="1" kern="0" dirty="0" err="1" smtClean="0"/>
              <a:t>radiosounding</a:t>
            </a:r>
            <a:r>
              <a:rPr lang="fr-CH" sz="1100" b="1" kern="0" dirty="0" smtClean="0"/>
              <a:t> RS41</a:t>
            </a:r>
            <a:endParaRPr lang="fr-CH" sz="1100" b="1" kern="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70"/>
          <a:stretch/>
        </p:blipFill>
        <p:spPr>
          <a:xfrm>
            <a:off x="2657574" y="2624289"/>
            <a:ext cx="1633943" cy="2376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77843" y="396997"/>
            <a:ext cx="231597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From 7.7.2021 to 31.10.2021, profiles of WVMR</a:t>
            </a:r>
            <a:r>
              <a:rPr lang="en-US" sz="1800" dirty="0"/>
              <a:t> </a:t>
            </a:r>
            <a:r>
              <a:rPr lang="en-US" sz="1800" dirty="0" smtClean="0"/>
              <a:t>have </a:t>
            </a:r>
            <a:r>
              <a:rPr lang="en-US" sz="1800" dirty="0"/>
              <a:t>been compared to </a:t>
            </a:r>
            <a:r>
              <a:rPr lang="en-US" sz="1800" dirty="0" smtClean="0"/>
              <a:t>the profiles obtained by the operational </a:t>
            </a:r>
            <a:r>
              <a:rPr lang="en-US" sz="1800" dirty="0" err="1" smtClean="0"/>
              <a:t>sonde</a:t>
            </a:r>
            <a:r>
              <a:rPr lang="en-US" sz="1800" dirty="0" smtClean="0"/>
              <a:t> </a:t>
            </a:r>
            <a:r>
              <a:rPr lang="en-US" sz="1800" dirty="0" err="1" smtClean="0"/>
              <a:t>Vaisala</a:t>
            </a:r>
            <a:r>
              <a:rPr lang="en-US" sz="1800" dirty="0" smtClean="0"/>
              <a:t> RS41 at Payerne </a:t>
            </a:r>
            <a:r>
              <a:rPr lang="en-US" sz="1800" dirty="0"/>
              <a:t>and assessed separately for </a:t>
            </a:r>
            <a:r>
              <a:rPr lang="en-US" sz="1800" dirty="0" smtClean="0"/>
              <a:t>daytime and </a:t>
            </a:r>
            <a:r>
              <a:rPr lang="en-US" sz="1800" dirty="0"/>
              <a:t>nighttime </a:t>
            </a:r>
            <a:r>
              <a:rPr lang="en-US" sz="1800" dirty="0" smtClean="0"/>
              <a:t>(76 and 72, respectively) based </a:t>
            </a:r>
            <a:r>
              <a:rPr lang="en-US" sz="1800" dirty="0"/>
              <a:t>on the bias and standard deviation</a:t>
            </a:r>
            <a:endParaRPr lang="fr-CH" sz="18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88"/>
          <a:stretch/>
        </p:blipFill>
        <p:spPr>
          <a:xfrm>
            <a:off x="5127103" y="2624289"/>
            <a:ext cx="1626586" cy="2376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736660" y="1049644"/>
            <a:ext cx="231597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Both nighttime and daytime statistics show biases compatible with zero within k=1. </a:t>
            </a:r>
          </a:p>
          <a:p>
            <a:r>
              <a:rPr lang="en-US" sz="1800" dirty="0" smtClean="0"/>
              <a:t>The Standard deviation is about 0.5 g/kg in the first 5 km for daytime and 0.3 g/kg for nighttime. </a:t>
            </a:r>
            <a:endParaRPr lang="fr-CH" sz="1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4987" y="342900"/>
            <a:ext cx="1579115" cy="2376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7428" y="342900"/>
            <a:ext cx="1579115" cy="23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746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039" y="180392"/>
            <a:ext cx="5030303" cy="451276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543947"/>
            <a:ext cx="363373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CH" sz="1600" dirty="0" smtClean="0"/>
              <a:t>RALMO </a:t>
            </a:r>
            <a:r>
              <a:rPr lang="fr-CH" sz="1600" dirty="0" err="1" smtClean="0"/>
              <a:t>validated</a:t>
            </a:r>
            <a:r>
              <a:rPr lang="fr-CH" sz="1600" dirty="0" smtClean="0"/>
              <a:t> WV and </a:t>
            </a:r>
            <a:r>
              <a:rPr lang="fr-CH" sz="1600" dirty="0" err="1" smtClean="0"/>
              <a:t>temperatrure</a:t>
            </a:r>
            <a:r>
              <a:rPr lang="fr-CH" sz="1600" dirty="0" smtClean="0"/>
              <a:t> </a:t>
            </a:r>
            <a:r>
              <a:rPr lang="fr-CH" sz="1600" dirty="0" smtClean="0"/>
              <a:t>data </a:t>
            </a:r>
            <a:r>
              <a:rPr lang="fr-CH" sz="1600" dirty="0" smtClean="0"/>
              <a:t>are </a:t>
            </a:r>
            <a:r>
              <a:rPr lang="fr-CH" sz="1600" dirty="0" err="1" smtClean="0"/>
              <a:t>stored</a:t>
            </a:r>
            <a:r>
              <a:rPr lang="fr-CH" sz="1600" dirty="0" smtClean="0"/>
              <a:t> in the </a:t>
            </a:r>
            <a:r>
              <a:rPr lang="fr-CH" sz="1600" dirty="0" err="1" smtClean="0"/>
              <a:t>MeteoSwiss</a:t>
            </a:r>
            <a:r>
              <a:rPr lang="fr-CH" sz="1600" dirty="0" smtClean="0"/>
              <a:t> Data </a:t>
            </a:r>
            <a:r>
              <a:rPr lang="fr-CH" sz="1600" dirty="0" err="1" smtClean="0"/>
              <a:t>Ware</a:t>
            </a:r>
            <a:r>
              <a:rPr lang="fr-CH" sz="1600" dirty="0" smtClean="0"/>
              <a:t> House (DWH). </a:t>
            </a:r>
            <a:r>
              <a:rPr lang="fr-CH" sz="1600" dirty="0" smtClean="0"/>
              <a:t>And made </a:t>
            </a:r>
            <a:r>
              <a:rPr lang="fr-CH" sz="1600" dirty="0" err="1" smtClean="0"/>
              <a:t>available</a:t>
            </a:r>
            <a:r>
              <a:rPr lang="fr-CH" sz="1600" dirty="0" smtClean="0"/>
              <a:t> </a:t>
            </a:r>
            <a:r>
              <a:rPr lang="fr-CH" sz="1600" dirty="0"/>
              <a:t>for assimilation </a:t>
            </a:r>
            <a:r>
              <a:rPr lang="fr-CH" sz="1600" dirty="0" err="1" smtClean="0"/>
              <a:t>into</a:t>
            </a:r>
            <a:r>
              <a:rPr lang="fr-CH" sz="1600" dirty="0" smtClean="0"/>
              <a:t> </a:t>
            </a:r>
            <a:r>
              <a:rPr lang="fr-CH" sz="1600" dirty="0" smtClean="0"/>
              <a:t>KENDA-1.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CH" sz="16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H" sz="1600" dirty="0" err="1" smtClean="0"/>
              <a:t>Since</a:t>
            </a:r>
            <a:r>
              <a:rPr lang="fr-CH" sz="1600" dirty="0" smtClean="0"/>
              <a:t> a few </a:t>
            </a:r>
            <a:r>
              <a:rPr lang="fr-CH" sz="1600" dirty="0" err="1" smtClean="0"/>
              <a:t>months</a:t>
            </a:r>
            <a:r>
              <a:rPr lang="fr-CH" sz="1600" dirty="0" smtClean="0"/>
              <a:t> the NWP team at </a:t>
            </a:r>
            <a:r>
              <a:rPr lang="fr-CH" sz="1600" dirty="0" err="1" smtClean="0"/>
              <a:t>MeteoSwiss</a:t>
            </a:r>
            <a:r>
              <a:rPr lang="fr-CH" sz="1600" dirty="0" smtClean="0"/>
              <a:t> </a:t>
            </a:r>
            <a:r>
              <a:rPr lang="fr-CH" sz="1600" dirty="0" err="1" smtClean="0"/>
              <a:t>is</a:t>
            </a:r>
            <a:r>
              <a:rPr lang="fr-CH" sz="1600" dirty="0" smtClean="0"/>
              <a:t> </a:t>
            </a:r>
            <a:r>
              <a:rPr lang="fr-CH" sz="1600" dirty="0" err="1" smtClean="0"/>
              <a:t>testing</a:t>
            </a:r>
            <a:r>
              <a:rPr lang="fr-CH" sz="1600" dirty="0" smtClean="0"/>
              <a:t> the impact of </a:t>
            </a:r>
            <a:r>
              <a:rPr lang="fr-CH" sz="1600" dirty="0" err="1" smtClean="0"/>
              <a:t>assimilating</a:t>
            </a:r>
            <a:r>
              <a:rPr lang="fr-CH" sz="1600" dirty="0" smtClean="0"/>
              <a:t> </a:t>
            </a:r>
            <a:r>
              <a:rPr lang="fr-CH" sz="1600" dirty="0" err="1" smtClean="0"/>
              <a:t>humidity</a:t>
            </a:r>
            <a:r>
              <a:rPr lang="fr-CH" sz="1600" dirty="0" smtClean="0"/>
              <a:t> and </a:t>
            </a:r>
            <a:r>
              <a:rPr lang="fr-CH" sz="1600" dirty="0" err="1" smtClean="0"/>
              <a:t>temperature</a:t>
            </a:r>
            <a:r>
              <a:rPr lang="fr-CH" sz="1600" dirty="0" smtClean="0"/>
              <a:t> data </a:t>
            </a:r>
            <a:r>
              <a:rPr lang="fr-CH" sz="1600" dirty="0" err="1" smtClean="0"/>
              <a:t>along</a:t>
            </a:r>
            <a:r>
              <a:rPr lang="fr-CH" sz="1600" dirty="0" smtClean="0"/>
              <a:t> </a:t>
            </a:r>
            <a:r>
              <a:rPr lang="fr-CH" sz="1600" dirty="0" err="1" smtClean="0"/>
              <a:t>with</a:t>
            </a:r>
            <a:r>
              <a:rPr lang="fr-CH" sz="1600" dirty="0" smtClean="0"/>
              <a:t> the time </a:t>
            </a:r>
            <a:r>
              <a:rPr lang="fr-CH" sz="1600" dirty="0" err="1" smtClean="0"/>
              <a:t>varying</a:t>
            </a:r>
            <a:r>
              <a:rPr lang="fr-CH" sz="1600" dirty="0" smtClean="0"/>
              <a:t> observation </a:t>
            </a:r>
            <a:r>
              <a:rPr lang="fr-CH" sz="1600" dirty="0" err="1" smtClean="0"/>
              <a:t>error</a:t>
            </a:r>
            <a:r>
              <a:rPr lang="fr-CH" sz="1600" dirty="0" smtClean="0"/>
              <a:t> on </a:t>
            </a:r>
            <a:r>
              <a:rPr lang="fr-CH" sz="1600" dirty="0" smtClean="0"/>
              <a:t>the </a:t>
            </a:r>
            <a:r>
              <a:rPr lang="fr-CH" sz="1600" dirty="0" err="1" smtClean="0"/>
              <a:t>weather</a:t>
            </a:r>
            <a:r>
              <a:rPr lang="fr-CH" sz="1600" dirty="0" smtClean="0"/>
              <a:t> </a:t>
            </a:r>
            <a:r>
              <a:rPr lang="fr-CH" sz="1600" dirty="0" err="1" smtClean="0"/>
              <a:t>forecasts</a:t>
            </a:r>
            <a:r>
              <a:rPr lang="fr-CH" sz="1600" dirty="0" smtClean="0"/>
              <a:t>. The impact </a:t>
            </a:r>
            <a:r>
              <a:rPr lang="fr-CH" sz="1600" dirty="0" err="1" smtClean="0"/>
              <a:t>is</a:t>
            </a:r>
            <a:r>
              <a:rPr lang="fr-CH" sz="1600" dirty="0" smtClean="0"/>
              <a:t> positive and </a:t>
            </a:r>
            <a:r>
              <a:rPr lang="fr-CH" sz="1600" dirty="0" err="1" smtClean="0"/>
              <a:t>MeteoSwiss</a:t>
            </a:r>
            <a:r>
              <a:rPr lang="fr-CH" sz="1600" dirty="0" smtClean="0"/>
              <a:t> moves </a:t>
            </a:r>
            <a:r>
              <a:rPr lang="fr-CH" sz="1600" dirty="0" err="1" smtClean="0"/>
              <a:t>towards</a:t>
            </a:r>
            <a:r>
              <a:rPr lang="fr-CH" sz="1600" dirty="0" smtClean="0"/>
              <a:t> the </a:t>
            </a:r>
            <a:r>
              <a:rPr lang="fr-CH" sz="1600" dirty="0" err="1" smtClean="0"/>
              <a:t>operational</a:t>
            </a:r>
            <a:r>
              <a:rPr lang="fr-CH" sz="1600" dirty="0" smtClean="0"/>
              <a:t> assimilation in 2022</a:t>
            </a:r>
            <a:r>
              <a:rPr lang="fr-CH" sz="1600" dirty="0" smtClean="0"/>
              <a:t>.</a:t>
            </a:r>
            <a:endParaRPr lang="fr-CH" sz="1600" dirty="0"/>
          </a:p>
        </p:txBody>
      </p:sp>
      <p:sp>
        <p:nvSpPr>
          <p:cNvPr id="6" name="Rectangle 5"/>
          <p:cNvSpPr/>
          <p:nvPr/>
        </p:nvSpPr>
        <p:spPr bwMode="auto">
          <a:xfrm>
            <a:off x="0" y="0"/>
            <a:ext cx="9144000" cy="163513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80000" tIns="0" rIns="0" bIns="0" numCol="1" rtlCol="0" anchor="t" anchorCtr="0" compatLnSpc="1">
            <a:prstTxWarp prst="textNoShape">
              <a:avLst/>
            </a:prstTxWarp>
          </a:bodyPr>
          <a:lstStyle/>
          <a:p>
            <a:r>
              <a:rPr lang="fr-CH" sz="1100" b="1" kern="0" dirty="0" smtClean="0"/>
              <a:t>WV and </a:t>
            </a:r>
            <a:r>
              <a:rPr lang="fr-CH" sz="1100" b="1" kern="0" dirty="0" err="1" smtClean="0"/>
              <a:t>Temperature</a:t>
            </a:r>
            <a:r>
              <a:rPr lang="fr-CH" sz="1100" b="1" kern="0" dirty="0" smtClean="0"/>
              <a:t>: assimilation </a:t>
            </a:r>
            <a:r>
              <a:rPr lang="fr-CH" sz="1100" b="1" kern="0" dirty="0" err="1" smtClean="0"/>
              <a:t>experiment</a:t>
            </a:r>
            <a:endParaRPr lang="fr-CH" sz="1100" b="1" kern="0" dirty="0"/>
          </a:p>
        </p:txBody>
      </p:sp>
    </p:spTree>
    <p:extLst>
      <p:ext uri="{BB962C8B-B14F-4D97-AF65-F5344CB8AC3E}">
        <p14:creationId xmlns:p14="http://schemas.microsoft.com/office/powerpoint/2010/main" val="3980777985"/>
      </p:ext>
    </p:extLst>
  </p:cSld>
  <p:clrMapOvr>
    <a:masterClrMapping/>
  </p:clrMapOvr>
</p:sld>
</file>

<file path=ppt/theme/theme1.xml><?xml version="1.0" encoding="utf-8"?>
<a:theme xmlns:a="http://schemas.openxmlformats.org/drawingml/2006/main" name="gim_mch_template_v2_16-9">
  <a:themeElements>
    <a:clrScheme name="Benutzerdefiniert 1">
      <a:dk1>
        <a:srgbClr val="000000"/>
      </a:dk1>
      <a:lt1>
        <a:srgbClr val="FFFFFF"/>
      </a:lt1>
      <a:dk2>
        <a:srgbClr val="000000"/>
      </a:dk2>
      <a:lt2>
        <a:srgbClr val="7D6E5F"/>
      </a:lt2>
      <a:accent1>
        <a:srgbClr val="FF0000"/>
      </a:accent1>
      <a:accent2>
        <a:srgbClr val="7D6E5F"/>
      </a:accent2>
      <a:accent3>
        <a:srgbClr val="5A735F"/>
      </a:accent3>
      <a:accent4>
        <a:srgbClr val="000000"/>
      </a:accent4>
      <a:accent5>
        <a:srgbClr val="DAEDEF"/>
      </a:accent5>
      <a:accent6>
        <a:srgbClr val="FAB45F"/>
      </a:accent6>
      <a:hlink>
        <a:srgbClr val="000000"/>
      </a:hlink>
      <a:folHlink>
        <a:srgbClr val="000000"/>
      </a:folHlink>
    </a:clrScheme>
    <a:fontScheme name="GSEDI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CH" sz="2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CH" sz="2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GSEDI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SEDI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SEDI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SEDI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SEDI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SEDI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SEDI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SEDI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SEDI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SEDI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SEDI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SEDI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Variante 2_Kreuzraster teilweise">
  <a:themeElements>
    <a:clrScheme name="Benutzerdefiniert 2">
      <a:dk1>
        <a:srgbClr val="000000"/>
      </a:dk1>
      <a:lt1>
        <a:srgbClr val="FFFFFF"/>
      </a:lt1>
      <a:dk2>
        <a:srgbClr val="000000"/>
      </a:dk2>
      <a:lt2>
        <a:srgbClr val="7D6E5F"/>
      </a:lt2>
      <a:accent1>
        <a:srgbClr val="FF0000"/>
      </a:accent1>
      <a:accent2>
        <a:srgbClr val="7D6E5F"/>
      </a:accent2>
      <a:accent3>
        <a:srgbClr val="5A735F"/>
      </a:accent3>
      <a:accent4>
        <a:srgbClr val="000000"/>
      </a:accent4>
      <a:accent5>
        <a:srgbClr val="6996A5"/>
      </a:accent5>
      <a:accent6>
        <a:srgbClr val="FAB45F"/>
      </a:accent6>
      <a:hlink>
        <a:srgbClr val="000000"/>
      </a:hlink>
      <a:folHlink>
        <a:srgbClr val="000000"/>
      </a:folHlink>
    </a:clrScheme>
    <a:fontScheme name="GSEDI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CH" sz="2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CH" sz="2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GSEDI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SEDI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SEDI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SEDI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SEDI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SEDI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SEDI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SEDI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SEDI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SEDI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SEDI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SEDI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Variante 3_CD Bund">
  <a:themeElements>
    <a:clrScheme name="GSEDI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GSEDI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CH" sz="2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CH" sz="2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GSEDI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SEDI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SEDI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SEDI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SEDI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SEDI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SEDI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SEDI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SEDI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SEDI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SEDI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SEDI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Variante 4_blank">
  <a:themeElements>
    <a:clrScheme name="GSEDI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GSEDI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CH" sz="2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CH" sz="2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GSEDI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SEDI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SEDI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SEDI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SEDI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SEDI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SEDI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SEDI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SEDI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SEDI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SEDI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SEDI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711EB1397DA214C991D0114E1C6705F" ma:contentTypeVersion="1" ma:contentTypeDescription="Ein neues Dokument erstellen." ma:contentTypeScope="" ma:versionID="4f497952251489acb7320a0ddcdc69ee">
  <xsd:schema xmlns:xsd="http://www.w3.org/2001/XMLSchema" xmlns:p="http://schemas.microsoft.com/office/2006/metadata/properties" xmlns:ns1="http://schemas.microsoft.com/sharepoint/v3" targetNamespace="http://schemas.microsoft.com/office/2006/metadata/properties" ma:root="true" ma:fieldsID="5e9f62132f8a72b8ccdf838efe357e29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Geplantes Startdatum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Geplantes Enddatum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 ma:readOnly="tru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470CE0D-FADF-4C0F-90CA-E3B937E9A86B}">
  <ds:schemaRefs>
    <ds:schemaRef ds:uri="http://schemas.microsoft.com/office/2006/metadata/properties"/>
    <ds:schemaRef ds:uri="http://schemas.microsoft.com/sharepoint/v3"/>
    <ds:schemaRef ds:uri="http://purl.org/dc/terms/"/>
    <ds:schemaRef ds:uri="http://schemas.microsoft.com/office/2006/documentManagement/types"/>
    <ds:schemaRef ds:uri="http://purl.org/dc/dcmitype/"/>
    <ds:schemaRef ds:uri="http://purl.org/dc/elements/1.1/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38F031FF-B88D-427D-A541-B3BADEC17DB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DEE9CD66-01A1-48D3-A44D-6CE49655947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gim_mch_template_v2_16-9</Template>
  <TotalTime>0</TotalTime>
  <Words>566</Words>
  <Application>Microsoft Office PowerPoint</Application>
  <PresentationFormat>On-screen Show (16:9)</PresentationFormat>
  <Paragraphs>32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6</vt:i4>
      </vt:variant>
    </vt:vector>
  </HeadingPairs>
  <TitlesOfParts>
    <vt:vector size="18" baseType="lpstr">
      <vt:lpstr>Arial</vt:lpstr>
      <vt:lpstr>Arial Unicode MS</vt:lpstr>
      <vt:lpstr>Cambria Math</vt:lpstr>
      <vt:lpstr>Helvetica</vt:lpstr>
      <vt:lpstr>Noto Sans</vt:lpstr>
      <vt:lpstr>Roboto Light</vt:lpstr>
      <vt:lpstr>Symbol</vt:lpstr>
      <vt:lpstr>Times</vt:lpstr>
      <vt:lpstr>gim_mch_template_v2_16-9</vt:lpstr>
      <vt:lpstr>Variante 2_Kreuzraster teilweise</vt:lpstr>
      <vt:lpstr>Variante 3_CD Bund</vt:lpstr>
      <vt:lpstr>Variante 4_blank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MeteoSwiss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Design of ceilometer absolute calibration</dc:title>
  <dc:creator>Martucci Giovanni</dc:creator>
  <cp:lastModifiedBy>Martucci Giovanni</cp:lastModifiedBy>
  <cp:revision>271</cp:revision>
  <cp:lastPrinted>2016-02-16T15:38:09Z</cp:lastPrinted>
  <dcterms:created xsi:type="dcterms:W3CDTF">2017-03-13T10:36:10Z</dcterms:created>
  <dcterms:modified xsi:type="dcterms:W3CDTF">2022-06-01T13:38:42Z</dcterms:modified>
</cp:coreProperties>
</file>