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60" r:id="rId4"/>
    <p:sldId id="261" r:id="rId5"/>
    <p:sldId id="262" r:id="rId6"/>
  </p:sldIdLst>
  <p:sldSz cx="12192000" cy="6858000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14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6B478-1ED5-4B12-AD89-6D5C58F96319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ABEF1-CF86-44F0-AA7E-C9E90AB833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086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6167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17AE-AC6A-441C-9DE6-DC9DB1CC981F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BAC3-6036-4820-9A03-7BA3744BE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854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17AE-AC6A-441C-9DE6-DC9DB1CC981F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BAC3-6036-4820-9A03-7BA3744BE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400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17AE-AC6A-441C-9DE6-DC9DB1CC981F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BAC3-6036-4820-9A03-7BA3744BE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935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17AE-AC6A-441C-9DE6-DC9DB1CC981F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BAC3-6036-4820-9A03-7BA3744BE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10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17AE-AC6A-441C-9DE6-DC9DB1CC981F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BAC3-6036-4820-9A03-7BA3744BE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698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17AE-AC6A-441C-9DE6-DC9DB1CC981F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BAC3-6036-4820-9A03-7BA3744BE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508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17AE-AC6A-441C-9DE6-DC9DB1CC981F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BAC3-6036-4820-9A03-7BA3744BE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225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17AE-AC6A-441C-9DE6-DC9DB1CC981F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BAC3-6036-4820-9A03-7BA3744BE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858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17AE-AC6A-441C-9DE6-DC9DB1CC981F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BAC3-6036-4820-9A03-7BA3744BE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197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17AE-AC6A-441C-9DE6-DC9DB1CC981F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BAC3-6036-4820-9A03-7BA3744BE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60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17AE-AC6A-441C-9DE6-DC9DB1CC981F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BBAC3-6036-4820-9A03-7BA3744BE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499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2192000" cy="86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6451" y="-26988"/>
            <a:ext cx="1225549" cy="86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banner图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7"/>
            <a:ext cx="12192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灯片编号占位符 5"/>
          <p:cNvSpPr txBox="1">
            <a:spLocks/>
          </p:cNvSpPr>
          <p:nvPr userDrawn="1"/>
        </p:nvSpPr>
        <p:spPr>
          <a:xfrm>
            <a:off x="11135784" y="6353176"/>
            <a:ext cx="1056216" cy="5048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hlin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fld id="{3AE5F5C2-D2B9-4EEA-A1A0-570F149BA3D7}" type="slidenum">
              <a:rPr lang="zh-CN" altLang="en-US" sz="2000" smtClean="0">
                <a:latin typeface="华文中宋" panose="02010600040101010101" pitchFamily="2" charset="-122"/>
                <a:ea typeface="华文中宋" panose="02010600040101010101" pitchFamily="2" charset="-122"/>
              </a:rPr>
              <a:pPr algn="r"/>
              <a:t>‹#›</a:t>
            </a:fld>
            <a:endParaRPr lang="en-US" altLang="zh-CN" sz="2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407984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217AE-AC6A-441C-9DE6-DC9DB1CC981F}" type="datetimeFigureOut">
              <a:rPr lang="zh-CN" altLang="en-US" smtClean="0"/>
              <a:t>2022/6/1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BBAC3-6036-4820-9A03-7BA3744BE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21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0"/>
          <p:cNvSpPr>
            <a:spLocks noChangeArrowheads="1"/>
          </p:cNvSpPr>
          <p:nvPr/>
        </p:nvSpPr>
        <p:spPr bwMode="auto">
          <a:xfrm>
            <a:off x="885531" y="1150264"/>
            <a:ext cx="10420938" cy="139108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280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Natural seeder-feeder process originating from mixed-phase clouds observed with polarization lidar</a:t>
            </a:r>
          </a:p>
        </p:txBody>
      </p:sp>
      <p:sp>
        <p:nvSpPr>
          <p:cNvPr id="6148" name="Text Box 13"/>
          <p:cNvSpPr txBox="1">
            <a:spLocks noChangeArrowheads="1"/>
          </p:cNvSpPr>
          <p:nvPr/>
        </p:nvSpPr>
        <p:spPr bwMode="auto">
          <a:xfrm>
            <a:off x="6276314" y="5515856"/>
            <a:ext cx="3728450" cy="12899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kumimoji="1" lang="en-US" altLang="zh-CN" sz="1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Yun He</a:t>
            </a:r>
          </a:p>
          <a:p>
            <a:pPr algn="ctr" eaLnBrk="1" hangingPunct="1">
              <a:lnSpc>
                <a:spcPct val="150000"/>
              </a:lnSpc>
            </a:pPr>
            <a:r>
              <a:rPr kumimoji="1" lang="en-US" altLang="zh-CN" sz="1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Wuhan University</a:t>
            </a:r>
            <a:r>
              <a:rPr kumimoji="1" lang="zh-CN" altLang="en-US" sz="1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， </a:t>
            </a:r>
            <a:r>
              <a:rPr kumimoji="1" lang="en-US" altLang="zh-CN" sz="1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China</a:t>
            </a:r>
          </a:p>
          <a:p>
            <a:pPr algn="ctr" eaLnBrk="1" hangingPunct="1">
              <a:lnSpc>
                <a:spcPct val="150000"/>
              </a:lnSpc>
            </a:pPr>
            <a:r>
              <a:rPr kumimoji="1" lang="en-US" altLang="zh-CN" sz="18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2022.06.27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37CF37D-C699-9949-32C8-6552998E4F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46" y="2875880"/>
            <a:ext cx="4460254" cy="2263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A039279C-ACD7-3FE6-477E-F560BF3C3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6642" y="5788372"/>
            <a:ext cx="1469362" cy="103697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B0D9B84-102E-3D58-DF41-3463BFC213E4}"/>
              </a:ext>
            </a:extLst>
          </p:cNvPr>
          <p:cNvSpPr txBox="1"/>
          <p:nvPr/>
        </p:nvSpPr>
        <p:spPr>
          <a:xfrm>
            <a:off x="454401" y="5267120"/>
            <a:ext cx="39446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 et al., JGR: Atmos., 127, e2021JD036094, 2022.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7" descr="QQ截图20170412121938">
            <a:extLst>
              <a:ext uri="{FF2B5EF4-FFF2-40B4-BE49-F238E27FC236}">
                <a16:creationId xmlns:a16="http://schemas.microsoft.com/office/drawing/2014/main" id="{7091D2C0-1D1A-BE8A-6B0C-97A03E488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6222"/>
            <a:ext cx="3138157" cy="599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EA1E055-F533-0BBA-4E65-EB0B4E1A4D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447" y="6096928"/>
            <a:ext cx="764129" cy="76107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CD987BB-431C-D40A-CDAD-70D01EF462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0" b="15989"/>
          <a:stretch/>
        </p:blipFill>
        <p:spPr>
          <a:xfrm>
            <a:off x="3138157" y="6160809"/>
            <a:ext cx="1272889" cy="76693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555C83C-67C5-FB85-6F9E-2CDD6A58480D}"/>
              </a:ext>
            </a:extLst>
          </p:cNvPr>
          <p:cNvSpPr txBox="1"/>
          <p:nvPr/>
        </p:nvSpPr>
        <p:spPr>
          <a:xfrm>
            <a:off x="5551712" y="2875880"/>
            <a:ext cx="58674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Motivation: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Cloud seeding is one reason for the occurrence of ice virgae below warmer mixed-phase cloud (&gt;-15</a:t>
            </a:r>
            <a:r>
              <a:rPr lang="en-US" altLang="zh-CN" sz="1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℃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Cloud seeding may result in the enhancement of extreme precipitation and flooding.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Natural cloud seeding originating from mixed-phase cloud to low-lying liquid cloud is poorly studied.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9B13542-CCBA-93C4-3A94-A3DF3F5F3C09}"/>
              </a:ext>
            </a:extLst>
          </p:cNvPr>
          <p:cNvSpPr txBox="1"/>
          <p:nvPr/>
        </p:nvSpPr>
        <p:spPr>
          <a:xfrm>
            <a:off x="301246" y="290500"/>
            <a:ext cx="341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ID: Monday_03_P02</a:t>
            </a:r>
            <a:endParaRPr lang="zh-CN" altLang="en-US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44487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C8A7807-1249-52C9-EBD5-E2D30D3A9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84" y="1358306"/>
            <a:ext cx="5049174" cy="431283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527189A-B048-9DC4-7084-A139A92F9930}"/>
              </a:ext>
            </a:extLst>
          </p:cNvPr>
          <p:cNvSpPr txBox="1"/>
          <p:nvPr/>
        </p:nvSpPr>
        <p:spPr>
          <a:xfrm>
            <a:off x="2878605" y="318244"/>
            <a:ext cx="60869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first case</a:t>
            </a:r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 28 May 2020</a:t>
            </a:r>
            <a:endParaRPr lang="zh-CN" altLang="en-US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B122E05-A9F5-CAA5-D26C-514A66630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393" y="1200094"/>
            <a:ext cx="4619249" cy="3015264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8C8B167-8F87-A48A-3794-8322835164DE}"/>
              </a:ext>
            </a:extLst>
          </p:cNvPr>
          <p:cNvSpPr txBox="1"/>
          <p:nvPr/>
        </p:nvSpPr>
        <p:spPr>
          <a:xfrm>
            <a:off x="5609873" y="4438254"/>
            <a:ext cx="6334478" cy="1721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Sublimation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calculations during sedimentation.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Estimated </a:t>
            </a:r>
            <a:r>
              <a: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initial velocity of 1.5 m s</a:t>
            </a:r>
            <a:r>
              <a:rPr lang="en-US" altLang="zh-CN" sz="1200" baseline="30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r>
              <a: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Super/near-supersaturation  in between results in weak sublimation of crystals.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Evident enhancement of crystal radius appeared near feeder cloud base.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Feeder cloud promoted the growth of ice crystals and further prolonged the survival time/distance of falling ice crystals.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4871F33-F0A4-B655-EC25-56341AC0C32E}"/>
              </a:ext>
            </a:extLst>
          </p:cNvPr>
          <p:cNvSpPr txBox="1"/>
          <p:nvPr/>
        </p:nvSpPr>
        <p:spPr>
          <a:xfrm>
            <a:off x="1735358" y="4333705"/>
            <a:ext cx="9987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intense </a:t>
            </a:r>
          </a:p>
          <a:p>
            <a:r>
              <a:rPr lang="en-US" altLang="zh-CN" sz="10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sublimation</a:t>
            </a:r>
            <a:endParaRPr lang="zh-CN" altLang="en-US" sz="1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D2EBAE29-924A-A9D4-6847-0E5FC8ECD30F}"/>
              </a:ext>
            </a:extLst>
          </p:cNvPr>
          <p:cNvCxnSpPr>
            <a:cxnSpLocks/>
          </p:cNvCxnSpPr>
          <p:nvPr/>
        </p:nvCxnSpPr>
        <p:spPr>
          <a:xfrm flipV="1">
            <a:off x="1983255" y="3903834"/>
            <a:ext cx="340845" cy="48701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7610B71F-4321-887C-2BAB-9EB3377FA778}"/>
              </a:ext>
            </a:extLst>
          </p:cNvPr>
          <p:cNvSpPr txBox="1"/>
          <p:nvPr/>
        </p:nvSpPr>
        <p:spPr>
          <a:xfrm>
            <a:off x="6486525" y="1651437"/>
            <a:ext cx="13144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slight shrinkage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C86A6655-00D9-D198-FA4D-4F492E187332}"/>
              </a:ext>
            </a:extLst>
          </p:cNvPr>
          <p:cNvCxnSpPr>
            <a:cxnSpLocks/>
          </p:cNvCxnSpPr>
          <p:nvPr/>
        </p:nvCxnSpPr>
        <p:spPr>
          <a:xfrm>
            <a:off x="7375542" y="1874893"/>
            <a:ext cx="596883" cy="17298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371566CE-6E48-297A-46D4-63682901D86A}"/>
              </a:ext>
            </a:extLst>
          </p:cNvPr>
          <p:cNvSpPr txBox="1"/>
          <p:nvPr/>
        </p:nvSpPr>
        <p:spPr>
          <a:xfrm>
            <a:off x="6286500" y="2259604"/>
            <a:ext cx="12266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Feeding: small </a:t>
            </a:r>
          </a:p>
          <a:p>
            <a:r>
              <a: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enhancement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46823CD7-D426-A23A-E5EA-F75667970165}"/>
              </a:ext>
            </a:extLst>
          </p:cNvPr>
          <p:cNvCxnSpPr>
            <a:cxnSpLocks/>
          </p:cNvCxnSpPr>
          <p:nvPr/>
        </p:nvCxnSpPr>
        <p:spPr>
          <a:xfrm flipV="1">
            <a:off x="6920270" y="2222506"/>
            <a:ext cx="1041969" cy="8208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7138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F63E653-CF01-8921-DE94-DA246E25C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96" y="1336240"/>
            <a:ext cx="5129969" cy="439189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3EB21F7-DD80-FC5C-A9BC-7AD4A6CF7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68" y="1336240"/>
            <a:ext cx="5817002" cy="374519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E701FC4-4BC7-78D5-4AC7-B92A626260DB}"/>
              </a:ext>
            </a:extLst>
          </p:cNvPr>
          <p:cNvSpPr txBox="1"/>
          <p:nvPr/>
        </p:nvSpPr>
        <p:spPr>
          <a:xfrm>
            <a:off x="2878605" y="318244"/>
            <a:ext cx="60869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second case</a:t>
            </a:r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 1 June 2019</a:t>
            </a:r>
            <a:endParaRPr lang="zh-CN" altLang="en-US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451ABE6-77D4-ED60-0DD1-D997BEAE99AE}"/>
              </a:ext>
            </a:extLst>
          </p:cNvPr>
          <p:cNvSpPr txBox="1"/>
          <p:nvPr/>
        </p:nvSpPr>
        <p:spPr>
          <a:xfrm>
            <a:off x="5395965" y="5151449"/>
            <a:ext cx="81057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Sublimation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calculations during sedimentation.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Estimated </a:t>
            </a:r>
            <a:r>
              <a: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initial velocity: 1.5 m s</a:t>
            </a:r>
            <a:r>
              <a:rPr lang="en-US" altLang="zh-CN" sz="1200" baseline="30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r>
              <a: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Dry air layer in between results in intense sublimation of crystals (strong shrinkage).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Seeder-feeder mechanism delayed the complete sublimation of ice crystals.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63CD6AA-3B02-969C-FB10-EBEAFA650AE4}"/>
              </a:ext>
            </a:extLst>
          </p:cNvPr>
          <p:cNvSpPr txBox="1"/>
          <p:nvPr/>
        </p:nvSpPr>
        <p:spPr>
          <a:xfrm>
            <a:off x="7386637" y="3120013"/>
            <a:ext cx="12266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Feeding: small </a:t>
            </a:r>
          </a:p>
          <a:p>
            <a:r>
              <a: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enhancement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7B4AC772-8447-CF85-8795-346FD55001B2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7496175" y="2606586"/>
            <a:ext cx="503778" cy="51342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42F8DF8E-13C2-33FA-00B2-5716B518FA95}"/>
              </a:ext>
            </a:extLst>
          </p:cNvPr>
          <p:cNvSpPr txBox="1"/>
          <p:nvPr/>
        </p:nvSpPr>
        <p:spPr>
          <a:xfrm>
            <a:off x="6474619" y="1944079"/>
            <a:ext cx="11651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strong shrinkage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7F633EDD-0619-7AFB-35AE-AEC30B4E1B90}"/>
              </a:ext>
            </a:extLst>
          </p:cNvPr>
          <p:cNvCxnSpPr>
            <a:cxnSpLocks/>
          </p:cNvCxnSpPr>
          <p:nvPr/>
        </p:nvCxnSpPr>
        <p:spPr>
          <a:xfrm>
            <a:off x="7108842" y="2155815"/>
            <a:ext cx="530887" cy="752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FEDF141C-6E29-94AC-316E-CC7AA2627AFC}"/>
              </a:ext>
            </a:extLst>
          </p:cNvPr>
          <p:cNvSpPr txBox="1"/>
          <p:nvPr/>
        </p:nvSpPr>
        <p:spPr>
          <a:xfrm>
            <a:off x="2251366" y="4633631"/>
            <a:ext cx="9987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intense </a:t>
            </a:r>
          </a:p>
          <a:p>
            <a:r>
              <a:rPr lang="en-US" altLang="zh-CN" sz="10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sublimation</a:t>
            </a:r>
            <a:endParaRPr lang="zh-CN" altLang="en-US" sz="1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3F0D08E-B1BF-E16C-0C66-254E30D5029A}"/>
              </a:ext>
            </a:extLst>
          </p:cNvPr>
          <p:cNvCxnSpPr>
            <a:cxnSpLocks/>
          </p:cNvCxnSpPr>
          <p:nvPr/>
        </p:nvCxnSpPr>
        <p:spPr>
          <a:xfrm flipV="1">
            <a:off x="2878605" y="4343400"/>
            <a:ext cx="391891" cy="42862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F15A1A49-EE87-E474-8B72-E51D90A76330}"/>
              </a:ext>
            </a:extLst>
          </p:cNvPr>
          <p:cNvSpPr txBox="1"/>
          <p:nvPr/>
        </p:nvSpPr>
        <p:spPr>
          <a:xfrm>
            <a:off x="3741676" y="4633631"/>
            <a:ext cx="11606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prolonged </a:t>
            </a:r>
          </a:p>
          <a:p>
            <a:r>
              <a:rPr lang="en-US" altLang="zh-CN" sz="10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survival time</a:t>
            </a:r>
            <a:endParaRPr lang="zh-CN" altLang="en-US" sz="1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BC0763A7-989D-6411-4638-A406C58AB7F0}"/>
              </a:ext>
            </a:extLst>
          </p:cNvPr>
          <p:cNvCxnSpPr>
            <a:cxnSpLocks/>
            <a:stCxn id="28" idx="1"/>
          </p:cNvCxnSpPr>
          <p:nvPr/>
        </p:nvCxnSpPr>
        <p:spPr>
          <a:xfrm flipH="1" flipV="1">
            <a:off x="3562350" y="4467225"/>
            <a:ext cx="179326" cy="366461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92685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CB33A4C-6047-468D-D609-8F4548BB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96" y="1514903"/>
            <a:ext cx="6760750" cy="450518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5D802B7-411A-F4AF-37A1-DD13AB3EA6F4}"/>
              </a:ext>
            </a:extLst>
          </p:cNvPr>
          <p:cNvSpPr txBox="1"/>
          <p:nvPr/>
        </p:nvSpPr>
        <p:spPr>
          <a:xfrm>
            <a:off x="982639" y="355638"/>
            <a:ext cx="92258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Two-year statistical characteristics </a:t>
            </a:r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 –2020</a:t>
            </a:r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548C630-F09C-E41D-890C-9C54CC63809B}"/>
              </a:ext>
            </a:extLst>
          </p:cNvPr>
          <p:cNvSpPr txBox="1"/>
          <p:nvPr/>
        </p:nvSpPr>
        <p:spPr>
          <a:xfrm>
            <a:off x="7250561" y="2011020"/>
            <a:ext cx="474717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Distance / RH between seeder cloud base (SB) and feeder cloud top (FT)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0.2-2.2 km / &gt;80%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Temperatures at SB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-3.4 to -23.8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℃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Temperatures at FT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-0.2 to -14.5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℃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(this study)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-5 to -20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℃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Verde Cape (Ansmann et al., 2009)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-12 to -15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℃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Morocco (Ansmann et al., 2008)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-0.9℃– -4.1℃ (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Fleishauer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et al., 2002)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121951443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607411A-C06D-7B5D-65DC-4BC4165E6055}"/>
              </a:ext>
            </a:extLst>
          </p:cNvPr>
          <p:cNvSpPr txBox="1"/>
          <p:nvPr/>
        </p:nvSpPr>
        <p:spPr>
          <a:xfrm>
            <a:off x="1142045" y="1709518"/>
            <a:ext cx="9314597" cy="3742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With polarization lidar and radiosonde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n</a:t>
            </a:r>
            <a:r>
              <a:rPr lang="en-US" altLang="zh-CN" sz="160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atural </a:t>
            </a:r>
            <a:r>
              <a:rPr lang="en-US" altLang="zh-CN" sz="160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seeder-feeder processes </a:t>
            </a:r>
            <a:r>
              <a:rPr lang="en-US" altLang="zh-CN" sz="1600" b="1" i="0" u="none" strike="noStrike" baseline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from mixed-phase clouds </a:t>
            </a:r>
            <a:r>
              <a:rPr lang="en-US" altLang="zh-CN" sz="160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 lower-lying liquid clouds were observed at a </a:t>
            </a:r>
            <a:r>
              <a:rPr lang="en-US" altLang="zh-CN" sz="1600" b="1" i="0" u="none" strike="noStrike" baseline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mid-latitude plain site</a:t>
            </a:r>
            <a:r>
              <a:rPr lang="en-US" altLang="zh-CN" sz="160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Ice crystals from seeder clouds fell into feeder clouds located </a:t>
            </a:r>
            <a:r>
              <a:rPr lang="en-US" altLang="zh-CN" sz="1600" b="1" i="0" u="none" strike="noStrike" baseline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0.2-2.2 km below</a:t>
            </a:r>
            <a:r>
              <a:rPr lang="en-US" altLang="zh-CN" sz="160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During sedimentation, ice crystals partly underwent sublimation when passing through the in-between dry air layers.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Feeder clouds </a:t>
            </a:r>
            <a:r>
              <a:rPr lang="en-US" altLang="zh-CN" sz="1600" b="1" i="0" u="none" strike="noStrike" baseline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inhibited</a:t>
            </a:r>
            <a:r>
              <a:rPr lang="en-US" altLang="zh-CN" sz="160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ice crystals from complete sublimation and </a:t>
            </a:r>
            <a:r>
              <a:rPr lang="en-US" altLang="zh-CN" sz="1600" b="1" i="0" u="none" strike="noStrike" baseline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grew</a:t>
            </a:r>
            <a:r>
              <a:rPr lang="en-US" altLang="zh-CN" sz="160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them larger by supplying favorable liquid water.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Owing to cloud seeding, feeder clouds with top temperatures (CTT) as warm as </a:t>
            </a:r>
            <a:r>
              <a:rPr lang="en-US" altLang="zh-CN" sz="1600" b="1" i="0" u="none" strike="noStrike" baseline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−0.2 to −14.5°C </a:t>
            </a:r>
            <a:r>
              <a:rPr lang="en-US" altLang="zh-CN" sz="160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produced ice virgae, although these CTTs are generally considered somewhat insufficient to initiate primary heterogeneous ice nucleation.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BE62F37-11F8-F488-CDD0-9B386426514C}"/>
              </a:ext>
            </a:extLst>
          </p:cNvPr>
          <p:cNvSpPr txBox="1"/>
          <p:nvPr/>
        </p:nvSpPr>
        <p:spPr>
          <a:xfrm>
            <a:off x="5131558" y="246957"/>
            <a:ext cx="2415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</a:t>
            </a:r>
            <a:endParaRPr lang="en-US" altLang="zh-CN" sz="2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590639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438</Words>
  <Application>Microsoft Office PowerPoint</Application>
  <PresentationFormat>宽屏</PresentationFormat>
  <Paragraphs>47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等线</vt:lpstr>
      <vt:lpstr>等线 Light</vt:lpstr>
      <vt:lpstr>华文中宋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Heyun</dc:creator>
  <cp:lastModifiedBy>HE YUN</cp:lastModifiedBy>
  <cp:revision>44</cp:revision>
  <cp:lastPrinted>2020-12-18T03:17:31Z</cp:lastPrinted>
  <dcterms:created xsi:type="dcterms:W3CDTF">2020-12-17T02:40:35Z</dcterms:created>
  <dcterms:modified xsi:type="dcterms:W3CDTF">2022-06-01T06:47:24Z</dcterms:modified>
</cp:coreProperties>
</file>