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タイトルテキスト"/>
          <p:cNvSpPr txBox="1"/>
          <p:nvPr>
            <p:ph type="title"/>
          </p:nvPr>
        </p:nvSpPr>
        <p:spPr>
          <a:xfrm>
            <a:off x="1524000" y="1122362"/>
            <a:ext cx="9144000" cy="2387601"/>
          </a:xfrm>
          <a:prstGeom prst="rect">
            <a:avLst/>
          </a:prstGeom>
        </p:spPr>
        <p:txBody>
          <a:bodyPr anchor="b"/>
          <a:lstStyle>
            <a:lvl1pPr algn="ctr">
              <a:defRPr sz="6000"/>
            </a:lvl1pPr>
          </a:lstStyle>
          <a:p>
            <a:pPr/>
            <a:r>
              <a:t>タイトルテキスト</a:t>
            </a:r>
          </a:p>
        </p:txBody>
      </p:sp>
      <p:sp>
        <p:nvSpPr>
          <p:cNvPr id="12" name="本文レベル1…"/>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本文レベル1</a:t>
            </a:r>
          </a:p>
          <a:p>
            <a:pPr lvl="1"/>
            <a:r>
              <a:t>本文レベル2</a:t>
            </a:r>
          </a:p>
          <a:p>
            <a:pPr lvl="2"/>
            <a:r>
              <a:t>本文レベル3</a:t>
            </a:r>
          </a:p>
          <a:p>
            <a:pPr lvl="3"/>
            <a:r>
              <a:t>本文レベル4</a:t>
            </a:r>
          </a:p>
          <a:p>
            <a:pPr lvl="4"/>
            <a:r>
              <a:t>本文レベル5</a:t>
            </a:r>
          </a:p>
        </p:txBody>
      </p:sp>
      <p:sp>
        <p:nvSpPr>
          <p:cNvPr id="13" name="スライド番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タイトルテキスト"/>
          <p:cNvSpPr txBox="1"/>
          <p:nvPr>
            <p:ph type="title"/>
          </p:nvPr>
        </p:nvSpPr>
        <p:spPr>
          <a:prstGeom prst="rect">
            <a:avLst/>
          </a:prstGeom>
        </p:spPr>
        <p:txBody>
          <a:bodyPr/>
          <a:lstStyle/>
          <a:p>
            <a:pPr/>
            <a:r>
              <a:t>タイトルテキスト</a:t>
            </a:r>
          </a:p>
        </p:txBody>
      </p:sp>
      <p:sp>
        <p:nvSpPr>
          <p:cNvPr id="21" name="本文レベル1…"/>
          <p:cNvSpPr txBox="1"/>
          <p:nvPr>
            <p:ph type="body" idx="1"/>
          </p:nvPr>
        </p:nvSpPr>
        <p:spPr>
          <a:prstGeom prst="rect">
            <a:avLst/>
          </a:prstGeom>
        </p:spPr>
        <p:txBody>
          <a:bodyPr/>
          <a:lstStyle/>
          <a:p>
            <a:pPr/>
            <a:r>
              <a:t>本文レベル1</a:t>
            </a:r>
          </a:p>
          <a:p>
            <a:pPr lvl="1"/>
            <a:r>
              <a:t>本文レベル2</a:t>
            </a:r>
          </a:p>
          <a:p>
            <a:pPr lvl="2"/>
            <a:r>
              <a:t>本文レベル3</a:t>
            </a:r>
          </a:p>
          <a:p>
            <a:pPr lvl="3"/>
            <a:r>
              <a:t>本文レベル4</a:t>
            </a:r>
          </a:p>
          <a:p>
            <a:pPr lvl="4"/>
            <a:r>
              <a:t>本文レベル5</a:t>
            </a:r>
          </a:p>
        </p:txBody>
      </p:sp>
      <p:sp>
        <p:nvSpPr>
          <p:cNvPr id="22" name="スライド番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タイトルテキスト"/>
          <p:cNvSpPr txBox="1"/>
          <p:nvPr>
            <p:ph type="title"/>
          </p:nvPr>
        </p:nvSpPr>
        <p:spPr>
          <a:xfrm>
            <a:off x="831850" y="1709738"/>
            <a:ext cx="10515600" cy="2852737"/>
          </a:xfrm>
          <a:prstGeom prst="rect">
            <a:avLst/>
          </a:prstGeom>
        </p:spPr>
        <p:txBody>
          <a:bodyPr anchor="b"/>
          <a:lstStyle>
            <a:lvl1pPr>
              <a:defRPr sz="6000"/>
            </a:lvl1pPr>
          </a:lstStyle>
          <a:p>
            <a:pPr/>
            <a:r>
              <a:t>タイトルテキスト</a:t>
            </a:r>
          </a:p>
        </p:txBody>
      </p:sp>
      <p:sp>
        <p:nvSpPr>
          <p:cNvPr id="30" name="本文レベル1…"/>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本文レベル1</a:t>
            </a:r>
          </a:p>
          <a:p>
            <a:pPr lvl="1"/>
            <a:r>
              <a:t>本文レベル2</a:t>
            </a:r>
          </a:p>
          <a:p>
            <a:pPr lvl="2"/>
            <a:r>
              <a:t>本文レベル3</a:t>
            </a:r>
          </a:p>
          <a:p>
            <a:pPr lvl="3"/>
            <a:r>
              <a:t>本文レベル4</a:t>
            </a:r>
          </a:p>
          <a:p>
            <a:pPr lvl="4"/>
            <a:r>
              <a:t>本文レベル5</a:t>
            </a:r>
          </a:p>
        </p:txBody>
      </p:sp>
      <p:sp>
        <p:nvSpPr>
          <p:cNvPr id="31" name="スライド番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タイトルテキスト"/>
          <p:cNvSpPr txBox="1"/>
          <p:nvPr>
            <p:ph type="title"/>
          </p:nvPr>
        </p:nvSpPr>
        <p:spPr>
          <a:prstGeom prst="rect">
            <a:avLst/>
          </a:prstGeom>
        </p:spPr>
        <p:txBody>
          <a:bodyPr/>
          <a:lstStyle/>
          <a:p>
            <a:pPr/>
            <a:r>
              <a:t>タイトルテキスト</a:t>
            </a:r>
          </a:p>
        </p:txBody>
      </p:sp>
      <p:sp>
        <p:nvSpPr>
          <p:cNvPr id="39" name="本文レベル1…"/>
          <p:cNvSpPr txBox="1"/>
          <p:nvPr>
            <p:ph type="body" sz="half" idx="1"/>
          </p:nvPr>
        </p:nvSpPr>
        <p:spPr>
          <a:xfrm>
            <a:off x="838200" y="1825625"/>
            <a:ext cx="5181600" cy="4351338"/>
          </a:xfrm>
          <a:prstGeom prst="rect">
            <a:avLst/>
          </a:prstGeom>
        </p:spPr>
        <p:txBody>
          <a:bodyPr/>
          <a:lstStyle/>
          <a:p>
            <a:pPr/>
            <a:r>
              <a:t>本文レベル1</a:t>
            </a:r>
          </a:p>
          <a:p>
            <a:pPr lvl="1"/>
            <a:r>
              <a:t>本文レベル2</a:t>
            </a:r>
          </a:p>
          <a:p>
            <a:pPr lvl="2"/>
            <a:r>
              <a:t>本文レベル3</a:t>
            </a:r>
          </a:p>
          <a:p>
            <a:pPr lvl="3"/>
            <a:r>
              <a:t>本文レベル4</a:t>
            </a:r>
          </a:p>
          <a:p>
            <a:pPr lvl="4"/>
            <a:r>
              <a:t>本文レベル5</a:t>
            </a:r>
          </a:p>
        </p:txBody>
      </p:sp>
      <p:sp>
        <p:nvSpPr>
          <p:cNvPr id="40" name="スライド番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タイトルテキスト"/>
          <p:cNvSpPr txBox="1"/>
          <p:nvPr>
            <p:ph type="title"/>
          </p:nvPr>
        </p:nvSpPr>
        <p:spPr>
          <a:xfrm>
            <a:off x="839787" y="365125"/>
            <a:ext cx="10515601" cy="1325563"/>
          </a:xfrm>
          <a:prstGeom prst="rect">
            <a:avLst/>
          </a:prstGeom>
        </p:spPr>
        <p:txBody>
          <a:bodyPr/>
          <a:lstStyle/>
          <a:p>
            <a:pPr/>
            <a:r>
              <a:t>タイトルテキスト</a:t>
            </a:r>
          </a:p>
        </p:txBody>
      </p:sp>
      <p:sp>
        <p:nvSpPr>
          <p:cNvPr id="48" name="本文レベル1…"/>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本文レベル1</a:t>
            </a:r>
          </a:p>
          <a:p>
            <a:pPr lvl="1"/>
            <a:r>
              <a:t>本文レベル2</a:t>
            </a:r>
          </a:p>
          <a:p>
            <a:pPr lvl="2"/>
            <a:r>
              <a:t>本文レベル3</a:t>
            </a:r>
          </a:p>
          <a:p>
            <a:pPr lvl="3"/>
            <a:r>
              <a:t>本文レベル4</a:t>
            </a:r>
          </a:p>
          <a:p>
            <a:pPr lvl="4"/>
            <a:r>
              <a:t>本文レベル5</a:t>
            </a:r>
          </a:p>
        </p:txBody>
      </p:sp>
      <p:sp>
        <p:nvSpPr>
          <p:cNvPr id="49" name="Text Placeholder 4"/>
          <p:cNvSpPr/>
          <p:nvPr>
            <p:ph type="body" sz="quarter" idx="21"/>
          </p:nvPr>
        </p:nvSpPr>
        <p:spPr>
          <a:xfrm>
            <a:off x="6172200" y="1681163"/>
            <a:ext cx="5183188" cy="823913"/>
          </a:xfrm>
          <a:prstGeom prst="rect">
            <a:avLst/>
          </a:prstGeom>
        </p:spPr>
        <p:txBody>
          <a:bodyPr anchor="b"/>
          <a:lstStyle/>
          <a:p>
            <a:pPr marL="0" indent="0">
              <a:buSzTx/>
              <a:buFontTx/>
              <a:buNone/>
              <a:defRPr b="1" sz="2400"/>
            </a:pPr>
          </a:p>
        </p:txBody>
      </p:sp>
      <p:sp>
        <p:nvSpPr>
          <p:cNvPr id="50" name="スライド番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タイトルテキスト"/>
          <p:cNvSpPr txBox="1"/>
          <p:nvPr>
            <p:ph type="title"/>
          </p:nvPr>
        </p:nvSpPr>
        <p:spPr>
          <a:prstGeom prst="rect">
            <a:avLst/>
          </a:prstGeom>
        </p:spPr>
        <p:txBody>
          <a:bodyPr/>
          <a:lstStyle/>
          <a:p>
            <a:pPr/>
            <a:r>
              <a:t>タイトルテキスト</a:t>
            </a:r>
          </a:p>
        </p:txBody>
      </p:sp>
      <p:sp>
        <p:nvSpPr>
          <p:cNvPr id="58" name="スライド番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スライド番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タイトルテキスト"/>
          <p:cNvSpPr txBox="1"/>
          <p:nvPr>
            <p:ph type="title"/>
          </p:nvPr>
        </p:nvSpPr>
        <p:spPr>
          <a:xfrm>
            <a:off x="839787" y="457200"/>
            <a:ext cx="3932239" cy="1600200"/>
          </a:xfrm>
          <a:prstGeom prst="rect">
            <a:avLst/>
          </a:prstGeom>
        </p:spPr>
        <p:txBody>
          <a:bodyPr anchor="b"/>
          <a:lstStyle>
            <a:lvl1pPr>
              <a:defRPr sz="3200"/>
            </a:lvl1pPr>
          </a:lstStyle>
          <a:p>
            <a:pPr/>
            <a:r>
              <a:t>タイトルテキスト</a:t>
            </a:r>
          </a:p>
        </p:txBody>
      </p:sp>
      <p:sp>
        <p:nvSpPr>
          <p:cNvPr id="73" name="本文レベル1…"/>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本文レベル1</a:t>
            </a:r>
          </a:p>
          <a:p>
            <a:pPr lvl="1"/>
            <a:r>
              <a:t>本文レベル2</a:t>
            </a:r>
          </a:p>
          <a:p>
            <a:pPr lvl="2"/>
            <a:r>
              <a:t>本文レベル3</a:t>
            </a:r>
          </a:p>
          <a:p>
            <a:pPr lvl="3"/>
            <a:r>
              <a:t>本文レベル4</a:t>
            </a:r>
          </a:p>
          <a:p>
            <a:pPr lvl="4"/>
            <a:r>
              <a:t>本文レベル5</a:t>
            </a:r>
          </a:p>
        </p:txBody>
      </p:sp>
      <p:sp>
        <p:nvSpPr>
          <p:cNvPr id="74" name="Text Placeholder 3"/>
          <p:cNvSpPr/>
          <p:nvPr>
            <p:ph type="body" sz="quarter" idx="21"/>
          </p:nvPr>
        </p:nvSpPr>
        <p:spPr>
          <a:xfrm>
            <a:off x="839787" y="2057400"/>
            <a:ext cx="3932238" cy="3811588"/>
          </a:xfrm>
          <a:prstGeom prst="rect">
            <a:avLst/>
          </a:prstGeom>
        </p:spPr>
        <p:txBody>
          <a:bodyPr/>
          <a:lstStyle/>
          <a:p>
            <a:pPr marL="0" indent="0">
              <a:buSzTx/>
              <a:buFontTx/>
              <a:buNone/>
              <a:defRPr sz="1600"/>
            </a:pPr>
          </a:p>
        </p:txBody>
      </p:sp>
      <p:sp>
        <p:nvSpPr>
          <p:cNvPr id="75" name="スライド番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タイトルテキスト"/>
          <p:cNvSpPr txBox="1"/>
          <p:nvPr>
            <p:ph type="title"/>
          </p:nvPr>
        </p:nvSpPr>
        <p:spPr>
          <a:xfrm>
            <a:off x="839787" y="457200"/>
            <a:ext cx="3932239" cy="1600200"/>
          </a:xfrm>
          <a:prstGeom prst="rect">
            <a:avLst/>
          </a:prstGeom>
        </p:spPr>
        <p:txBody>
          <a:bodyPr anchor="b"/>
          <a:lstStyle>
            <a:lvl1pPr>
              <a:defRPr sz="3200"/>
            </a:lvl1pPr>
          </a:lstStyle>
          <a:p>
            <a:pPr/>
            <a:r>
              <a:t>タイトルテキスト</a:t>
            </a:r>
          </a:p>
        </p:txBody>
      </p:sp>
      <p:sp>
        <p:nvSpPr>
          <p:cNvPr id="83" name="Picture Placeholder 2"/>
          <p:cNvSpPr/>
          <p:nvPr>
            <p:ph type="pic" sz="half" idx="21"/>
          </p:nvPr>
        </p:nvSpPr>
        <p:spPr>
          <a:xfrm>
            <a:off x="5183187" y="987425"/>
            <a:ext cx="6172201" cy="4873625"/>
          </a:xfrm>
          <a:prstGeom prst="rect">
            <a:avLst/>
          </a:prstGeom>
        </p:spPr>
        <p:txBody>
          <a:bodyPr lIns="91439" rIns="91439">
            <a:noAutofit/>
          </a:bodyPr>
          <a:lstStyle/>
          <a:p>
            <a:pPr/>
          </a:p>
        </p:txBody>
      </p:sp>
      <p:sp>
        <p:nvSpPr>
          <p:cNvPr id="84" name="本文レベル1…"/>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本文レベル1</a:t>
            </a:r>
          </a:p>
          <a:p>
            <a:pPr lvl="1"/>
            <a:r>
              <a:t>本文レベル2</a:t>
            </a:r>
          </a:p>
          <a:p>
            <a:pPr lvl="2"/>
            <a:r>
              <a:t>本文レベル3</a:t>
            </a:r>
          </a:p>
          <a:p>
            <a:pPr lvl="3"/>
            <a:r>
              <a:t>本文レベル4</a:t>
            </a:r>
          </a:p>
          <a:p>
            <a:pPr lvl="4"/>
            <a:r>
              <a:t>本文レベル5</a:t>
            </a:r>
          </a:p>
        </p:txBody>
      </p:sp>
      <p:sp>
        <p:nvSpPr>
          <p:cNvPr id="85" name="スライド番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タイトルテキスト"/>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タイトルテキスト</a:t>
            </a:r>
          </a:p>
        </p:txBody>
      </p:sp>
      <p:sp>
        <p:nvSpPr>
          <p:cNvPr id="3" name="本文レベル1…"/>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本文レベル1</a:t>
            </a:r>
          </a:p>
          <a:p>
            <a:pPr lvl="1"/>
            <a:r>
              <a:t>本文レベル2</a:t>
            </a:r>
          </a:p>
          <a:p>
            <a:pPr lvl="2"/>
            <a:r>
              <a:t>本文レベル3</a:t>
            </a:r>
          </a:p>
          <a:p>
            <a:pPr lvl="3"/>
            <a:r>
              <a:t>本文レベル4</a:t>
            </a:r>
          </a:p>
          <a:p>
            <a:pPr lvl="4"/>
            <a:r>
              <a:t>本文レベル5</a:t>
            </a:r>
          </a:p>
        </p:txBody>
      </p:sp>
      <p:sp>
        <p:nvSpPr>
          <p:cNvPr id="4" name="スライド番号"/>
          <p:cNvSpPr txBox="1"/>
          <p:nvPr>
            <p:ph type="sldNum" sz="quarter" idx="2"/>
          </p:nvPr>
        </p:nvSpPr>
        <p:spPr>
          <a:xfrm>
            <a:off x="11095176" y="6404292"/>
            <a:ext cx="258624"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 Id="rId3" Type="http://schemas.openxmlformats.org/officeDocument/2006/relationships/image" Target="../media/image8.png"/><Relationship Id="rId4" Type="http://schemas.openxmlformats.org/officeDocument/2006/relationships/image" Target="../media/image9.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4" name="Fig1.png" descr="Fig1.png"/>
          <p:cNvPicPr>
            <a:picLocks noChangeAspect="1"/>
          </p:cNvPicPr>
          <p:nvPr/>
        </p:nvPicPr>
        <p:blipFill>
          <a:blip r:embed="rId2">
            <a:extLst/>
          </a:blip>
          <a:stretch>
            <a:fillRect/>
          </a:stretch>
        </p:blipFill>
        <p:spPr>
          <a:xfrm>
            <a:off x="139511" y="1823930"/>
            <a:ext cx="7503841" cy="4637045"/>
          </a:xfrm>
          <a:prstGeom prst="rect">
            <a:avLst/>
          </a:prstGeom>
          <a:ln w="12700">
            <a:miter lim="400000"/>
          </a:ln>
        </p:spPr>
      </p:pic>
      <p:sp>
        <p:nvSpPr>
          <p:cNvPr id="95" name="TextBox 13"/>
          <p:cNvSpPr txBox="1"/>
          <p:nvPr/>
        </p:nvSpPr>
        <p:spPr>
          <a:xfrm>
            <a:off x="11980286" y="17823"/>
            <a:ext cx="46736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latin typeface="+mn-lt"/>
                <a:ea typeface="+mn-ea"/>
                <a:cs typeface="+mn-cs"/>
                <a:sym typeface="Helvetica"/>
              </a:defRPr>
            </a:lvl1pPr>
          </a:lstStyle>
          <a:p>
            <a:pPr/>
            <a:r>
              <a:t>2</a:t>
            </a:r>
          </a:p>
        </p:txBody>
      </p:sp>
      <p:sp>
        <p:nvSpPr>
          <p:cNvPr id="96" name="TextBox 14"/>
          <p:cNvSpPr txBox="1"/>
          <p:nvPr/>
        </p:nvSpPr>
        <p:spPr>
          <a:xfrm>
            <a:off x="3400230" y="6611779"/>
            <a:ext cx="7023280" cy="243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000">
                <a:latin typeface="+mn-lt"/>
                <a:ea typeface="+mn-ea"/>
                <a:cs typeface="+mn-cs"/>
                <a:sym typeface="Helvetica"/>
              </a:defRPr>
            </a:lvl1pPr>
          </a:lstStyle>
          <a:p>
            <a:pPr/>
            <a:r>
              <a:t>The 30th International Laser Radar Conference (ILRC) virtual conference, June 26th – July 1st, 2022.</a:t>
            </a:r>
          </a:p>
        </p:txBody>
      </p:sp>
      <p:grpSp>
        <p:nvGrpSpPr>
          <p:cNvPr id="100" name="Group 12"/>
          <p:cNvGrpSpPr/>
          <p:nvPr/>
        </p:nvGrpSpPr>
        <p:grpSpPr>
          <a:xfrm>
            <a:off x="-1" y="-10014"/>
            <a:ext cx="12192001" cy="1975575"/>
            <a:chOff x="0" y="0"/>
            <a:chExt cx="12192000" cy="1975574"/>
          </a:xfrm>
        </p:grpSpPr>
        <p:sp>
          <p:nvSpPr>
            <p:cNvPr id="97" name="TextBox 4"/>
            <p:cNvSpPr/>
            <p:nvPr/>
          </p:nvSpPr>
          <p:spPr>
            <a:xfrm>
              <a:off x="0" y="-1"/>
              <a:ext cx="12192000" cy="1975576"/>
            </a:xfrm>
            <a:prstGeom prst="rect">
              <a:avLst/>
            </a:prstGeom>
            <a:solidFill>
              <a:srgbClr val="C5E0B4"/>
            </a:solidFill>
            <a:ln w="12700" cap="flat">
              <a:noFill/>
              <a:miter lim="400000"/>
            </a:ln>
            <a:effectLst/>
          </p:spPr>
          <p:txBody>
            <a:bodyPr wrap="square" lIns="45719" tIns="45719" rIns="45719" bIns="45719" numCol="1" anchor="t">
              <a:noAutofit/>
            </a:bodyPr>
            <a:lstStyle/>
            <a:p>
              <a:pPr/>
            </a:p>
          </p:txBody>
        </p:sp>
        <p:sp>
          <p:nvSpPr>
            <p:cNvPr id="98" name="Title 3"/>
            <p:cNvSpPr txBox="1"/>
            <p:nvPr/>
          </p:nvSpPr>
          <p:spPr>
            <a:xfrm>
              <a:off x="303152" y="71017"/>
              <a:ext cx="10424161" cy="56773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normAutofit fontScale="100000" lnSpcReduction="0"/>
            </a:bodyPr>
            <a:lstStyle>
              <a:lvl1pPr>
                <a:lnSpc>
                  <a:spcPct val="90000"/>
                </a:lnSpc>
                <a:defRPr sz="2400"/>
              </a:lvl1pPr>
            </a:lstStyle>
            <a:p>
              <a:pPr/>
              <a:r>
                <a:t>[Monday_ 02_P02]                                                                                       (Poster Slide 1)</a:t>
              </a:r>
            </a:p>
          </p:txBody>
        </p:sp>
        <p:pic>
          <p:nvPicPr>
            <p:cNvPr id="99" name="Picture 2" descr="Picture 2"/>
            <p:cNvPicPr>
              <a:picLocks noChangeAspect="1"/>
            </p:cNvPicPr>
            <p:nvPr/>
          </p:nvPicPr>
          <p:blipFill>
            <a:blip r:embed="rId3">
              <a:extLst/>
            </a:blip>
            <a:stretch>
              <a:fillRect/>
            </a:stretch>
          </p:blipFill>
          <p:spPr>
            <a:xfrm>
              <a:off x="11229202" y="10013"/>
              <a:ext cx="762001" cy="538164"/>
            </a:xfrm>
            <a:prstGeom prst="rect">
              <a:avLst/>
            </a:prstGeom>
            <a:ln w="12700" cap="flat">
              <a:noFill/>
              <a:miter lim="400000"/>
            </a:ln>
            <a:effectLst/>
          </p:spPr>
        </p:pic>
      </p:grpSp>
      <p:sp>
        <p:nvSpPr>
          <p:cNvPr id="101" name="Iodine cell is often used in 532-nm high-spectral-resolution lidars as a blocking filter to remove the Mie scattering component in the Rayleigh scattering receiver. The light absorbed in the iodine cell is usually not used, but a part of the absorbed lig"/>
          <p:cNvSpPr txBox="1"/>
          <p:nvPr/>
        </p:nvSpPr>
        <p:spPr>
          <a:xfrm>
            <a:off x="7947855" y="2093769"/>
            <a:ext cx="4004610" cy="316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Iodine cell is often used in 532-nm high-spectral-resolution lidars as a blocking filter to remove the Mie scattering component in the Rayleigh scattering receiver. The light absorbed in the iodine cell is usually not used, but a part of the absorbed light is emitted as fluorescence. We tried to used the fluorescence to detect the Mie scattering component by adding a fluorescence detection channel to our HSRL system. </a:t>
            </a:r>
          </a:p>
        </p:txBody>
      </p:sp>
      <p:sp>
        <p:nvSpPr>
          <p:cNvPr id="102" name="Fig. 1.  Concept of HSRL using the fluorescence from the iodine blocking filter."/>
          <p:cNvSpPr txBox="1"/>
          <p:nvPr/>
        </p:nvSpPr>
        <p:spPr>
          <a:xfrm>
            <a:off x="2764017" y="6262532"/>
            <a:ext cx="5679403" cy="307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400"/>
            </a:lvl1pPr>
          </a:lstStyle>
          <a:p>
            <a:pPr/>
            <a:r>
              <a:t>Fig. 1.  Concept of HSRL using the fluorescence from the iodine blocking filter.</a:t>
            </a:r>
          </a:p>
        </p:txBody>
      </p:sp>
      <p:sp>
        <p:nvSpPr>
          <p:cNvPr id="103" name="1"/>
          <p:cNvSpPr txBox="1"/>
          <p:nvPr/>
        </p:nvSpPr>
        <p:spPr>
          <a:xfrm>
            <a:off x="11978061" y="17823"/>
            <a:ext cx="231277"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latin typeface="+mn-lt"/>
                <a:ea typeface="+mn-ea"/>
                <a:cs typeface="+mn-cs"/>
                <a:sym typeface="Helvetica"/>
              </a:defRPr>
            </a:lvl1pPr>
          </a:lstStyle>
          <a:p>
            <a:pPr/>
            <a:r>
              <a:t>1</a:t>
            </a:r>
          </a:p>
        </p:txBody>
      </p:sp>
      <p:sp>
        <p:nvSpPr>
          <p:cNvPr id="104" name="(The initial motivation was to demonstrate crosstalk in the Rayleigh channel.)"/>
          <p:cNvSpPr txBox="1"/>
          <p:nvPr/>
        </p:nvSpPr>
        <p:spPr>
          <a:xfrm>
            <a:off x="7875180" y="5386818"/>
            <a:ext cx="4048359" cy="650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(The initial motivation was to demonstrate crosstalk in the Rayleigh channel.)</a:t>
            </a:r>
          </a:p>
        </p:txBody>
      </p:sp>
      <p:sp>
        <p:nvSpPr>
          <p:cNvPr id="105" name="Possible Use of Iodine Absorption/Fluorescence Cell in High-Spectral-Resolution Lidar"/>
          <p:cNvSpPr txBox="1"/>
          <p:nvPr/>
        </p:nvSpPr>
        <p:spPr>
          <a:xfrm>
            <a:off x="273601" y="693606"/>
            <a:ext cx="11258567" cy="447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lnSpc>
                <a:spcPct val="125000"/>
              </a:lnSpc>
              <a:defRPr sz="2300">
                <a:effectLst>
                  <a:outerShdw sx="100000" sy="100000" kx="0" ky="0" algn="b" rotWithShape="0" blurRad="38100" dist="38100" dir="2700000">
                    <a:srgbClr val="000000">
                      <a:alpha val="43137"/>
                    </a:srgbClr>
                  </a:outerShdw>
                </a:effectLst>
                <a:latin typeface="+mn-lt"/>
                <a:ea typeface="+mn-ea"/>
                <a:cs typeface="+mn-cs"/>
                <a:sym typeface="Helvetica"/>
              </a:defRPr>
            </a:lvl1pPr>
          </a:lstStyle>
          <a:p>
            <a:pPr/>
            <a:r>
              <a:t>Possible Use of Iodine Absorption/Fluorescence Cell in High-Spectral-Resolution Lidar</a:t>
            </a:r>
          </a:p>
        </p:txBody>
      </p:sp>
      <p:sp>
        <p:nvSpPr>
          <p:cNvPr id="106" name="Nobuo Sugimoto1, Yoshitaka Jin1, Tomoaki Nishizawa1…"/>
          <p:cNvSpPr txBox="1"/>
          <p:nvPr/>
        </p:nvSpPr>
        <p:spPr>
          <a:xfrm>
            <a:off x="3190705" y="1279388"/>
            <a:ext cx="5029227" cy="574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sz="1600">
                <a:latin typeface="+mn-lt"/>
                <a:ea typeface="+mn-ea"/>
                <a:cs typeface="+mn-cs"/>
                <a:sym typeface="Helvetica"/>
              </a:defRPr>
            </a:pPr>
            <a:r>
              <a:rPr u="sng"/>
              <a:t>Nobuo Sugimoto</a:t>
            </a:r>
            <a:r>
              <a:rPr baseline="30000"/>
              <a:t>1</a:t>
            </a:r>
            <a:r>
              <a:t>, Yoshitaka Jin</a:t>
            </a:r>
            <a:r>
              <a:rPr baseline="30000"/>
              <a:t>1</a:t>
            </a:r>
            <a:r>
              <a:t>, Tomoaki Nishizawa1</a:t>
            </a:r>
            <a:endParaRPr baseline="30000"/>
          </a:p>
          <a:p>
            <a:pPr algn="ctr">
              <a:defRPr baseline="30000" sz="1600">
                <a:latin typeface="+mn-lt"/>
                <a:ea typeface="+mn-ea"/>
                <a:cs typeface="+mn-cs"/>
                <a:sym typeface="Helvetica"/>
              </a:defRPr>
            </a:pPr>
            <a:r>
              <a:t>1</a:t>
            </a:r>
            <a:r>
              <a:rPr baseline="0"/>
              <a:t>National Institute for Environmental Studies, Japan</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 name="TextBox 13"/>
          <p:cNvSpPr txBox="1"/>
          <p:nvPr/>
        </p:nvSpPr>
        <p:spPr>
          <a:xfrm>
            <a:off x="11980286" y="17823"/>
            <a:ext cx="46736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latin typeface="+mn-lt"/>
                <a:ea typeface="+mn-ea"/>
                <a:cs typeface="+mn-cs"/>
                <a:sym typeface="Helvetica"/>
              </a:defRPr>
            </a:lvl1pPr>
          </a:lstStyle>
          <a:p>
            <a:pPr/>
            <a:r>
              <a:t>2</a:t>
            </a:r>
          </a:p>
        </p:txBody>
      </p:sp>
      <p:sp>
        <p:nvSpPr>
          <p:cNvPr id="109" name="TextBox 14"/>
          <p:cNvSpPr txBox="1"/>
          <p:nvPr/>
        </p:nvSpPr>
        <p:spPr>
          <a:xfrm>
            <a:off x="3400230" y="6611779"/>
            <a:ext cx="7023280" cy="243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000">
                <a:latin typeface="+mn-lt"/>
                <a:ea typeface="+mn-ea"/>
                <a:cs typeface="+mn-cs"/>
                <a:sym typeface="Helvetica"/>
              </a:defRPr>
            </a:lvl1pPr>
          </a:lstStyle>
          <a:p>
            <a:pPr/>
            <a:r>
              <a:t>The 30th International Laser Radar Conference (ILRC) virtual conference, June 26th – July 1st, 2022.</a:t>
            </a:r>
          </a:p>
        </p:txBody>
      </p:sp>
      <p:grpSp>
        <p:nvGrpSpPr>
          <p:cNvPr id="113" name="Group 12"/>
          <p:cNvGrpSpPr/>
          <p:nvPr/>
        </p:nvGrpSpPr>
        <p:grpSpPr>
          <a:xfrm>
            <a:off x="0" y="-1"/>
            <a:ext cx="12192000" cy="605483"/>
            <a:chOff x="0" y="0"/>
            <a:chExt cx="12192000" cy="605481"/>
          </a:xfrm>
        </p:grpSpPr>
        <p:sp>
          <p:nvSpPr>
            <p:cNvPr id="110" name="TextBox 4"/>
            <p:cNvSpPr/>
            <p:nvPr/>
          </p:nvSpPr>
          <p:spPr>
            <a:xfrm>
              <a:off x="0" y="-1"/>
              <a:ext cx="12192000" cy="605483"/>
            </a:xfrm>
            <a:prstGeom prst="rect">
              <a:avLst/>
            </a:prstGeom>
            <a:solidFill>
              <a:srgbClr val="C5E0B4"/>
            </a:solidFill>
            <a:ln w="12700" cap="flat">
              <a:noFill/>
              <a:miter lim="400000"/>
            </a:ln>
            <a:effectLst/>
          </p:spPr>
          <p:txBody>
            <a:bodyPr wrap="square" lIns="45719" tIns="45719" rIns="45719" bIns="45719" numCol="1" anchor="t">
              <a:noAutofit/>
            </a:bodyPr>
            <a:lstStyle/>
            <a:p>
              <a:pPr/>
            </a:p>
          </p:txBody>
        </p:sp>
        <p:pic>
          <p:nvPicPr>
            <p:cNvPr id="111" name="Picture 2" descr="Picture 2"/>
            <p:cNvPicPr>
              <a:picLocks noChangeAspect="1"/>
            </p:cNvPicPr>
            <p:nvPr/>
          </p:nvPicPr>
          <p:blipFill>
            <a:blip r:embed="rId2">
              <a:extLst/>
            </a:blip>
            <a:stretch>
              <a:fillRect/>
            </a:stretch>
          </p:blipFill>
          <p:spPr>
            <a:xfrm>
              <a:off x="11229202" y="0"/>
              <a:ext cx="762001" cy="538164"/>
            </a:xfrm>
            <a:prstGeom prst="rect">
              <a:avLst/>
            </a:prstGeom>
            <a:ln w="12700" cap="flat">
              <a:noFill/>
              <a:miter lim="400000"/>
            </a:ln>
            <a:effectLst/>
          </p:spPr>
        </p:pic>
        <p:sp>
          <p:nvSpPr>
            <p:cNvPr id="112" name="Title 3"/>
            <p:cNvSpPr txBox="1"/>
            <p:nvPr/>
          </p:nvSpPr>
          <p:spPr>
            <a:xfrm>
              <a:off x="303152" y="67318"/>
              <a:ext cx="10424161" cy="5381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normAutofit fontScale="100000" lnSpcReduction="0"/>
            </a:bodyPr>
            <a:lstStyle>
              <a:lvl1pPr defTabSz="795527">
                <a:lnSpc>
                  <a:spcPct val="90000"/>
                </a:lnSpc>
                <a:defRPr sz="2088"/>
              </a:lvl1pPr>
            </a:lstStyle>
            <a:p>
              <a:pPr/>
              <a:r>
                <a:t>[Monday_ 02_P02] Possible Use of Iodine Absorption/Fluorescence Cell in HSRL (Poster Slide 2)</a:t>
              </a:r>
            </a:p>
          </p:txBody>
        </p:sp>
      </p:grpSp>
      <p:sp>
        <p:nvSpPr>
          <p:cNvPr id="114" name="Fig. 2 shows the transmission and fluorescence excitation spectra of the iodine cell measured by directing the laser beam directly to the receiver and scanning the laser wavelength around the absorption line 1111 (18788.4510 cm-1) of iodine molecule (I2)"/>
          <p:cNvSpPr txBox="1"/>
          <p:nvPr/>
        </p:nvSpPr>
        <p:spPr>
          <a:xfrm>
            <a:off x="637954" y="758790"/>
            <a:ext cx="10717253" cy="1209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Fig. 2 shows the transmission and fluorescence excitation spectra of the iodine cell measured by directing the laser beam directly to the receiver and scanning the laser wavelength around the absorption line 1111 (18788.4510 cm</a:t>
            </a:r>
            <a:r>
              <a:rPr baseline="31999"/>
              <a:t>-1</a:t>
            </a:r>
            <a:r>
              <a:t>) of iodine molecule (I</a:t>
            </a:r>
            <a:r>
              <a:rPr baseline="-5999"/>
              <a:t>2</a:t>
            </a:r>
            <a:r>
              <a:t>). In the excitation spectrum measurement, the fluorescence decay signal (an example is shown in Fig. 3) was recorded and integrated to obtain fluorescence intensity. </a:t>
            </a:r>
          </a:p>
        </p:txBody>
      </p:sp>
      <p:pic>
        <p:nvPicPr>
          <p:cNvPr id="115" name="Fig2TransExcSpectrum.png" descr="Fig2TransExcSpectrum.png"/>
          <p:cNvPicPr>
            <a:picLocks noChangeAspect="1"/>
          </p:cNvPicPr>
          <p:nvPr/>
        </p:nvPicPr>
        <p:blipFill>
          <a:blip r:embed="rId3">
            <a:extLst/>
          </a:blip>
          <a:stretch>
            <a:fillRect/>
          </a:stretch>
        </p:blipFill>
        <p:spPr>
          <a:xfrm>
            <a:off x="897997" y="2374791"/>
            <a:ext cx="4730270" cy="3617439"/>
          </a:xfrm>
          <a:prstGeom prst="rect">
            <a:avLst/>
          </a:prstGeom>
          <a:ln w="12700">
            <a:miter lim="400000"/>
          </a:ln>
        </p:spPr>
      </p:pic>
      <p:sp>
        <p:nvSpPr>
          <p:cNvPr id="116" name="Fig. 2.  Transmission and excitation spectra of the iodine cell (Sugimoto et al., 2021)."/>
          <p:cNvSpPr txBox="1"/>
          <p:nvPr/>
        </p:nvSpPr>
        <p:spPr>
          <a:xfrm>
            <a:off x="1115902" y="5930165"/>
            <a:ext cx="4878259" cy="523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400"/>
            </a:lvl1pPr>
          </a:lstStyle>
          <a:p>
            <a:pPr/>
            <a:r>
              <a:t>Fig. 2.  Transmission and excitation spectra of the iodine cell (Sugimoto et al., 2021).</a:t>
            </a:r>
          </a:p>
        </p:txBody>
      </p:sp>
      <p:pic>
        <p:nvPicPr>
          <p:cNvPr id="117" name="screenshot_1216.png" descr="screenshot_1216.png"/>
          <p:cNvPicPr>
            <a:picLocks noChangeAspect="1"/>
          </p:cNvPicPr>
          <p:nvPr/>
        </p:nvPicPr>
        <p:blipFill>
          <a:blip r:embed="rId4">
            <a:extLst/>
          </a:blip>
          <a:stretch>
            <a:fillRect/>
          </a:stretch>
        </p:blipFill>
        <p:spPr>
          <a:xfrm>
            <a:off x="5938439" y="2492234"/>
            <a:ext cx="5057029" cy="3382554"/>
          </a:xfrm>
          <a:prstGeom prst="rect">
            <a:avLst/>
          </a:prstGeom>
          <a:ln w="12700">
            <a:miter lim="400000"/>
          </a:ln>
        </p:spPr>
      </p:pic>
      <p:sp>
        <p:nvSpPr>
          <p:cNvPr id="118" name="Fig. 3.  Waveform of transmission and fluorescence signals at absorption line 1111  (Sugimoto et al., 2021)."/>
          <p:cNvSpPr txBox="1"/>
          <p:nvPr/>
        </p:nvSpPr>
        <p:spPr>
          <a:xfrm>
            <a:off x="6294698" y="5888557"/>
            <a:ext cx="4878259" cy="523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400"/>
            </a:lvl1pPr>
          </a:lstStyle>
          <a:p>
            <a:pPr/>
            <a:r>
              <a:t>Fig. 3.  Waveform of transmission and fluorescence signals at absorption line 1111  (Sugimoto et al., 2021).</a:t>
            </a:r>
          </a:p>
        </p:txBody>
      </p:sp>
      <p:sp>
        <p:nvSpPr>
          <p:cNvPr id="119" name="2"/>
          <p:cNvSpPr txBox="1"/>
          <p:nvPr/>
        </p:nvSpPr>
        <p:spPr>
          <a:xfrm>
            <a:off x="11966295" y="17823"/>
            <a:ext cx="231277"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latin typeface="+mn-lt"/>
                <a:ea typeface="+mn-ea"/>
                <a:cs typeface="+mn-cs"/>
                <a:sym typeface="Helvetica"/>
              </a:defRPr>
            </a:lvl1pPr>
          </a:lstStyle>
          <a:p>
            <a:pPr/>
            <a:r>
              <a:t>2</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TextBox 13"/>
          <p:cNvSpPr txBox="1"/>
          <p:nvPr/>
        </p:nvSpPr>
        <p:spPr>
          <a:xfrm>
            <a:off x="11980286" y="17823"/>
            <a:ext cx="46736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latin typeface="+mn-lt"/>
                <a:ea typeface="+mn-ea"/>
                <a:cs typeface="+mn-cs"/>
                <a:sym typeface="Helvetica"/>
              </a:defRPr>
            </a:lvl1pPr>
          </a:lstStyle>
          <a:p>
            <a:pPr/>
            <a:r>
              <a:t>2</a:t>
            </a:r>
          </a:p>
        </p:txBody>
      </p:sp>
      <p:sp>
        <p:nvSpPr>
          <p:cNvPr id="122" name="TextBox 14"/>
          <p:cNvSpPr txBox="1"/>
          <p:nvPr/>
        </p:nvSpPr>
        <p:spPr>
          <a:xfrm>
            <a:off x="3400230" y="6611779"/>
            <a:ext cx="7023280" cy="243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000">
                <a:latin typeface="+mn-lt"/>
                <a:ea typeface="+mn-ea"/>
                <a:cs typeface="+mn-cs"/>
                <a:sym typeface="Helvetica"/>
              </a:defRPr>
            </a:lvl1pPr>
          </a:lstStyle>
          <a:p>
            <a:pPr/>
            <a:r>
              <a:t>The 30th International Laser Radar Conference (ILRC) virtual conference, June 26th – July 1st, 2022.</a:t>
            </a:r>
          </a:p>
        </p:txBody>
      </p:sp>
      <p:grpSp>
        <p:nvGrpSpPr>
          <p:cNvPr id="126" name="Group 12"/>
          <p:cNvGrpSpPr/>
          <p:nvPr/>
        </p:nvGrpSpPr>
        <p:grpSpPr>
          <a:xfrm>
            <a:off x="0" y="-1"/>
            <a:ext cx="12192000" cy="605483"/>
            <a:chOff x="0" y="0"/>
            <a:chExt cx="12192000" cy="605481"/>
          </a:xfrm>
        </p:grpSpPr>
        <p:sp>
          <p:nvSpPr>
            <p:cNvPr id="123" name="TextBox 4"/>
            <p:cNvSpPr/>
            <p:nvPr/>
          </p:nvSpPr>
          <p:spPr>
            <a:xfrm>
              <a:off x="0" y="-1"/>
              <a:ext cx="12192000" cy="605483"/>
            </a:xfrm>
            <a:prstGeom prst="rect">
              <a:avLst/>
            </a:prstGeom>
            <a:solidFill>
              <a:srgbClr val="C5E0B4"/>
            </a:solidFill>
            <a:ln w="12700" cap="flat">
              <a:noFill/>
              <a:miter lim="400000"/>
            </a:ln>
            <a:effectLst/>
          </p:spPr>
          <p:txBody>
            <a:bodyPr wrap="square" lIns="45719" tIns="45719" rIns="45719" bIns="45719" numCol="1" anchor="t">
              <a:noAutofit/>
            </a:bodyPr>
            <a:lstStyle/>
            <a:p>
              <a:pPr/>
            </a:p>
          </p:txBody>
        </p:sp>
        <p:pic>
          <p:nvPicPr>
            <p:cNvPr id="124" name="Picture 2" descr="Picture 2"/>
            <p:cNvPicPr>
              <a:picLocks noChangeAspect="1"/>
            </p:cNvPicPr>
            <p:nvPr/>
          </p:nvPicPr>
          <p:blipFill>
            <a:blip r:embed="rId2">
              <a:extLst/>
            </a:blip>
            <a:stretch>
              <a:fillRect/>
            </a:stretch>
          </p:blipFill>
          <p:spPr>
            <a:xfrm>
              <a:off x="11229202" y="0"/>
              <a:ext cx="762001" cy="538164"/>
            </a:xfrm>
            <a:prstGeom prst="rect">
              <a:avLst/>
            </a:prstGeom>
            <a:ln w="12700" cap="flat">
              <a:noFill/>
              <a:miter lim="400000"/>
            </a:ln>
            <a:effectLst/>
          </p:spPr>
        </p:pic>
        <p:sp>
          <p:nvSpPr>
            <p:cNvPr id="125" name="Title 3"/>
            <p:cNvSpPr txBox="1"/>
            <p:nvPr/>
          </p:nvSpPr>
          <p:spPr>
            <a:xfrm>
              <a:off x="303152" y="67318"/>
              <a:ext cx="10424161" cy="5381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normAutofit fontScale="100000" lnSpcReduction="0"/>
            </a:bodyPr>
            <a:lstStyle>
              <a:lvl1pPr defTabSz="795527">
                <a:lnSpc>
                  <a:spcPct val="90000"/>
                </a:lnSpc>
                <a:defRPr sz="2088"/>
              </a:lvl1pPr>
            </a:lstStyle>
            <a:p>
              <a:pPr/>
              <a:r>
                <a:t>[Monday_ 02_P02] Possible Use of Iodine Absorption/Fluorescence Cell in HSRL (Poster Slide 3)</a:t>
              </a:r>
            </a:p>
          </p:txBody>
        </p:sp>
      </p:grpSp>
      <p:sp>
        <p:nvSpPr>
          <p:cNvPr id="127" name="The temperature of the iodine cell was 22°C, the iodine vapor pressure was 31.8 Pa, and the fluorescence lifetime (decay time) was ~0.18 μs. The fluorescence quantum efficiency is expressed as τobs/τrad, where τobs is the observed decay time, and τrad is"/>
          <p:cNvSpPr txBox="1"/>
          <p:nvPr/>
        </p:nvSpPr>
        <p:spPr>
          <a:xfrm>
            <a:off x="900079" y="1008380"/>
            <a:ext cx="10391841" cy="4841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The temperature of the iodine cell was 22°C, the iodine vapor pressure was 31.8 Pa, and the fluorescence lifetime (decay time) was ~0.18 μs. The fluorescence quantum efficiency is expressed as τ</a:t>
            </a:r>
            <a:r>
              <a:rPr baseline="-5999"/>
              <a:t>obs</a:t>
            </a:r>
            <a:r>
              <a:t>/τ</a:t>
            </a:r>
            <a:r>
              <a:rPr baseline="-5999"/>
              <a:t>rad</a:t>
            </a:r>
            <a:r>
              <a:t>, where τ</a:t>
            </a:r>
            <a:r>
              <a:rPr baseline="-5999"/>
              <a:t>obs</a:t>
            </a:r>
            <a:r>
              <a:t> is the observed decay time, and τ</a:t>
            </a:r>
            <a:r>
              <a:rPr baseline="-5999"/>
              <a:t>rad</a:t>
            </a:r>
            <a:r>
              <a:t> is the radiative lifetime, which is  ~2.3 μs (Sugimoto et al., 2021). The resulting fluorescence quantum efficiency for the experimental condition was ~0.08. </a:t>
            </a:r>
          </a:p>
          <a:p>
            <a:pPr/>
          </a:p>
          <a:p>
            <a:pPr/>
            <a:r>
              <a:t>There is non-radiative relaxation process in the excited state (B</a:t>
            </a:r>
            <a:r>
              <a:rPr baseline="31999"/>
              <a:t>3</a:t>
            </a:r>
            <a:r>
              <a:t>Π</a:t>
            </a:r>
            <a:r>
              <a:rPr baseline="31999"/>
              <a:t>+</a:t>
            </a:r>
            <a:r>
              <a:rPr baseline="-5999"/>
              <a:t>0u</a:t>
            </a:r>
            <a:r>
              <a:t>) of I</a:t>
            </a:r>
            <a:r>
              <a:rPr baseline="-5999"/>
              <a:t>2</a:t>
            </a:r>
            <a:r>
              <a:t> due to unimolecular predissociation (Sakurai et al., 1971), and the fluorescence lifetime extrapolated to zero pressure is ~1.1 μs (Paisner and Wallenstein, 1974). As a result, the maximum quantum efficiency at zero pressure is  ~0.48. </a:t>
            </a:r>
          </a:p>
          <a:p>
            <a:pPr/>
            <a:r>
              <a:t>In the pressure range useful for absorption/fluorescence cell, the quantum efficiency is about 0.2 or smaller.</a:t>
            </a:r>
          </a:p>
          <a:p>
            <a:pPr/>
          </a:p>
          <a:p>
            <a:pPr/>
            <a:r>
              <a:t>The overall efficiency as a detector is represented as the product of the fluorescence quantum efficiency and the efficiency of collecting fluorescence from the iodine cell. In the experimental system, fluorescence of iodine was measured only near the input window, and the optical efficiency was low (~0.008). The fluorescence collecting efficiency, however, can be improved by using an integrating sphere or using arrays of detectors surrounding the iodine cell. In addition, the fluorescence decay time (~1.1 μs at maximum) limits the temporal response as a detector, but the decay is a simple exponential function, and deconvolution methods may be applied.</a:t>
            </a:r>
          </a:p>
        </p:txBody>
      </p:sp>
      <p:sp>
        <p:nvSpPr>
          <p:cNvPr id="128" name="3"/>
          <p:cNvSpPr txBox="1"/>
          <p:nvPr/>
        </p:nvSpPr>
        <p:spPr>
          <a:xfrm>
            <a:off x="11966295" y="17824"/>
            <a:ext cx="231277"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latin typeface="+mn-lt"/>
                <a:ea typeface="+mn-ea"/>
                <a:cs typeface="+mn-cs"/>
                <a:sym typeface="Helvetica"/>
              </a:defRPr>
            </a:lvl1pPr>
          </a:lstStyle>
          <a:p>
            <a:pPr/>
            <a:r>
              <a:t>3</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33" name="Group 12"/>
          <p:cNvGrpSpPr/>
          <p:nvPr/>
        </p:nvGrpSpPr>
        <p:grpSpPr>
          <a:xfrm>
            <a:off x="0" y="-1"/>
            <a:ext cx="12192000" cy="605483"/>
            <a:chOff x="0" y="0"/>
            <a:chExt cx="12192000" cy="605481"/>
          </a:xfrm>
        </p:grpSpPr>
        <p:sp>
          <p:nvSpPr>
            <p:cNvPr id="130" name="TextBox 4"/>
            <p:cNvSpPr/>
            <p:nvPr/>
          </p:nvSpPr>
          <p:spPr>
            <a:xfrm>
              <a:off x="0" y="-1"/>
              <a:ext cx="12192000" cy="605483"/>
            </a:xfrm>
            <a:prstGeom prst="rect">
              <a:avLst/>
            </a:prstGeom>
            <a:solidFill>
              <a:srgbClr val="C5E0B4"/>
            </a:solidFill>
            <a:ln w="12700" cap="flat">
              <a:noFill/>
              <a:miter lim="400000"/>
            </a:ln>
            <a:effectLst/>
          </p:spPr>
          <p:txBody>
            <a:bodyPr wrap="square" lIns="45719" tIns="45719" rIns="45719" bIns="45719" numCol="1" anchor="t">
              <a:noAutofit/>
            </a:bodyPr>
            <a:lstStyle/>
            <a:p>
              <a:pPr/>
            </a:p>
          </p:txBody>
        </p:sp>
        <p:pic>
          <p:nvPicPr>
            <p:cNvPr id="131" name="Picture 2" descr="Picture 2"/>
            <p:cNvPicPr>
              <a:picLocks noChangeAspect="1"/>
            </p:cNvPicPr>
            <p:nvPr/>
          </p:nvPicPr>
          <p:blipFill>
            <a:blip r:embed="rId2">
              <a:extLst/>
            </a:blip>
            <a:stretch>
              <a:fillRect/>
            </a:stretch>
          </p:blipFill>
          <p:spPr>
            <a:xfrm>
              <a:off x="11229202" y="0"/>
              <a:ext cx="762001" cy="538164"/>
            </a:xfrm>
            <a:prstGeom prst="rect">
              <a:avLst/>
            </a:prstGeom>
            <a:ln w="12700" cap="flat">
              <a:noFill/>
              <a:miter lim="400000"/>
            </a:ln>
            <a:effectLst/>
          </p:spPr>
        </p:pic>
        <p:sp>
          <p:nvSpPr>
            <p:cNvPr id="132" name="Title 3"/>
            <p:cNvSpPr txBox="1"/>
            <p:nvPr/>
          </p:nvSpPr>
          <p:spPr>
            <a:xfrm>
              <a:off x="303152" y="67318"/>
              <a:ext cx="10424161" cy="5381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normAutofit fontScale="100000" lnSpcReduction="0"/>
            </a:bodyPr>
            <a:lstStyle>
              <a:lvl1pPr defTabSz="795527">
                <a:lnSpc>
                  <a:spcPct val="90000"/>
                </a:lnSpc>
                <a:defRPr sz="2088"/>
              </a:lvl1pPr>
            </a:lstStyle>
            <a:p>
              <a:pPr/>
              <a:r>
                <a:t>[Monday_ 02_P02] Possible Use of Iodine Absorption/Fluorescence Cell in HSRL (Poster Slide 4)</a:t>
              </a:r>
            </a:p>
          </p:txBody>
        </p:sp>
      </p:grpSp>
      <p:sp>
        <p:nvSpPr>
          <p:cNvPr id="134" name="TextBox 13"/>
          <p:cNvSpPr txBox="1"/>
          <p:nvPr/>
        </p:nvSpPr>
        <p:spPr>
          <a:xfrm>
            <a:off x="11980286" y="17823"/>
            <a:ext cx="46736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latin typeface="+mn-lt"/>
                <a:ea typeface="+mn-ea"/>
                <a:cs typeface="+mn-cs"/>
                <a:sym typeface="Helvetica"/>
              </a:defRPr>
            </a:lvl1pPr>
          </a:lstStyle>
          <a:p>
            <a:pPr/>
            <a:r>
              <a:t>4</a:t>
            </a:r>
          </a:p>
        </p:txBody>
      </p:sp>
      <p:sp>
        <p:nvSpPr>
          <p:cNvPr id="135" name="TextBox 14"/>
          <p:cNvSpPr txBox="1"/>
          <p:nvPr/>
        </p:nvSpPr>
        <p:spPr>
          <a:xfrm>
            <a:off x="3400230" y="6611779"/>
            <a:ext cx="7023280" cy="243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000">
                <a:latin typeface="+mn-lt"/>
                <a:ea typeface="+mn-ea"/>
                <a:cs typeface="+mn-cs"/>
                <a:sym typeface="Helvetica"/>
              </a:defRPr>
            </a:lvl1pPr>
          </a:lstStyle>
          <a:p>
            <a:pPr/>
            <a:r>
              <a:t>The 30th International Laser Radar Conference (ILRC) virtual conference, June 26th – July 1st, 2022.</a:t>
            </a:r>
          </a:p>
        </p:txBody>
      </p:sp>
      <p:pic>
        <p:nvPicPr>
          <p:cNvPr id="136" name="Fig6.png" descr="Fig6.png"/>
          <p:cNvPicPr>
            <a:picLocks noChangeAspect="1"/>
          </p:cNvPicPr>
          <p:nvPr/>
        </p:nvPicPr>
        <p:blipFill>
          <a:blip r:embed="rId3">
            <a:extLst/>
          </a:blip>
          <a:stretch>
            <a:fillRect/>
          </a:stretch>
        </p:blipFill>
        <p:spPr>
          <a:xfrm>
            <a:off x="1420743" y="716401"/>
            <a:ext cx="4946680" cy="5146338"/>
          </a:xfrm>
          <a:prstGeom prst="rect">
            <a:avLst/>
          </a:prstGeom>
          <a:ln w="12700">
            <a:miter lim="400000"/>
          </a:ln>
        </p:spPr>
      </p:pic>
      <p:pic>
        <p:nvPicPr>
          <p:cNvPr id="137" name="screenshot_797.png" descr="screenshot_797.png"/>
          <p:cNvPicPr>
            <a:picLocks noChangeAspect="1"/>
          </p:cNvPicPr>
          <p:nvPr/>
        </p:nvPicPr>
        <p:blipFill>
          <a:blip r:embed="rId4">
            <a:extLst/>
          </a:blip>
          <a:stretch>
            <a:fillRect/>
          </a:stretch>
        </p:blipFill>
        <p:spPr>
          <a:xfrm>
            <a:off x="7013382" y="4144761"/>
            <a:ext cx="3902344" cy="755293"/>
          </a:xfrm>
          <a:prstGeom prst="rect">
            <a:avLst/>
          </a:prstGeom>
          <a:ln w="12700">
            <a:miter lim="400000"/>
          </a:ln>
        </p:spPr>
      </p:pic>
      <p:sp>
        <p:nvSpPr>
          <p:cNvPr id="138" name="We succeeded in measuring atmospheric backscattering signals and confirmed the fluorescence channel actually detected Mie scattering.…"/>
          <p:cNvSpPr txBox="1"/>
          <p:nvPr/>
        </p:nvSpPr>
        <p:spPr>
          <a:xfrm>
            <a:off x="6726144" y="935238"/>
            <a:ext cx="5165609" cy="1778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1733930"/>
            <a:r>
              <a:t>We succeeded in measuring atmospheric backscattering signals and confirmed the fluorescence channel actually detected Mie scattering. </a:t>
            </a:r>
          </a:p>
          <a:p>
            <a:pPr defTabSz="1733930"/>
            <a:r>
              <a:t>We also showed that about half of the Rayleigh Cabaness line was absorbed in the iodine cell at the same time with the Mie scattering component.</a:t>
            </a:r>
          </a:p>
        </p:txBody>
      </p:sp>
      <p:sp>
        <p:nvSpPr>
          <p:cNvPr id="139" name="楕円"/>
          <p:cNvSpPr/>
          <p:nvPr/>
        </p:nvSpPr>
        <p:spPr>
          <a:xfrm>
            <a:off x="4418759" y="1780207"/>
            <a:ext cx="613940" cy="580082"/>
          </a:xfrm>
          <a:prstGeom prst="ellipse">
            <a:avLst/>
          </a:prstGeom>
          <a:ln w="25400">
            <a:solidFill>
              <a:srgbClr val="EE220C"/>
            </a:solidFill>
            <a:miter lim="400000"/>
          </a:ln>
        </p:spPr>
        <p:txBody>
          <a:bodyPr lIns="50800" tIns="50800" rIns="50800" bIns="50800" anchor="ctr"/>
          <a:lstStyle/>
          <a:p>
            <a:pPr algn="ctr" defTabSz="584200">
              <a:defRPr sz="2200">
                <a:solidFill>
                  <a:srgbClr val="FFFFFF"/>
                </a:solidFill>
                <a:latin typeface="ヒラギノ角ゴ ProN W3"/>
                <a:ea typeface="ヒラギノ角ゴ ProN W3"/>
                <a:cs typeface="ヒラギノ角ゴ ProN W3"/>
                <a:sym typeface="ヒラギノ角ゴ ProN W3"/>
              </a:defRPr>
            </a:pPr>
          </a:p>
        </p:txBody>
      </p:sp>
      <p:grpSp>
        <p:nvGrpSpPr>
          <p:cNvPr id="142" name="グループ"/>
          <p:cNvGrpSpPr/>
          <p:nvPr/>
        </p:nvGrpSpPr>
        <p:grpSpPr>
          <a:xfrm>
            <a:off x="6954697" y="2963835"/>
            <a:ext cx="3487043" cy="930330"/>
            <a:chOff x="0" y="0"/>
            <a:chExt cx="3487041" cy="930329"/>
          </a:xfrm>
        </p:grpSpPr>
        <p:pic>
          <p:nvPicPr>
            <p:cNvPr id="140" name="screenshot_796.png" descr="screenshot_796.png"/>
            <p:cNvPicPr>
              <a:picLocks noChangeAspect="1"/>
            </p:cNvPicPr>
            <p:nvPr/>
          </p:nvPicPr>
          <p:blipFill>
            <a:blip r:embed="rId5">
              <a:extLst/>
            </a:blip>
            <a:srcRect l="0" t="0" r="0" b="0"/>
            <a:stretch>
              <a:fillRect/>
            </a:stretch>
          </p:blipFill>
          <p:spPr>
            <a:xfrm>
              <a:off x="0" y="42288"/>
              <a:ext cx="3487042" cy="888042"/>
            </a:xfrm>
            <a:prstGeom prst="rect">
              <a:avLst/>
            </a:prstGeom>
            <a:ln w="12700" cap="flat">
              <a:noFill/>
              <a:miter lim="400000"/>
            </a:ln>
            <a:effectLst/>
          </p:spPr>
        </p:pic>
        <p:sp>
          <p:nvSpPr>
            <p:cNvPr id="141" name="楕円"/>
            <p:cNvSpPr/>
            <p:nvPr/>
          </p:nvSpPr>
          <p:spPr>
            <a:xfrm>
              <a:off x="2030104" y="0"/>
              <a:ext cx="1340407" cy="580082"/>
            </a:xfrm>
            <a:prstGeom prst="ellipse">
              <a:avLst/>
            </a:prstGeom>
            <a:noFill/>
            <a:ln w="25400" cap="flat">
              <a:solidFill>
                <a:srgbClr val="EE220C"/>
              </a:solidFill>
              <a:prstDash val="solid"/>
              <a:miter lim="400000"/>
            </a:ln>
            <a:effectLst/>
          </p:spPr>
          <p:txBody>
            <a:bodyPr wrap="square" lIns="50800" tIns="50800" rIns="50800" bIns="50800" numCol="1" anchor="ctr">
              <a:noAutofit/>
            </a:bodyPr>
            <a:lstStyle/>
            <a:p>
              <a:pPr algn="ctr" defTabSz="584200">
                <a:defRPr sz="2200">
                  <a:solidFill>
                    <a:srgbClr val="FFFFFF"/>
                  </a:solidFill>
                  <a:latin typeface="ヒラギノ角ゴ ProN W3"/>
                  <a:ea typeface="ヒラギノ角ゴ ProN W3"/>
                  <a:cs typeface="ヒラギノ角ゴ ProN W3"/>
                  <a:sym typeface="ヒラギノ角ゴ ProN W3"/>
                </a:defRPr>
              </a:pPr>
            </a:p>
          </p:txBody>
        </p:sp>
      </p:grpSp>
      <p:sp>
        <p:nvSpPr>
          <p:cNvPr id="143" name="Fig. 5 Atmospheric scattering signals measured with the HSRL having a receiver channel using fluorescence of the iodine absorption cell. (Sugimoto et al., 2021)."/>
          <p:cNvSpPr txBox="1"/>
          <p:nvPr/>
        </p:nvSpPr>
        <p:spPr>
          <a:xfrm>
            <a:off x="1564421" y="5883496"/>
            <a:ext cx="5059512" cy="955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400"/>
            </a:lvl1pPr>
          </a:lstStyle>
          <a:p>
            <a:pPr/>
            <a:r>
              <a:t>Fig. 5 Atmospheric scattering signals measured with the HSRL having a receiver channel using fluorescence of the iodine absorption cell. (Sugimoto et al., 2021).</a:t>
            </a:r>
          </a:p>
        </p:txBody>
      </p:sp>
      <p:sp>
        <p:nvSpPr>
          <p:cNvPr id="144" name="線"/>
          <p:cNvSpPr/>
          <p:nvPr/>
        </p:nvSpPr>
        <p:spPr>
          <a:xfrm>
            <a:off x="6308657" y="2721839"/>
            <a:ext cx="624277" cy="409707"/>
          </a:xfrm>
          <a:prstGeom prst="line">
            <a:avLst/>
          </a:prstGeom>
          <a:ln w="38100">
            <a:solidFill>
              <a:srgbClr val="008F00"/>
            </a:solidFill>
            <a:miter/>
            <a:headEnd type="arrow"/>
            <a:tailEnd type="arrow"/>
          </a:ln>
        </p:spPr>
        <p:txBody>
          <a:bodyPr lIns="45719" rIns="45719"/>
          <a:lstStyle/>
          <a:p>
            <a:pPr/>
          </a:p>
        </p:txBody>
      </p:sp>
      <p:sp>
        <p:nvSpPr>
          <p:cNvPr id="145" name="線"/>
          <p:cNvSpPr/>
          <p:nvPr/>
        </p:nvSpPr>
        <p:spPr>
          <a:xfrm>
            <a:off x="6308657" y="4511403"/>
            <a:ext cx="630875" cy="1"/>
          </a:xfrm>
          <a:prstGeom prst="line">
            <a:avLst/>
          </a:prstGeom>
          <a:ln w="38100">
            <a:solidFill>
              <a:srgbClr val="008F00"/>
            </a:solidFill>
            <a:miter/>
            <a:headEnd type="arrow"/>
            <a:tailEnd type="arrow"/>
          </a:ln>
        </p:spPr>
        <p:txBody>
          <a:bodyPr lIns="45719" rIns="45719"/>
          <a:lstStyle/>
          <a:p>
            <a:pP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50" name="Group 12"/>
          <p:cNvGrpSpPr/>
          <p:nvPr/>
        </p:nvGrpSpPr>
        <p:grpSpPr>
          <a:xfrm>
            <a:off x="0" y="-1"/>
            <a:ext cx="12192000" cy="605483"/>
            <a:chOff x="0" y="0"/>
            <a:chExt cx="12192000" cy="605481"/>
          </a:xfrm>
        </p:grpSpPr>
        <p:sp>
          <p:nvSpPr>
            <p:cNvPr id="147" name="TextBox 4"/>
            <p:cNvSpPr/>
            <p:nvPr/>
          </p:nvSpPr>
          <p:spPr>
            <a:xfrm>
              <a:off x="0" y="-1"/>
              <a:ext cx="12192000" cy="605483"/>
            </a:xfrm>
            <a:prstGeom prst="rect">
              <a:avLst/>
            </a:prstGeom>
            <a:solidFill>
              <a:srgbClr val="C5E0B4"/>
            </a:solidFill>
            <a:ln w="12700" cap="flat">
              <a:noFill/>
              <a:miter lim="400000"/>
            </a:ln>
            <a:effectLst/>
          </p:spPr>
          <p:txBody>
            <a:bodyPr wrap="square" lIns="45719" tIns="45719" rIns="45719" bIns="45719" numCol="1" anchor="t">
              <a:noAutofit/>
            </a:bodyPr>
            <a:lstStyle/>
            <a:p>
              <a:pPr/>
            </a:p>
          </p:txBody>
        </p:sp>
        <p:pic>
          <p:nvPicPr>
            <p:cNvPr id="148" name="Picture 2" descr="Picture 2"/>
            <p:cNvPicPr>
              <a:picLocks noChangeAspect="1"/>
            </p:cNvPicPr>
            <p:nvPr/>
          </p:nvPicPr>
          <p:blipFill>
            <a:blip r:embed="rId2">
              <a:extLst/>
            </a:blip>
            <a:stretch>
              <a:fillRect/>
            </a:stretch>
          </p:blipFill>
          <p:spPr>
            <a:xfrm>
              <a:off x="11229202" y="0"/>
              <a:ext cx="762001" cy="538164"/>
            </a:xfrm>
            <a:prstGeom prst="rect">
              <a:avLst/>
            </a:prstGeom>
            <a:ln w="12700" cap="flat">
              <a:noFill/>
              <a:miter lim="400000"/>
            </a:ln>
            <a:effectLst/>
          </p:spPr>
        </p:pic>
        <p:sp>
          <p:nvSpPr>
            <p:cNvPr id="149" name="Title 3"/>
            <p:cNvSpPr txBox="1"/>
            <p:nvPr/>
          </p:nvSpPr>
          <p:spPr>
            <a:xfrm>
              <a:off x="303152" y="67318"/>
              <a:ext cx="10424161" cy="5381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normAutofit fontScale="100000" lnSpcReduction="0"/>
            </a:bodyPr>
            <a:lstStyle>
              <a:lvl1pPr defTabSz="795527">
                <a:lnSpc>
                  <a:spcPct val="90000"/>
                </a:lnSpc>
                <a:defRPr sz="2088"/>
              </a:lvl1pPr>
            </a:lstStyle>
            <a:p>
              <a:pPr/>
              <a:r>
                <a:t>[Monday_ 02_P02] Possible Use of Iodine Absorption/Fluorescence Cell in HSRL (Poster Slide 5)</a:t>
              </a:r>
            </a:p>
          </p:txBody>
        </p:sp>
      </p:grpSp>
      <p:sp>
        <p:nvSpPr>
          <p:cNvPr id="151" name="TextBox 13"/>
          <p:cNvSpPr txBox="1"/>
          <p:nvPr/>
        </p:nvSpPr>
        <p:spPr>
          <a:xfrm>
            <a:off x="11980286" y="17823"/>
            <a:ext cx="46736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latin typeface="+mn-lt"/>
                <a:ea typeface="+mn-ea"/>
                <a:cs typeface="+mn-cs"/>
                <a:sym typeface="Helvetica"/>
              </a:defRPr>
            </a:lvl1pPr>
          </a:lstStyle>
          <a:p>
            <a:pPr/>
            <a:r>
              <a:t>5</a:t>
            </a:r>
          </a:p>
        </p:txBody>
      </p:sp>
      <p:sp>
        <p:nvSpPr>
          <p:cNvPr id="152" name="TextBox 14"/>
          <p:cNvSpPr txBox="1"/>
          <p:nvPr/>
        </p:nvSpPr>
        <p:spPr>
          <a:xfrm>
            <a:off x="3400230" y="6611779"/>
            <a:ext cx="7023280" cy="243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000">
                <a:latin typeface="+mn-lt"/>
                <a:ea typeface="+mn-ea"/>
                <a:cs typeface="+mn-cs"/>
                <a:sym typeface="Helvetica"/>
              </a:defRPr>
            </a:lvl1pPr>
          </a:lstStyle>
          <a:p>
            <a:pPr/>
            <a:r>
              <a:t>The 30th International Laser Radar Conference (ILRC) virtual conference, June 26th – July 1st, 2022.</a:t>
            </a:r>
          </a:p>
        </p:txBody>
      </p:sp>
      <p:pic>
        <p:nvPicPr>
          <p:cNvPr id="153" name="Fig4FluorescenceDetector2.png" descr="Fig4FluorescenceDetector2.png"/>
          <p:cNvPicPr>
            <a:picLocks noChangeAspect="1"/>
          </p:cNvPicPr>
          <p:nvPr/>
        </p:nvPicPr>
        <p:blipFill>
          <a:blip r:embed="rId3">
            <a:extLst/>
          </a:blip>
          <a:stretch>
            <a:fillRect/>
          </a:stretch>
        </p:blipFill>
        <p:spPr>
          <a:xfrm>
            <a:off x="1353687" y="1661596"/>
            <a:ext cx="3668282" cy="4372097"/>
          </a:xfrm>
          <a:prstGeom prst="rect">
            <a:avLst/>
          </a:prstGeom>
          <a:ln w="12700">
            <a:miter lim="400000"/>
          </a:ln>
        </p:spPr>
      </p:pic>
      <p:pic>
        <p:nvPicPr>
          <p:cNvPr id="154" name="Fig5Fluorescence-Depth.png" descr="Fig5Fluorescence-Depth.png"/>
          <p:cNvPicPr>
            <a:picLocks noChangeAspect="1"/>
          </p:cNvPicPr>
          <p:nvPr/>
        </p:nvPicPr>
        <p:blipFill>
          <a:blip r:embed="rId4">
            <a:extLst/>
          </a:blip>
          <a:stretch>
            <a:fillRect/>
          </a:stretch>
        </p:blipFill>
        <p:spPr>
          <a:xfrm>
            <a:off x="6641108" y="3141228"/>
            <a:ext cx="3779103" cy="2845675"/>
          </a:xfrm>
          <a:prstGeom prst="rect">
            <a:avLst/>
          </a:prstGeom>
          <a:ln w="12700">
            <a:miter lim="400000"/>
          </a:ln>
        </p:spPr>
      </p:pic>
      <p:sp>
        <p:nvSpPr>
          <p:cNvPr id="155" name="Fig. 6. (a) absorption spectrum, (b) transmission spectrum to depth L, and (c) excitation spectrum at depth L for a Gaussian absorption line."/>
          <p:cNvSpPr txBox="1"/>
          <p:nvPr/>
        </p:nvSpPr>
        <p:spPr>
          <a:xfrm>
            <a:off x="546000" y="5953373"/>
            <a:ext cx="5618389" cy="523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400"/>
            </a:lvl1pPr>
          </a:lstStyle>
          <a:p>
            <a:pPr/>
            <a:r>
              <a:t>Fig. 6. (a) absorption spectrum, (b) transmission spectrum to depth L, and (c) excitation spectrum at depth L for a Gaussian absorption line. </a:t>
            </a:r>
          </a:p>
        </p:txBody>
      </p:sp>
      <p:sp>
        <p:nvSpPr>
          <p:cNvPr id="156" name="Fig. 7. Depth dependence of the fluorescence intensity integrated with frequency for the Mie and Rayleigh backscattering signals."/>
          <p:cNvSpPr txBox="1"/>
          <p:nvPr/>
        </p:nvSpPr>
        <p:spPr>
          <a:xfrm>
            <a:off x="6391259" y="5940673"/>
            <a:ext cx="5417594" cy="523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400"/>
            </a:lvl1pPr>
          </a:lstStyle>
          <a:p>
            <a:pPr/>
            <a:r>
              <a:t>Fig. 7. Depth dependence of the fluorescence intensity integrated with frequency for the Mie and Rayleigh backscattering signals.</a:t>
            </a:r>
          </a:p>
        </p:txBody>
      </p:sp>
      <p:sp>
        <p:nvSpPr>
          <p:cNvPr id="157" name="Fluorescence excitation spectrum is dependent on the light penetration depth. Figure 6 (a), (b) and (c) shows absorption spectrum, transmission spectrum to depth L, and excitation spectrum at depth L for a Gaussian absorption line. The depth L is defined"/>
          <p:cNvSpPr txBox="1"/>
          <p:nvPr/>
        </p:nvSpPr>
        <p:spPr>
          <a:xfrm>
            <a:off x="338023" y="675068"/>
            <a:ext cx="11325308" cy="929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Fluorescence excitation spectrum is dependent on the light penetration depth. Figure 6 (a), (b) and (c) shows absorption spectrum, transmission spectrum to depth L, and excitation spectrum at depth L for a Gaussian absorption line. The depth L is defined so that the optical depth at the center of the absorption line is L.</a:t>
            </a:r>
          </a:p>
        </p:txBody>
      </p:sp>
      <p:sp>
        <p:nvSpPr>
          <p:cNvPr id="158" name="Figure 7 shows the depth dependence of the fluorescence intensity integrated with frequency for the Mie and Rayleigh backscattering signals. We may use the difference to separate the Mie and Rayleigh components absorbed in the iodine cell."/>
          <p:cNvSpPr txBox="1"/>
          <p:nvPr/>
        </p:nvSpPr>
        <p:spPr>
          <a:xfrm>
            <a:off x="6120712" y="1545553"/>
            <a:ext cx="5618389" cy="148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Figure 7 shows the depth dependence of the fluorescence intensity integrated with frequency for the Mie and Rayleigh backscattering signals. We may use the difference to separate the Mie and Rayleigh components absorbed in the iodine cell.</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63" name="Group 12"/>
          <p:cNvGrpSpPr/>
          <p:nvPr/>
        </p:nvGrpSpPr>
        <p:grpSpPr>
          <a:xfrm>
            <a:off x="0" y="-1"/>
            <a:ext cx="12192000" cy="605483"/>
            <a:chOff x="0" y="0"/>
            <a:chExt cx="12192000" cy="605481"/>
          </a:xfrm>
        </p:grpSpPr>
        <p:sp>
          <p:nvSpPr>
            <p:cNvPr id="160" name="TextBox 4"/>
            <p:cNvSpPr/>
            <p:nvPr/>
          </p:nvSpPr>
          <p:spPr>
            <a:xfrm>
              <a:off x="0" y="-1"/>
              <a:ext cx="12192000" cy="605483"/>
            </a:xfrm>
            <a:prstGeom prst="rect">
              <a:avLst/>
            </a:prstGeom>
            <a:solidFill>
              <a:srgbClr val="C5E0B4"/>
            </a:solidFill>
            <a:ln w="12700" cap="flat">
              <a:noFill/>
              <a:miter lim="400000"/>
            </a:ln>
            <a:effectLst/>
          </p:spPr>
          <p:txBody>
            <a:bodyPr wrap="square" lIns="45719" tIns="45719" rIns="45719" bIns="45719" numCol="1" anchor="t">
              <a:noAutofit/>
            </a:bodyPr>
            <a:lstStyle/>
            <a:p>
              <a:pPr/>
            </a:p>
          </p:txBody>
        </p:sp>
        <p:pic>
          <p:nvPicPr>
            <p:cNvPr id="161" name="Picture 2" descr="Picture 2"/>
            <p:cNvPicPr>
              <a:picLocks noChangeAspect="1"/>
            </p:cNvPicPr>
            <p:nvPr/>
          </p:nvPicPr>
          <p:blipFill>
            <a:blip r:embed="rId2">
              <a:extLst/>
            </a:blip>
            <a:stretch>
              <a:fillRect/>
            </a:stretch>
          </p:blipFill>
          <p:spPr>
            <a:xfrm>
              <a:off x="11229202" y="0"/>
              <a:ext cx="762001" cy="538164"/>
            </a:xfrm>
            <a:prstGeom prst="rect">
              <a:avLst/>
            </a:prstGeom>
            <a:ln w="12700" cap="flat">
              <a:noFill/>
              <a:miter lim="400000"/>
            </a:ln>
            <a:effectLst/>
          </p:spPr>
        </p:pic>
        <p:sp>
          <p:nvSpPr>
            <p:cNvPr id="162" name="Title 3"/>
            <p:cNvSpPr txBox="1"/>
            <p:nvPr/>
          </p:nvSpPr>
          <p:spPr>
            <a:xfrm>
              <a:off x="303152" y="67318"/>
              <a:ext cx="10424161" cy="5381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normAutofit fontScale="100000" lnSpcReduction="0"/>
            </a:bodyPr>
            <a:lstStyle>
              <a:lvl1pPr defTabSz="795527">
                <a:lnSpc>
                  <a:spcPct val="90000"/>
                </a:lnSpc>
                <a:defRPr sz="2088"/>
              </a:lvl1pPr>
            </a:lstStyle>
            <a:p>
              <a:pPr/>
              <a:r>
                <a:t>[Monday_ 02_P02] Possible Use of Iodine Absorption/Fluorescence Cell in HSRL (Poster Slide 6)</a:t>
              </a:r>
            </a:p>
          </p:txBody>
        </p:sp>
      </p:grpSp>
      <p:sp>
        <p:nvSpPr>
          <p:cNvPr id="164" name="TextBox 13"/>
          <p:cNvSpPr txBox="1"/>
          <p:nvPr/>
        </p:nvSpPr>
        <p:spPr>
          <a:xfrm>
            <a:off x="11980286" y="17823"/>
            <a:ext cx="46736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latin typeface="+mn-lt"/>
                <a:ea typeface="+mn-ea"/>
                <a:cs typeface="+mn-cs"/>
                <a:sym typeface="Helvetica"/>
              </a:defRPr>
            </a:lvl1pPr>
          </a:lstStyle>
          <a:p>
            <a:pPr/>
            <a:r>
              <a:t>6</a:t>
            </a:r>
          </a:p>
        </p:txBody>
      </p:sp>
      <p:sp>
        <p:nvSpPr>
          <p:cNvPr id="165" name="TextBox 14"/>
          <p:cNvSpPr txBox="1"/>
          <p:nvPr/>
        </p:nvSpPr>
        <p:spPr>
          <a:xfrm>
            <a:off x="3400230" y="6611779"/>
            <a:ext cx="7023280" cy="243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000">
                <a:latin typeface="+mn-lt"/>
                <a:ea typeface="+mn-ea"/>
                <a:cs typeface="+mn-cs"/>
                <a:sym typeface="Helvetica"/>
              </a:defRPr>
            </a:lvl1pPr>
          </a:lstStyle>
          <a:p>
            <a:pPr/>
            <a:r>
              <a:t>The 30th International Laser Radar Conference (ILRC) virtual conference, June 26th – July 1st, 2022.</a:t>
            </a:r>
          </a:p>
        </p:txBody>
      </p:sp>
      <p:pic>
        <p:nvPicPr>
          <p:cNvPr id="166" name="Fig3DetectorArrays.png" descr="Fig3DetectorArrays.png"/>
          <p:cNvPicPr>
            <a:picLocks noChangeAspect="1"/>
          </p:cNvPicPr>
          <p:nvPr/>
        </p:nvPicPr>
        <p:blipFill>
          <a:blip r:embed="rId3">
            <a:extLst/>
          </a:blip>
          <a:stretch>
            <a:fillRect/>
          </a:stretch>
        </p:blipFill>
        <p:spPr>
          <a:xfrm>
            <a:off x="526060" y="3617222"/>
            <a:ext cx="4607075" cy="2253646"/>
          </a:xfrm>
          <a:prstGeom prst="rect">
            <a:avLst/>
          </a:prstGeom>
          <a:ln w="12700">
            <a:miter lim="400000"/>
          </a:ln>
        </p:spPr>
      </p:pic>
      <p:sp>
        <p:nvSpPr>
          <p:cNvPr id="167" name="Fig. 8.  Concept of the method using detector arrays."/>
          <p:cNvSpPr txBox="1"/>
          <p:nvPr/>
        </p:nvSpPr>
        <p:spPr>
          <a:xfrm>
            <a:off x="732049" y="5808443"/>
            <a:ext cx="4607076" cy="307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400"/>
            </a:lvl1pPr>
          </a:lstStyle>
          <a:p>
            <a:pPr/>
            <a:r>
              <a:t>Fig. 8.  Concept of the method using detector arrays.</a:t>
            </a:r>
          </a:p>
        </p:txBody>
      </p:sp>
      <p:sp>
        <p:nvSpPr>
          <p:cNvPr id="168" name="Figure 8 illustrates a method using detector arrays surrounding the fluorescence cell to improve the optical efficiency of collecting fluorescence and to measure the dependence of the fluorescence intensity on the beam penetration depth. Iodine cell 1 is"/>
          <p:cNvSpPr txBox="1"/>
          <p:nvPr/>
        </p:nvSpPr>
        <p:spPr>
          <a:xfrm>
            <a:off x="541017" y="739440"/>
            <a:ext cx="11109965" cy="2885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Figure 8 illustrates a method using detector arrays surrounding the fluorescence cell to improve the optical efficiency of collecting fluorescence and to measure the dependence of the fluorescence intensity on the beam penetration depth. Iodine cell 1 is for detecting fluorescence and cell 2 is for optimizing the transmission characteristics as a blocking filter. Cell 1 is surrounded by detector arrays. In this figure, the detector arrays consist of 4 segments. </a:t>
            </a:r>
          </a:p>
          <a:p>
            <a:pPr/>
          </a:p>
          <a:p>
            <a:pPr/>
            <a:r>
              <a:t>The method using fluorescence from the iodine cell may be useful for detecting very low density aerosols having very low Mie to Rayleigh scattering ratio, because the contrast between the Mie and Rayleigh signals is higher in the fluorescence detection channel compared with the total scattering channel. Also, the effect of solar background radiation can be reduced by a factor of ~1/7, because the fluorescence channel is sensitive only to the wavelengths of iodine absorption lines.</a:t>
            </a:r>
          </a:p>
        </p:txBody>
      </p:sp>
      <p:sp>
        <p:nvSpPr>
          <p:cNvPr id="169" name="References…"/>
          <p:cNvSpPr txBox="1"/>
          <p:nvPr/>
        </p:nvSpPr>
        <p:spPr>
          <a:xfrm>
            <a:off x="5675970" y="3758840"/>
            <a:ext cx="5946945" cy="2542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152400" indent="-152400"/>
            <a:r>
              <a:t>References</a:t>
            </a:r>
          </a:p>
          <a:p>
            <a:pPr marL="152400" indent="-152400">
              <a:defRPr sz="1600"/>
            </a:pPr>
            <a:r>
              <a:t>Sugimoto, N., Y. Jin, and T. Nishizawa: Possible use of fluorescence from iodine blocking filter in high-spectral-resolution lidar to detect Mie scattering signals. Appl. Opt. 60(13), 3617-2622 (2021).</a:t>
            </a:r>
          </a:p>
          <a:p>
            <a:pPr marL="152400" indent="-152400">
              <a:defRPr sz="1600"/>
            </a:pPr>
            <a:r>
              <a:t>Sakurai, K., G. Capelle, and H. P. Broida: Measurements of lifetimes and quenching cross sections of the B</a:t>
            </a:r>
            <a:r>
              <a:rPr baseline="31999"/>
              <a:t>3</a:t>
            </a:r>
            <a:r>
              <a:t>Π</a:t>
            </a:r>
            <a:r>
              <a:rPr baseline="31999"/>
              <a:t>+</a:t>
            </a:r>
            <a:r>
              <a:rPr baseline="-5999"/>
              <a:t>0u</a:t>
            </a:r>
            <a:r>
              <a:t> state of iodine using a tunable dye laser. Chem. Phys. 54, 1220–1223 (1971).</a:t>
            </a:r>
          </a:p>
          <a:p>
            <a:pPr marL="152400" indent="-152400">
              <a:defRPr sz="1600"/>
            </a:pPr>
            <a:r>
              <a:t>Paisner, J. A. and R. Wallenstein: Rotational lifetimes and self-quenching cross sections in the B</a:t>
            </a:r>
            <a:r>
              <a:rPr baseline="31999"/>
              <a:t>3</a:t>
            </a:r>
            <a:r>
              <a:t>Π</a:t>
            </a:r>
            <a:r>
              <a:rPr baseline="31999"/>
              <a:t>+</a:t>
            </a:r>
            <a:r>
              <a:rPr baseline="-5999"/>
              <a:t>0u</a:t>
            </a:r>
            <a:r>
              <a:t> state of 12712. J. Chem. Phys. 61, 4317–4320 (1974).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