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0" r:id="rId2"/>
    <p:sldId id="263" r:id="rId3"/>
    <p:sldId id="256" r:id="rId4"/>
    <p:sldId id="262" r:id="rId5"/>
    <p:sldId id="264" r:id="rId6"/>
    <p:sldId id="26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405"/>
  </p:normalViewPr>
  <p:slideViewPr>
    <p:cSldViewPr snapToGrid="0" snapToObjects="1">
      <p:cViewPr varScale="1">
        <p:scale>
          <a:sx n="63" d="100"/>
          <a:sy n="63" d="100"/>
        </p:scale>
        <p:origin x="32"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5A5AE-4FE9-254D-A496-18A6BEFCF6D9}" type="datetimeFigureOut">
              <a:rPr lang="en-US" smtClean="0"/>
              <a:t>5/31/2022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2FD6C-0C80-8548-B75A-E1D3DE4C0BB8}" type="slidenum">
              <a:rPr lang="en-US" smtClean="0"/>
              <a:t>‹N›</a:t>
            </a:fld>
            <a:endParaRPr lang="en-US"/>
          </a:p>
        </p:txBody>
      </p:sp>
    </p:spTree>
    <p:extLst>
      <p:ext uri="{BB962C8B-B14F-4D97-AF65-F5344CB8AC3E}">
        <p14:creationId xmlns:p14="http://schemas.microsoft.com/office/powerpoint/2010/main" val="84722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718-03F1-CCE7-911D-DD144CC1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FD336-6376-92EC-E3B4-1D72395C8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199C4D-702A-CFF4-7968-C6D0F69661CC}"/>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27651C9C-4F62-5D57-46A2-2A10E4AD7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77340-466E-BCD8-C203-C3A497E27B61}"/>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2229534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D11-CF33-EC35-8347-461EB1AE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944F12-7856-6C5F-9C90-B5F2AB659C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9BF0A-DD8C-81DD-1B81-3DD45B2FF246}"/>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FC3977F1-7894-BAD2-CE06-186214CC7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73ED0-24E8-16D6-C905-6C0551C10DDF}"/>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78579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7B1-8E11-EBBE-ECBA-35218B44EC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F15464-025E-324C-EAD0-F7F2AB41F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297FB0-29C5-EA70-20C8-FAB674D58203}"/>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794967B8-AC94-EBDA-AF8B-E337A4EF8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1ECCD-306A-4A5E-EC93-64C49690A83E}"/>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23994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F303-5E9F-D592-D181-3641AF02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748EF-8229-054E-048B-529D61D75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04325-62E3-897D-3AA3-6E930602F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9E3A0A-43B2-FC58-5569-2FD73FD7F84A}"/>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6" name="Footer Placeholder 5">
            <a:extLst>
              <a:ext uri="{FF2B5EF4-FFF2-40B4-BE49-F238E27FC236}">
                <a16:creationId xmlns:a16="http://schemas.microsoft.com/office/drawing/2014/main" id="{6B8F9701-8841-F8BF-334A-3DF9E0AB4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9A2B3-D4AF-9032-6C74-BE7883F5C56C}"/>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7611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EED-7531-3A90-1621-3F66BC40E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5233B4-3BE5-0201-5A9E-4F7E1CCCF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E5998-FC68-4F84-A4BA-7FD8E64B4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45F-EC0D-EABE-822F-A591A7685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827DC0-E36C-1634-F99F-A778244F51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1B54B3-072C-478A-A063-E3C2DA3FDC3F}"/>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8" name="Footer Placeholder 7">
            <a:extLst>
              <a:ext uri="{FF2B5EF4-FFF2-40B4-BE49-F238E27FC236}">
                <a16:creationId xmlns:a16="http://schemas.microsoft.com/office/drawing/2014/main" id="{91EB4B68-32BA-3224-9DCB-37CB37AEB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3D7E95-E2CF-E7EE-A96D-7A56575A5D4E}"/>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66331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ABE5-A20F-10CF-0783-A2B9227F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998532-E852-D292-613B-18A8D5014E26}"/>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4" name="Footer Placeholder 3">
            <a:extLst>
              <a:ext uri="{FF2B5EF4-FFF2-40B4-BE49-F238E27FC236}">
                <a16:creationId xmlns:a16="http://schemas.microsoft.com/office/drawing/2014/main" id="{F6B45292-3E44-4391-BDE1-55B6F68CB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70DBF3-8DCE-57C6-A860-948E55D2587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518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88DE-643E-85C8-D6AE-BDA8D25913E1}"/>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3" name="Footer Placeholder 2">
            <a:extLst>
              <a:ext uri="{FF2B5EF4-FFF2-40B4-BE49-F238E27FC236}">
                <a16:creationId xmlns:a16="http://schemas.microsoft.com/office/drawing/2014/main" id="{34CAA1AF-531D-A0C5-8977-C0CB5BEF5D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1DC4DD-B097-6471-90B2-7CF61ABE54EB}"/>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481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6E33-B2C7-7661-38FA-1D5EF0F22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A0FB0-95C8-0B7D-E627-438E01C30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1A68AB-5980-CCE5-8D28-7EDAC22E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AC476-1597-DFA6-76D3-28D41E9C783C}"/>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6" name="Footer Placeholder 5">
            <a:extLst>
              <a:ext uri="{FF2B5EF4-FFF2-40B4-BE49-F238E27FC236}">
                <a16:creationId xmlns:a16="http://schemas.microsoft.com/office/drawing/2014/main" id="{A0B4A9B5-AA1A-9D9F-F85D-E122A8F04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3070E-BF6D-8902-5B7B-D187D32A810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28825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794-0994-356E-0721-F5231A261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C454F-1EA9-B7DD-3C20-2CE903171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633CCD-1A07-6591-0FC1-238BB8A9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DB695-7B13-6A32-70BF-BE0506F96B60}"/>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6" name="Footer Placeholder 5">
            <a:extLst>
              <a:ext uri="{FF2B5EF4-FFF2-40B4-BE49-F238E27FC236}">
                <a16:creationId xmlns:a16="http://schemas.microsoft.com/office/drawing/2014/main" id="{1DE49119-7CC8-F2A9-5B9E-915716F7B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CA7DB-E18F-CDA2-121A-F0AC5C399C5D}"/>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253529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50DE-3AC1-69EC-8119-98FE30F404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6B894-2561-8BD1-D018-08214D894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E3D87-0F71-CBE7-3521-D067AB6EE262}"/>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A1338ECA-9174-6051-3561-D915D2EC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8EC26-387A-7AB7-9F8D-959336D51F3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72235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973A1-E669-2275-60DB-467B597520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F33D2F-1C6E-69CE-E850-B5839E7B0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2048-3038-AE72-EC43-33057066DDBE}"/>
              </a:ext>
            </a:extLst>
          </p:cNvPr>
          <p:cNvSpPr>
            <a:spLocks noGrp="1"/>
          </p:cNvSpPr>
          <p:nvPr>
            <p:ph type="dt" sz="half" idx="10"/>
          </p:nvPr>
        </p:nvSpPr>
        <p:spPr/>
        <p:txBody>
          <a:body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8B2A832B-AAE6-1833-A46B-743066BC7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E38B5-4A9D-6517-BA18-A6E8678D664A}"/>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137995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44FD6-AAA6-E2CD-98D1-FD2F1A4EF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4ADA5-3249-A293-8FBE-7437EBFA5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1FDE3-4D82-890B-F64B-5B1FCCCC6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D8AAC-5BF1-CA4C-90B2-2C437F814169}" type="datetimeFigureOut">
              <a:rPr lang="en-US" smtClean="0"/>
              <a:t>5/31/2022</a:t>
            </a:fld>
            <a:endParaRPr lang="en-US"/>
          </a:p>
        </p:txBody>
      </p:sp>
      <p:sp>
        <p:nvSpPr>
          <p:cNvPr id="5" name="Footer Placeholder 4">
            <a:extLst>
              <a:ext uri="{FF2B5EF4-FFF2-40B4-BE49-F238E27FC236}">
                <a16:creationId xmlns:a16="http://schemas.microsoft.com/office/drawing/2014/main" id="{4C92ED3D-32DA-D6B3-9434-8411937A5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30C4F-8FF5-A732-4754-D169AD451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5E8A1-5290-C84F-A9F0-AA547EF1DD01}" type="slidenum">
              <a:rPr lang="en-US" smtClean="0"/>
              <a:t>‹N›</a:t>
            </a:fld>
            <a:endParaRPr lang="en-US"/>
          </a:p>
        </p:txBody>
      </p:sp>
    </p:spTree>
    <p:extLst>
      <p:ext uri="{BB962C8B-B14F-4D97-AF65-F5344CB8AC3E}">
        <p14:creationId xmlns:p14="http://schemas.microsoft.com/office/powerpoint/2010/main" val="93033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chemeClr val="accent6">
                <a:lumMod val="5000"/>
                <a:lumOff val="95000"/>
              </a:schemeClr>
            </a:gs>
            <a:gs pos="60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29A765C-621D-4A01-A766-248F5E4AE0CA}"/>
              </a:ext>
            </a:extLst>
          </p:cNvPr>
          <p:cNvSpPr/>
          <p:nvPr/>
        </p:nvSpPr>
        <p:spPr>
          <a:xfrm>
            <a:off x="1206499" y="2088774"/>
            <a:ext cx="9194802" cy="584199"/>
          </a:xfrm>
          <a:prstGeom prst="rect">
            <a:avLst/>
          </a:prstGeom>
        </p:spPr>
        <p:txBody>
          <a:bodyPr wrap="square" lIns="0" tIns="0" rIns="0" bIns="144000" anchor="ctr" anchorCtr="0">
            <a:noAutofit/>
          </a:bodyPr>
          <a:lstStyle/>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Observation of Polar Stratospheric Clouds at Dome C, Antarctica</a:t>
            </a:r>
          </a:p>
        </p:txBody>
      </p:sp>
      <p:sp>
        <p:nvSpPr>
          <p:cNvPr id="9" name="직사각형 8">
            <a:extLst>
              <a:ext uri="{FF2B5EF4-FFF2-40B4-BE49-F238E27FC236}">
                <a16:creationId xmlns:a16="http://schemas.microsoft.com/office/drawing/2014/main" id="{83C65C66-F630-4647-8436-EDD6729D1FEE}"/>
              </a:ext>
            </a:extLst>
          </p:cNvPr>
          <p:cNvSpPr/>
          <p:nvPr/>
        </p:nvSpPr>
        <p:spPr>
          <a:xfrm>
            <a:off x="1725860" y="3258931"/>
            <a:ext cx="9265990" cy="852401"/>
          </a:xfrm>
          <a:prstGeom prst="rect">
            <a:avLst/>
          </a:prstGeom>
        </p:spPr>
        <p:txBody>
          <a:bodyPr wrap="square" lIns="0" tIns="0" rIns="0" bIns="144000" anchor="ctr" anchorCtr="0">
            <a:noAutofit/>
          </a:bodyPr>
          <a:lstStyle/>
          <a:p>
            <a:pPr algn="ctr"/>
            <a:r>
              <a:rPr lang="en-US" altLang="ko-KR" sz="1600" u="sng" dirty="0">
                <a:latin typeface="Helvetica" pitchFamily="2" charset="0"/>
                <a:ea typeface="Noto Sans" panose="020B0502040504020204" pitchFamily="34"/>
                <a:cs typeface="Arial" panose="020B0604020202020204" pitchFamily="34" charset="0"/>
              </a:rPr>
              <a:t>Marcel Snels</a:t>
            </a:r>
            <a:r>
              <a:rPr lang="en-US" altLang="ko-KR" sz="1600" u="sng" baseline="30000" dirty="0">
                <a:latin typeface="Helvetica" pitchFamily="2" charset="0"/>
                <a:ea typeface="Noto Sans" panose="020B0502040504020204" pitchFamily="34"/>
                <a:cs typeface="Arial" panose="020B0604020202020204" pitchFamily="34" charset="0"/>
              </a:rPr>
              <a:t>1</a:t>
            </a:r>
            <a:r>
              <a:rPr lang="en-US" altLang="ko-KR" sz="1600" dirty="0">
                <a:latin typeface="Helvetica" pitchFamily="2" charset="0"/>
                <a:ea typeface="Noto Sans" panose="020B0502040504020204" pitchFamily="34"/>
                <a:cs typeface="Arial" panose="020B0604020202020204" pitchFamily="34" charset="0"/>
              </a:rPr>
              <a:t>, Luca Di Liberto</a:t>
            </a:r>
            <a:r>
              <a:rPr lang="en-US" altLang="ko-KR" sz="1600" baseline="30000" dirty="0">
                <a:latin typeface="Helvetica" pitchFamily="2" charset="0"/>
                <a:ea typeface="Noto Sans" panose="020B0502040504020204" pitchFamily="34"/>
                <a:cs typeface="Arial" panose="020B0604020202020204" pitchFamily="34" charset="0"/>
              </a:rPr>
              <a:t>1</a:t>
            </a:r>
            <a:r>
              <a:rPr lang="en-US" altLang="ko-KR" sz="1600" dirty="0">
                <a:latin typeface="Helvetica" pitchFamily="2" charset="0"/>
                <a:ea typeface="Noto Sans" panose="020B0502040504020204" pitchFamily="34"/>
                <a:cs typeface="Arial" panose="020B0604020202020204" pitchFamily="34" charset="0"/>
              </a:rPr>
              <a:t>, </a:t>
            </a:r>
            <a:r>
              <a:rPr lang="en-US" altLang="ko-KR" sz="1600" dirty="0" err="1">
                <a:latin typeface="Helvetica" pitchFamily="2" charset="0"/>
                <a:ea typeface="Noto Sans" panose="020B0502040504020204" pitchFamily="34"/>
                <a:cs typeface="Arial" panose="020B0604020202020204" pitchFamily="34" charset="0"/>
              </a:rPr>
              <a:t>Ilir</a:t>
            </a:r>
            <a:r>
              <a:rPr lang="en-US" altLang="ko-KR" sz="1600" dirty="0">
                <a:latin typeface="Helvetica" pitchFamily="2" charset="0"/>
                <a:ea typeface="Noto Sans" panose="020B0502040504020204" pitchFamily="34"/>
                <a:cs typeface="Arial" panose="020B0604020202020204" pitchFamily="34" charset="0"/>
              </a:rPr>
              <a:t> Shuli</a:t>
            </a:r>
            <a:r>
              <a:rPr lang="en-US" altLang="ko-KR" sz="1600" baseline="30000" dirty="0">
                <a:latin typeface="Helvetica" pitchFamily="2" charset="0"/>
                <a:ea typeface="Noto Sans" panose="020B0502040504020204" pitchFamily="34"/>
                <a:cs typeface="Arial" panose="020B0604020202020204" pitchFamily="34" charset="0"/>
              </a:rPr>
              <a:t>1</a:t>
            </a:r>
            <a:r>
              <a:rPr lang="en-US" altLang="ko-KR" sz="1600" dirty="0">
                <a:latin typeface="Helvetica" pitchFamily="2" charset="0"/>
                <a:ea typeface="Noto Sans" panose="020B0502040504020204" pitchFamily="34"/>
                <a:cs typeface="Arial" panose="020B0604020202020204" pitchFamily="34" charset="0"/>
              </a:rPr>
              <a:t>, Francesco Colao</a:t>
            </a:r>
            <a:r>
              <a:rPr lang="en-US" altLang="ko-KR" sz="1600" baseline="30000" dirty="0">
                <a:latin typeface="Helvetica" pitchFamily="2" charset="0"/>
                <a:ea typeface="Noto Sans" panose="020B0502040504020204" pitchFamily="34"/>
                <a:cs typeface="Arial" panose="020B0604020202020204" pitchFamily="34" charset="0"/>
              </a:rPr>
              <a:t>2</a:t>
            </a:r>
            <a:r>
              <a:rPr lang="en-US" altLang="ko-KR" sz="1600" dirty="0">
                <a:latin typeface="Helvetica" pitchFamily="2" charset="0"/>
                <a:ea typeface="Noto Sans" panose="020B0502040504020204" pitchFamily="34"/>
                <a:cs typeface="Arial" panose="020B0604020202020204" pitchFamily="34" charset="0"/>
              </a:rPr>
              <a:t>, Andrea Scoccione</a:t>
            </a:r>
            <a:r>
              <a:rPr lang="en-US" altLang="ko-KR" sz="1600" baseline="30000" dirty="0">
                <a:latin typeface="Helvetica" pitchFamily="2" charset="0"/>
                <a:ea typeface="Noto Sans" panose="020B0502040504020204" pitchFamily="34"/>
                <a:cs typeface="Arial" panose="020B0604020202020204" pitchFamily="34" charset="0"/>
              </a:rPr>
              <a:t>3</a:t>
            </a:r>
            <a:r>
              <a:rPr lang="en-US" altLang="ko-KR" sz="1600" dirty="0">
                <a:latin typeface="Helvetica" pitchFamily="2" charset="0"/>
                <a:ea typeface="Noto Sans" panose="020B0502040504020204" pitchFamily="34"/>
                <a:cs typeface="Arial" panose="020B0604020202020204" pitchFamily="34" charset="0"/>
              </a:rPr>
              <a:t>, Federico Serva</a:t>
            </a:r>
            <a:r>
              <a:rPr lang="en-US" altLang="ko-KR" sz="1600" baseline="30000" dirty="0">
                <a:latin typeface="Helvetica" pitchFamily="2" charset="0"/>
                <a:ea typeface="Noto Sans" panose="020B0502040504020204" pitchFamily="34"/>
                <a:cs typeface="Arial" panose="020B0604020202020204" pitchFamily="34" charset="0"/>
              </a:rPr>
              <a:t>4</a:t>
            </a:r>
          </a:p>
          <a:p>
            <a:pPr algn="ctr"/>
            <a:r>
              <a:rPr lang="en-US" altLang="ko-KR" sz="1600" baseline="30000" dirty="0">
                <a:latin typeface="Helvetica" pitchFamily="2" charset="0"/>
                <a:ea typeface="Noto Sans" panose="020B0502040504020204" pitchFamily="34"/>
                <a:cs typeface="Arial" panose="020B0604020202020204" pitchFamily="34" charset="0"/>
              </a:rPr>
              <a:t>1</a:t>
            </a:r>
            <a:r>
              <a:rPr lang="it-IT" sz="1600" dirty="0">
                <a:effectLst/>
                <a:latin typeface="Helvetica" panose="020B0604020202020204" pitchFamily="34" charset="0"/>
                <a:cs typeface="Helvetica" panose="020B0604020202020204" pitchFamily="34" charset="0"/>
              </a:rPr>
              <a:t>CNR-Institute of </a:t>
            </a:r>
            <a:r>
              <a:rPr lang="it-IT" sz="1600" dirty="0" err="1">
                <a:effectLst/>
                <a:latin typeface="Helvetica" panose="020B0604020202020204" pitchFamily="34" charset="0"/>
                <a:cs typeface="Helvetica" panose="020B0604020202020204" pitchFamily="34" charset="0"/>
              </a:rPr>
              <a:t>Atmospheric</a:t>
            </a:r>
            <a:r>
              <a:rPr lang="it-IT" sz="1600" dirty="0">
                <a:effectLst/>
                <a:latin typeface="Helvetica" panose="020B0604020202020204" pitchFamily="34" charset="0"/>
                <a:cs typeface="Helvetica" panose="020B0604020202020204" pitchFamily="34" charset="0"/>
              </a:rPr>
              <a:t> Sciences and </a:t>
            </a:r>
            <a:r>
              <a:rPr lang="it-IT" sz="1600" dirty="0" err="1">
                <a:effectLst/>
                <a:latin typeface="Helvetica" panose="020B0604020202020204" pitchFamily="34" charset="0"/>
                <a:cs typeface="Helvetica" panose="020B0604020202020204" pitchFamily="34" charset="0"/>
              </a:rPr>
              <a:t>Climate</a:t>
            </a:r>
            <a:r>
              <a:rPr lang="it-IT" sz="1600" dirty="0">
                <a:effectLst/>
                <a:latin typeface="Helvetica" panose="020B0604020202020204" pitchFamily="34" charset="0"/>
                <a:cs typeface="Helvetica" panose="020B0604020202020204" pitchFamily="34" charset="0"/>
              </a:rPr>
              <a:t>, Via Fosso del Cavaliere 100, 00133 Roma </a:t>
            </a:r>
            <a:r>
              <a:rPr lang="it-IT" sz="1600" dirty="0">
                <a:effectLst/>
              </a:rPr>
              <a:t>(</a:t>
            </a:r>
            <a:r>
              <a:rPr lang="it-IT" sz="1600" dirty="0" err="1">
                <a:effectLst/>
              </a:rPr>
              <a:t>Italy</a:t>
            </a:r>
            <a:r>
              <a:rPr lang="it-IT" sz="1600" dirty="0">
                <a:effectLst/>
              </a:rPr>
              <a:t>)</a:t>
            </a:r>
            <a:endParaRPr lang="en-US" altLang="ko-KR" sz="1600" dirty="0">
              <a:latin typeface="Helvetica" pitchFamily="2" charset="0"/>
              <a:ea typeface="Noto Sans" panose="020B0502040504020204" pitchFamily="34"/>
              <a:cs typeface="Arial" panose="020B0604020202020204" pitchFamily="34" charset="0"/>
            </a:endParaRPr>
          </a:p>
          <a:p>
            <a:pPr algn="ctr"/>
            <a:r>
              <a:rPr lang="en-US" altLang="ko-KR" sz="1600" baseline="30000" dirty="0">
                <a:latin typeface="Helvetica" panose="020B0604020202020204" pitchFamily="34" charset="0"/>
                <a:ea typeface="Noto Sans" panose="020B0502040504020204" pitchFamily="34"/>
                <a:cs typeface="Helvetica" panose="020B0604020202020204" pitchFamily="34" charset="0"/>
              </a:rPr>
              <a:t>2</a:t>
            </a:r>
            <a:r>
              <a:rPr lang="it-IT" sz="1600" dirty="0">
                <a:effectLst/>
                <a:latin typeface="Helvetica" panose="020B0604020202020204" pitchFamily="34" charset="0"/>
                <a:cs typeface="Helvetica" panose="020B0604020202020204" pitchFamily="34" charset="0"/>
              </a:rPr>
              <a:t>ENEA, Via Enrico Fermi 45, 00044 Frascati (</a:t>
            </a:r>
            <a:r>
              <a:rPr lang="it-IT" sz="1600" dirty="0" err="1">
                <a:effectLst/>
                <a:latin typeface="Helvetica" panose="020B0604020202020204" pitchFamily="34" charset="0"/>
                <a:cs typeface="Helvetica" panose="020B0604020202020204" pitchFamily="34" charset="0"/>
              </a:rPr>
              <a:t>Italy</a:t>
            </a:r>
            <a:r>
              <a:rPr lang="it-IT" sz="1600" dirty="0">
                <a:effectLst/>
                <a:latin typeface="Helvetica" panose="020B0604020202020204" pitchFamily="34" charset="0"/>
                <a:cs typeface="Helvetica" panose="020B0604020202020204" pitchFamily="34" charset="0"/>
              </a:rPr>
              <a:t>)</a:t>
            </a:r>
          </a:p>
          <a:p>
            <a:pPr algn="ctr"/>
            <a:r>
              <a:rPr lang="en-US" sz="1600" baseline="30000" dirty="0">
                <a:effectLst/>
                <a:latin typeface="Helvetica" panose="020B0604020202020204" pitchFamily="34" charset="0"/>
                <a:ea typeface="Noto Sans" panose="020B0502040504020204" pitchFamily="34"/>
                <a:cs typeface="Helvetica" panose="020B0604020202020204" pitchFamily="34" charset="0"/>
              </a:rPr>
              <a:t>3</a:t>
            </a:r>
            <a:r>
              <a:rPr lang="it-IT" sz="1600" dirty="0">
                <a:effectLst/>
                <a:latin typeface="Helvetica" panose="020B0604020202020204" pitchFamily="34" charset="0"/>
                <a:cs typeface="Helvetica" panose="020B0604020202020204" pitchFamily="34" charset="0"/>
              </a:rPr>
              <a:t>Aeronautica Militare, Pratica di Mare (</a:t>
            </a:r>
            <a:r>
              <a:rPr lang="it-IT" sz="1600" dirty="0" err="1">
                <a:effectLst/>
                <a:latin typeface="Helvetica" panose="020B0604020202020204" pitchFamily="34" charset="0"/>
                <a:cs typeface="Helvetica" panose="020B0604020202020204" pitchFamily="34" charset="0"/>
              </a:rPr>
              <a:t>Italy</a:t>
            </a:r>
            <a:r>
              <a:rPr lang="it-IT" sz="1600" dirty="0">
                <a:effectLst/>
                <a:latin typeface="Helvetica" panose="020B0604020202020204" pitchFamily="34" charset="0"/>
                <a:cs typeface="Helvetica" panose="020B0604020202020204" pitchFamily="34" charset="0"/>
              </a:rPr>
              <a:t>)</a:t>
            </a:r>
          </a:p>
          <a:p>
            <a:pPr algn="ctr"/>
            <a:r>
              <a:rPr lang="en-US" sz="1600" baseline="30000" dirty="0">
                <a:latin typeface="Helvetica" panose="020B0604020202020204" pitchFamily="34" charset="0"/>
                <a:ea typeface="Noto Sans" panose="020B0502040504020204" pitchFamily="34"/>
                <a:cs typeface="Helvetica" panose="020B0604020202020204" pitchFamily="34" charset="0"/>
              </a:rPr>
              <a:t>4</a:t>
            </a:r>
            <a:r>
              <a:rPr lang="it-IT" sz="1600" dirty="0">
                <a:effectLst/>
                <a:latin typeface="Helvetica" panose="020B0604020202020204" pitchFamily="34" charset="0"/>
                <a:cs typeface="Helvetica" panose="020B0604020202020204" pitchFamily="34" charset="0"/>
              </a:rPr>
              <a:t>Agenzia Spaziale Italiana (ASI); </a:t>
            </a:r>
            <a:r>
              <a:rPr lang="it-IT" sz="1600" dirty="0" err="1">
                <a:effectLst/>
                <a:latin typeface="Helvetica" panose="020B0604020202020204" pitchFamily="34" charset="0"/>
                <a:cs typeface="Helvetica" panose="020B0604020202020204" pitchFamily="34" charset="0"/>
              </a:rPr>
              <a:t>European</a:t>
            </a:r>
            <a:r>
              <a:rPr lang="it-IT" sz="1600" dirty="0">
                <a:effectLst/>
                <a:latin typeface="Helvetica" panose="020B0604020202020204" pitchFamily="34" charset="0"/>
                <a:cs typeface="Helvetica" panose="020B0604020202020204" pitchFamily="34" charset="0"/>
              </a:rPr>
              <a:t> Space Agency (ESA) $\</a:t>
            </a:r>
            <a:r>
              <a:rPr lang="it-IT" sz="1600" dirty="0" err="1">
                <a:effectLst/>
                <a:latin typeface="Helvetica" panose="020B0604020202020204" pitchFamily="34" charset="0"/>
                <a:cs typeface="Helvetica" panose="020B0604020202020204" pitchFamily="34" charset="0"/>
              </a:rPr>
              <a:t>Phi</a:t>
            </a:r>
            <a:r>
              <a:rPr lang="it-IT" sz="1600" dirty="0">
                <a:effectLst/>
                <a:latin typeface="Helvetica" panose="020B0604020202020204" pitchFamily="34" charset="0"/>
                <a:cs typeface="Helvetica" panose="020B0604020202020204" pitchFamily="34" charset="0"/>
              </a:rPr>
              <a:t>$-lab , Roma(</a:t>
            </a:r>
            <a:r>
              <a:rPr lang="it-IT" sz="1600" dirty="0" err="1">
                <a:effectLst/>
                <a:latin typeface="Helvetica" panose="020B0604020202020204" pitchFamily="34" charset="0"/>
                <a:cs typeface="Helvetica" panose="020B0604020202020204" pitchFamily="34" charset="0"/>
              </a:rPr>
              <a:t>Italy</a:t>
            </a:r>
            <a:r>
              <a:rPr lang="it-IT" sz="1600" dirty="0">
                <a:effectLst/>
                <a:latin typeface="Helvetica" panose="020B0604020202020204" pitchFamily="34" charset="0"/>
                <a:cs typeface="Helvetica" panose="020B0604020202020204" pitchFamily="34" charset="0"/>
              </a:rPr>
              <a:t>)</a:t>
            </a:r>
            <a:endParaRPr lang="en-US" altLang="ko-KR" sz="1600" dirty="0">
              <a:latin typeface="Helvetica" panose="020B0604020202020204" pitchFamily="34" charset="0"/>
              <a:ea typeface="Noto Sans" panose="020B0502040504020204" pitchFamily="34"/>
              <a:cs typeface="Helvetica" panose="020B0604020202020204" pitchFamily="34" charset="0"/>
            </a:endParaRPr>
          </a:p>
          <a:p>
            <a:pPr algn="ctr"/>
            <a:endParaRPr lang="en-US" altLang="ko-KR" sz="1600" dirty="0">
              <a:latin typeface="Helvetica" pitchFamily="2" charset="0"/>
              <a:ea typeface="KoPub돋움체 Bold" panose="02020603020101020101" pitchFamily="18" charset="-127"/>
              <a:cs typeface="Arial" panose="020B0604020202020204" pitchFamily="34" charset="0"/>
            </a:endParaRPr>
          </a:p>
          <a:p>
            <a:pPr algn="ctr"/>
            <a:endParaRPr lang="ko-KR" altLang="en-US" sz="1600" dirty="0">
              <a:latin typeface="Helvetica" pitchFamily="2" charset="0"/>
              <a:ea typeface="KoPub돋움체 Bold" panose="02020603020101020101" pitchFamily="18" charset="-127"/>
              <a:cs typeface="Arial" panose="020B0604020202020204" pitchFamily="34" charset="0"/>
            </a:endParaRPr>
          </a:p>
        </p:txBody>
      </p:sp>
      <p:pic>
        <p:nvPicPr>
          <p:cNvPr id="1026" name="Picture 2">
            <a:extLst>
              <a:ext uri="{FF2B5EF4-FFF2-40B4-BE49-F238E27FC236}">
                <a16:creationId xmlns:a16="http://schemas.microsoft.com/office/drawing/2014/main" id="{847F9BE0-860E-9B21-E385-90D4FD255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10" y="155306"/>
            <a:ext cx="2561980" cy="18093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C83800-D832-8412-429D-B72FB03FD7E9}"/>
              </a:ext>
            </a:extLst>
          </p:cNvPr>
          <p:cNvSpPr txBox="1"/>
          <p:nvPr/>
        </p:nvSpPr>
        <p:spPr>
          <a:xfrm>
            <a:off x="3418010" y="648008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id="{80A40BB9-4994-4586-A224-AF0407521A81}"/>
              </a:ext>
            </a:extLst>
          </p:cNvPr>
          <p:cNvSpPr/>
          <p:nvPr/>
        </p:nvSpPr>
        <p:spPr>
          <a:xfrm>
            <a:off x="1498599" y="4883731"/>
            <a:ext cx="9194802" cy="584199"/>
          </a:xfrm>
          <a:prstGeom prst="rect">
            <a:avLst/>
          </a:prstGeom>
        </p:spPr>
        <p:txBody>
          <a:bodyPr wrap="square" lIns="0" tIns="0" rIns="0" bIns="144000" anchor="ctr" anchorCtr="0">
            <a:noAutofit/>
          </a:bodyPr>
          <a:lstStyle/>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03-Atmospheric Aerosol and cloud properties</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June 29,  2022, 12:00</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03-P26</a:t>
            </a:r>
          </a:p>
        </p:txBody>
      </p:sp>
      <p:sp>
        <p:nvSpPr>
          <p:cNvPr id="10" name="CasellaDiTesto 9">
            <a:extLst>
              <a:ext uri="{FF2B5EF4-FFF2-40B4-BE49-F238E27FC236}">
                <a16:creationId xmlns:a16="http://schemas.microsoft.com/office/drawing/2014/main" id="{D4974C23-1096-0A71-D38D-2EDE98A7FC68}"/>
              </a:ext>
            </a:extLst>
          </p:cNvPr>
          <p:cNvSpPr txBox="1"/>
          <p:nvPr/>
        </p:nvSpPr>
        <p:spPr>
          <a:xfrm>
            <a:off x="2971800" y="194091"/>
            <a:ext cx="8553450" cy="830997"/>
          </a:xfrm>
          <a:prstGeom prst="rect">
            <a:avLst/>
          </a:prstGeom>
          <a:noFill/>
        </p:spPr>
        <p:txBody>
          <a:bodyPr wrap="square">
            <a:spAutoFit/>
          </a:bodyPr>
          <a:lstStyle/>
          <a:p>
            <a:r>
              <a:rPr lang="en-US" sz="2400" b="1" dirty="0"/>
              <a:t>Observation of Polar Stratospheric Clouds at Dome C, Antarctica (Poster Slide 1)</a:t>
            </a:r>
          </a:p>
        </p:txBody>
      </p:sp>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Observation of Polar Stratospheric Clouds at Dome C, Antarctica (Poster Slide 2)</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3" name="CasellaDiTesto 2">
            <a:extLst>
              <a:ext uri="{FF2B5EF4-FFF2-40B4-BE49-F238E27FC236}">
                <a16:creationId xmlns:a16="http://schemas.microsoft.com/office/drawing/2014/main" id="{7C024B73-0FDE-55E0-94EC-3EA445792A96}"/>
              </a:ext>
            </a:extLst>
          </p:cNvPr>
          <p:cNvSpPr txBox="1"/>
          <p:nvPr/>
        </p:nvSpPr>
        <p:spPr>
          <a:xfrm>
            <a:off x="4230168" y="730370"/>
            <a:ext cx="3731663" cy="584775"/>
          </a:xfrm>
          <a:prstGeom prst="rect">
            <a:avLst/>
          </a:prstGeom>
          <a:solidFill>
            <a:srgbClr val="FFC000">
              <a:alpha val="53000"/>
            </a:srgbClr>
          </a:solidFill>
          <a:ln w="25400">
            <a:solidFill>
              <a:schemeClr val="accent1"/>
            </a:solidFill>
          </a:ln>
        </p:spPr>
        <p:txBody>
          <a:bodyPr wrap="none" rtlCol="0">
            <a:spAutoFit/>
          </a:bodyPr>
          <a:lstStyle/>
          <a:p>
            <a:r>
              <a:rPr lang="it-IT" sz="3200" dirty="0"/>
              <a:t>The lidar </a:t>
            </a:r>
            <a:r>
              <a:rPr lang="it-IT" sz="3200" dirty="0" err="1"/>
              <a:t>observatory</a:t>
            </a:r>
            <a:endParaRPr lang="it-IT" sz="3200" dirty="0"/>
          </a:p>
        </p:txBody>
      </p:sp>
      <p:pic>
        <p:nvPicPr>
          <p:cNvPr id="18" name="Picture 1">
            <a:extLst>
              <a:ext uri="{FF2B5EF4-FFF2-40B4-BE49-F238E27FC236}">
                <a16:creationId xmlns:a16="http://schemas.microsoft.com/office/drawing/2014/main" id="{7D366C22-8327-623C-5442-8A3C99E3E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33" y="1604010"/>
            <a:ext cx="5410800" cy="360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sellaDiTesto 18">
            <a:extLst>
              <a:ext uri="{FF2B5EF4-FFF2-40B4-BE49-F238E27FC236}">
                <a16:creationId xmlns:a16="http://schemas.microsoft.com/office/drawing/2014/main" id="{8E5A2C54-321E-23C9-8B6A-208BFC291E53}"/>
              </a:ext>
            </a:extLst>
          </p:cNvPr>
          <p:cNvSpPr txBox="1"/>
          <p:nvPr/>
        </p:nvSpPr>
        <p:spPr>
          <a:xfrm>
            <a:off x="875595" y="5564278"/>
            <a:ext cx="10440807" cy="646331"/>
          </a:xfrm>
          <a:prstGeom prst="rect">
            <a:avLst/>
          </a:prstGeom>
          <a:solidFill>
            <a:srgbClr val="FFC000">
              <a:alpha val="48000"/>
            </a:srgbClr>
          </a:solidFill>
          <a:ln w="25400">
            <a:solidFill>
              <a:schemeClr val="accent1"/>
            </a:solidFill>
          </a:ln>
        </p:spPr>
        <p:txBody>
          <a:bodyPr wrap="none" rtlCol="0">
            <a:spAutoFit/>
          </a:bodyPr>
          <a:lstStyle/>
          <a:p>
            <a:r>
              <a:rPr lang="it-IT" dirty="0"/>
              <a:t>The </a:t>
            </a:r>
            <a:r>
              <a:rPr lang="it-IT" dirty="0" err="1"/>
              <a:t>observatory</a:t>
            </a:r>
            <a:r>
              <a:rPr lang="it-IT" dirty="0"/>
              <a:t> </a:t>
            </a:r>
            <a:r>
              <a:rPr lang="it-IT" dirty="0" err="1"/>
              <a:t>has</a:t>
            </a:r>
            <a:r>
              <a:rPr lang="it-IT" dirty="0"/>
              <a:t> </a:t>
            </a:r>
            <a:r>
              <a:rPr lang="it-IT" dirty="0" err="1"/>
              <a:t>now</a:t>
            </a:r>
            <a:r>
              <a:rPr lang="it-IT" dirty="0"/>
              <a:t> a </a:t>
            </a:r>
            <a:r>
              <a:rPr lang="it-IT" dirty="0" err="1"/>
              <a:t>tropospheric</a:t>
            </a:r>
            <a:r>
              <a:rPr lang="it-IT" dirty="0"/>
              <a:t> and </a:t>
            </a:r>
            <a:r>
              <a:rPr lang="it-IT" dirty="0" err="1"/>
              <a:t>stratospheric</a:t>
            </a:r>
            <a:r>
              <a:rPr lang="it-IT" dirty="0"/>
              <a:t> </a:t>
            </a:r>
            <a:r>
              <a:rPr lang="it-IT" dirty="0" err="1"/>
              <a:t>channel</a:t>
            </a:r>
            <a:r>
              <a:rPr lang="it-IT" dirty="0"/>
              <a:t>. </a:t>
            </a:r>
            <a:r>
              <a:rPr lang="it-IT" dirty="0" err="1"/>
              <a:t>It</a:t>
            </a:r>
            <a:r>
              <a:rPr lang="it-IT" dirty="0"/>
              <a:t> </a:t>
            </a:r>
            <a:r>
              <a:rPr lang="it-IT" dirty="0" err="1"/>
              <a:t>is</a:t>
            </a:r>
            <a:r>
              <a:rPr lang="it-IT" dirty="0"/>
              <a:t> </a:t>
            </a:r>
            <a:r>
              <a:rPr lang="it-IT" dirty="0" err="1"/>
              <a:t>fully</a:t>
            </a:r>
            <a:r>
              <a:rPr lang="it-IT" dirty="0"/>
              <a:t> </a:t>
            </a:r>
            <a:r>
              <a:rPr lang="it-IT" dirty="0" err="1"/>
              <a:t>remotely</a:t>
            </a:r>
            <a:r>
              <a:rPr lang="it-IT" dirty="0"/>
              <a:t> </a:t>
            </a:r>
            <a:r>
              <a:rPr lang="it-IT" dirty="0" err="1"/>
              <a:t>controlled</a:t>
            </a:r>
            <a:r>
              <a:rPr lang="it-IT" dirty="0"/>
              <a:t>, </a:t>
            </a:r>
            <a:r>
              <a:rPr lang="it-IT" dirty="0" err="1"/>
              <a:t>allowing</a:t>
            </a:r>
            <a:r>
              <a:rPr lang="it-IT" dirty="0"/>
              <a:t> to </a:t>
            </a:r>
          </a:p>
          <a:p>
            <a:r>
              <a:rPr lang="it-IT" dirty="0" err="1"/>
              <a:t>perform</a:t>
            </a:r>
            <a:r>
              <a:rPr lang="it-IT" dirty="0"/>
              <a:t> </a:t>
            </a:r>
            <a:r>
              <a:rPr lang="it-IT" dirty="0" err="1"/>
              <a:t>alignment</a:t>
            </a:r>
            <a:r>
              <a:rPr lang="it-IT" dirty="0"/>
              <a:t>, </a:t>
            </a:r>
            <a:r>
              <a:rPr lang="it-IT" dirty="0" err="1"/>
              <a:t>tests</a:t>
            </a:r>
            <a:r>
              <a:rPr lang="it-IT" dirty="0"/>
              <a:t> and routine </a:t>
            </a:r>
            <a:r>
              <a:rPr lang="it-IT" dirty="0" err="1"/>
              <a:t>measurements</a:t>
            </a:r>
            <a:r>
              <a:rPr lang="it-IT" dirty="0"/>
              <a:t> from a computer console </a:t>
            </a:r>
            <a:r>
              <a:rPr lang="it-IT" dirty="0" err="1"/>
              <a:t>connected</a:t>
            </a:r>
            <a:r>
              <a:rPr lang="it-IT" dirty="0"/>
              <a:t> to Internet. </a:t>
            </a:r>
          </a:p>
        </p:txBody>
      </p:sp>
      <p:pic>
        <p:nvPicPr>
          <p:cNvPr id="4" name="Immagine 3" descr="Immagine che contiene interni, mugnaio&#10;&#10;Descrizione generata automaticamente">
            <a:extLst>
              <a:ext uri="{FF2B5EF4-FFF2-40B4-BE49-F238E27FC236}">
                <a16:creationId xmlns:a16="http://schemas.microsoft.com/office/drawing/2014/main" id="{7FD4683A-611B-36B5-0654-F9A95264EAA8}"/>
              </a:ext>
            </a:extLst>
          </p:cNvPr>
          <p:cNvPicPr>
            <a:picLocks noChangeAspect="1"/>
          </p:cNvPicPr>
          <p:nvPr/>
        </p:nvPicPr>
        <p:blipFill>
          <a:blip r:embed="rId4"/>
          <a:stretch>
            <a:fillRect/>
          </a:stretch>
        </p:blipFill>
        <p:spPr>
          <a:xfrm rot="5400000">
            <a:off x="7864795" y="1361150"/>
            <a:ext cx="4594832" cy="3446124"/>
          </a:xfrm>
          <a:prstGeom prst="rect">
            <a:avLst/>
          </a:prstGeom>
        </p:spPr>
      </p:pic>
      <p:sp>
        <p:nvSpPr>
          <p:cNvPr id="7" name="CasellaDiTesto 6">
            <a:extLst>
              <a:ext uri="{FF2B5EF4-FFF2-40B4-BE49-F238E27FC236}">
                <a16:creationId xmlns:a16="http://schemas.microsoft.com/office/drawing/2014/main" id="{174A9D6C-BCE6-422E-F555-F797AACE6C7A}"/>
              </a:ext>
            </a:extLst>
          </p:cNvPr>
          <p:cNvSpPr txBox="1"/>
          <p:nvPr/>
        </p:nvSpPr>
        <p:spPr>
          <a:xfrm>
            <a:off x="1219200" y="976729"/>
            <a:ext cx="2243371" cy="461665"/>
          </a:xfrm>
          <a:prstGeom prst="rect">
            <a:avLst/>
          </a:prstGeom>
          <a:solidFill>
            <a:schemeClr val="accent2">
              <a:lumMod val="60000"/>
              <a:lumOff val="40000"/>
              <a:alpha val="55000"/>
            </a:schemeClr>
          </a:solidFill>
          <a:ln w="25400">
            <a:solidFill>
              <a:schemeClr val="accent1"/>
            </a:solidFill>
          </a:ln>
        </p:spPr>
        <p:txBody>
          <a:bodyPr wrap="none" rtlCol="0">
            <a:spAutoFit/>
          </a:bodyPr>
          <a:lstStyle/>
          <a:p>
            <a:r>
              <a:rPr lang="it-IT" sz="2400" dirty="0"/>
              <a:t>Dome C by night</a:t>
            </a:r>
          </a:p>
        </p:txBody>
      </p:sp>
      <p:sp>
        <p:nvSpPr>
          <p:cNvPr id="10" name="CasellaDiTesto 9">
            <a:extLst>
              <a:ext uri="{FF2B5EF4-FFF2-40B4-BE49-F238E27FC236}">
                <a16:creationId xmlns:a16="http://schemas.microsoft.com/office/drawing/2014/main" id="{104E6DEF-267E-5C7F-52F6-A25E210051F2}"/>
              </a:ext>
            </a:extLst>
          </p:cNvPr>
          <p:cNvSpPr txBox="1"/>
          <p:nvPr/>
        </p:nvSpPr>
        <p:spPr>
          <a:xfrm>
            <a:off x="6665392" y="2033065"/>
            <a:ext cx="1684500" cy="830997"/>
          </a:xfrm>
          <a:prstGeom prst="rect">
            <a:avLst/>
          </a:prstGeom>
          <a:solidFill>
            <a:schemeClr val="accent2">
              <a:lumMod val="60000"/>
              <a:lumOff val="40000"/>
              <a:alpha val="48000"/>
            </a:schemeClr>
          </a:solidFill>
          <a:ln w="25400">
            <a:solidFill>
              <a:schemeClr val="accent1"/>
            </a:solidFill>
          </a:ln>
        </p:spPr>
        <p:txBody>
          <a:bodyPr wrap="none" rtlCol="0">
            <a:spAutoFit/>
          </a:bodyPr>
          <a:lstStyle/>
          <a:p>
            <a:r>
              <a:rPr lang="it-IT" sz="2400" dirty="0"/>
              <a:t>The </a:t>
            </a:r>
            <a:r>
              <a:rPr lang="it-IT" sz="2400" dirty="0" err="1"/>
              <a:t>physics</a:t>
            </a:r>
            <a:r>
              <a:rPr lang="it-IT" sz="2400" dirty="0"/>
              <a:t> </a:t>
            </a:r>
          </a:p>
          <a:p>
            <a:r>
              <a:rPr lang="it-IT" sz="2400" dirty="0"/>
              <a:t>shelter</a:t>
            </a:r>
          </a:p>
        </p:txBody>
      </p:sp>
    </p:spTree>
    <p:extLst>
      <p:ext uri="{BB962C8B-B14F-4D97-AF65-F5344CB8AC3E}">
        <p14:creationId xmlns:p14="http://schemas.microsoft.com/office/powerpoint/2010/main" val="197691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Observation of Polar Stratospheric Clouds at Dome C, Antarctica (Poster Slide 3)</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2" name="CasellaDiTesto 1">
            <a:extLst>
              <a:ext uri="{FF2B5EF4-FFF2-40B4-BE49-F238E27FC236}">
                <a16:creationId xmlns:a16="http://schemas.microsoft.com/office/drawing/2014/main" id="{767BD178-84F0-7178-C2EE-1D89F988A9FA}"/>
              </a:ext>
            </a:extLst>
          </p:cNvPr>
          <p:cNvSpPr txBox="1"/>
          <p:nvPr/>
        </p:nvSpPr>
        <p:spPr>
          <a:xfrm>
            <a:off x="655361" y="943389"/>
            <a:ext cx="10881277" cy="1477328"/>
          </a:xfrm>
          <a:prstGeom prst="rect">
            <a:avLst/>
          </a:prstGeom>
          <a:noFill/>
        </p:spPr>
        <p:txBody>
          <a:bodyPr wrap="square" rtlCol="0">
            <a:spAutoFit/>
          </a:bodyPr>
          <a:lstStyle/>
          <a:p>
            <a:r>
              <a:rPr lang="it-IT" dirty="0">
                <a:latin typeface="Comic Sans MS" panose="030F0702030302020204" pitchFamily="66" charset="0"/>
              </a:rPr>
              <a:t>The lidar </a:t>
            </a:r>
            <a:r>
              <a:rPr lang="it-IT" dirty="0" err="1">
                <a:latin typeface="Comic Sans MS" panose="030F0702030302020204" pitchFamily="66" charset="0"/>
              </a:rPr>
              <a:t>observatory</a:t>
            </a:r>
            <a:r>
              <a:rPr lang="it-IT" dirty="0">
                <a:latin typeface="Comic Sans MS" panose="030F0702030302020204" pitchFamily="66" charset="0"/>
              </a:rPr>
              <a:t> </a:t>
            </a:r>
            <a:r>
              <a:rPr lang="it-IT" dirty="0" err="1">
                <a:latin typeface="Comic Sans MS" panose="030F0702030302020204" pitchFamily="66" charset="0"/>
              </a:rPr>
              <a:t>at</a:t>
            </a:r>
            <a:r>
              <a:rPr lang="it-IT" dirty="0">
                <a:latin typeface="Comic Sans MS" panose="030F0702030302020204" pitchFamily="66" charset="0"/>
              </a:rPr>
              <a:t> Dome C (Concordia station) </a:t>
            </a:r>
            <a:r>
              <a:rPr lang="it-IT" dirty="0" err="1">
                <a:latin typeface="Comic Sans MS" panose="030F0702030302020204" pitchFamily="66" charset="0"/>
              </a:rPr>
              <a:t>is</a:t>
            </a:r>
            <a:r>
              <a:rPr lang="it-IT" dirty="0">
                <a:latin typeface="Comic Sans MS" panose="030F0702030302020204" pitchFamily="66" charset="0"/>
              </a:rPr>
              <a:t> the </a:t>
            </a:r>
            <a:r>
              <a:rPr lang="it-IT" dirty="0" err="1">
                <a:latin typeface="Comic Sans MS" panose="030F0702030302020204" pitchFamily="66" charset="0"/>
              </a:rPr>
              <a:t>only</a:t>
            </a:r>
            <a:r>
              <a:rPr lang="it-IT" dirty="0">
                <a:latin typeface="Comic Sans MS" panose="030F0702030302020204" pitchFamily="66" charset="0"/>
              </a:rPr>
              <a:t> </a:t>
            </a:r>
            <a:r>
              <a:rPr lang="it-IT" dirty="0" err="1">
                <a:latin typeface="Comic Sans MS" panose="030F0702030302020204" pitchFamily="66" charset="0"/>
              </a:rPr>
              <a:t>italian</a:t>
            </a:r>
            <a:r>
              <a:rPr lang="it-IT" dirty="0">
                <a:latin typeface="Comic Sans MS" panose="030F0702030302020204" pitchFamily="66" charset="0"/>
              </a:rPr>
              <a:t> </a:t>
            </a:r>
            <a:r>
              <a:rPr lang="it-IT" dirty="0" err="1">
                <a:latin typeface="Comic Sans MS" panose="030F0702030302020204" pitchFamily="66" charset="0"/>
              </a:rPr>
              <a:t>stratospheric</a:t>
            </a:r>
            <a:r>
              <a:rPr lang="it-IT" dirty="0">
                <a:latin typeface="Comic Sans MS" panose="030F0702030302020204" pitchFamily="66" charset="0"/>
              </a:rPr>
              <a:t> lidar in Antarctica. </a:t>
            </a:r>
            <a:r>
              <a:rPr lang="it-IT" dirty="0" err="1">
                <a:latin typeface="Comic Sans MS" panose="030F0702030302020204" pitchFamily="66" charset="0"/>
              </a:rPr>
              <a:t>It</a:t>
            </a:r>
            <a:r>
              <a:rPr lang="it-IT" dirty="0">
                <a:latin typeface="Comic Sans MS" panose="030F0702030302020204" pitchFamily="66" charset="0"/>
              </a:rPr>
              <a:t> </a:t>
            </a:r>
            <a:r>
              <a:rPr lang="it-IT" dirty="0" err="1">
                <a:latin typeface="Comic Sans MS" panose="030F0702030302020204" pitchFamily="66" charset="0"/>
              </a:rPr>
              <a:t>is</a:t>
            </a:r>
            <a:r>
              <a:rPr lang="it-IT" dirty="0">
                <a:latin typeface="Comic Sans MS" panose="030F0702030302020204" pitchFamily="66" charset="0"/>
              </a:rPr>
              <a:t> </a:t>
            </a:r>
            <a:r>
              <a:rPr lang="it-IT" dirty="0" err="1">
                <a:latin typeface="Comic Sans MS" panose="030F0702030302020204" pitchFamily="66" charset="0"/>
              </a:rPr>
              <a:t>also</a:t>
            </a:r>
            <a:r>
              <a:rPr lang="it-IT" dirty="0">
                <a:latin typeface="Comic Sans MS" panose="030F0702030302020204" pitchFamily="66" charset="0"/>
              </a:rPr>
              <a:t> a </a:t>
            </a:r>
            <a:r>
              <a:rPr lang="it-IT" dirty="0" err="1">
                <a:latin typeface="Comic Sans MS" panose="030F0702030302020204" pitchFamily="66" charset="0"/>
              </a:rPr>
              <a:t>primary</a:t>
            </a:r>
            <a:r>
              <a:rPr lang="it-IT" dirty="0">
                <a:latin typeface="Comic Sans MS" panose="030F0702030302020204" pitchFamily="66" charset="0"/>
              </a:rPr>
              <a:t> NDACC station </a:t>
            </a:r>
            <a:r>
              <a:rPr lang="it-IT" dirty="0" err="1">
                <a:latin typeface="Comic Sans MS" panose="030F0702030302020204" pitchFamily="66" charset="0"/>
              </a:rPr>
              <a:t>since</a:t>
            </a:r>
            <a:r>
              <a:rPr lang="it-IT" dirty="0">
                <a:latin typeface="Comic Sans MS" panose="030F0702030302020204" pitchFamily="66" charset="0"/>
              </a:rPr>
              <a:t> 2014. </a:t>
            </a:r>
            <a:r>
              <a:rPr lang="it-IT" dirty="0" err="1">
                <a:latin typeface="Comic Sans MS" panose="030F0702030302020204" pitchFamily="66" charset="0"/>
              </a:rPr>
              <a:t>Polar</a:t>
            </a:r>
            <a:r>
              <a:rPr lang="it-IT" dirty="0">
                <a:latin typeface="Comic Sans MS" panose="030F0702030302020204" pitchFamily="66" charset="0"/>
              </a:rPr>
              <a:t> </a:t>
            </a:r>
            <a:r>
              <a:rPr lang="it-IT" dirty="0" err="1">
                <a:latin typeface="Comic Sans MS" panose="030F0702030302020204" pitchFamily="66" charset="0"/>
              </a:rPr>
              <a:t>stratospheric</a:t>
            </a:r>
            <a:r>
              <a:rPr lang="it-IT" dirty="0">
                <a:latin typeface="Comic Sans MS" panose="030F0702030302020204" pitchFamily="66" charset="0"/>
              </a:rPr>
              <a:t> clouds (</a:t>
            </a:r>
            <a:r>
              <a:rPr lang="it-IT" dirty="0" err="1">
                <a:latin typeface="Comic Sans MS" panose="030F0702030302020204" pitchFamily="66" charset="0"/>
              </a:rPr>
              <a:t>PSCs</a:t>
            </a:r>
            <a:r>
              <a:rPr lang="it-IT" dirty="0">
                <a:latin typeface="Comic Sans MS" panose="030F0702030302020204" pitchFamily="66" charset="0"/>
              </a:rPr>
              <a:t>) can be </a:t>
            </a:r>
            <a:r>
              <a:rPr lang="it-IT" dirty="0" err="1">
                <a:latin typeface="Comic Sans MS" panose="030F0702030302020204" pitchFamily="66" charset="0"/>
              </a:rPr>
              <a:t>observed</a:t>
            </a:r>
            <a:r>
              <a:rPr lang="it-IT" dirty="0">
                <a:latin typeface="Comic Sans MS" panose="030F0702030302020204" pitchFamily="66" charset="0"/>
              </a:rPr>
              <a:t> from June </a:t>
            </a:r>
            <a:r>
              <a:rPr lang="it-IT" dirty="0" err="1">
                <a:latin typeface="Comic Sans MS" panose="030F0702030302020204" pitchFamily="66" charset="0"/>
              </a:rPr>
              <a:t>through</a:t>
            </a:r>
            <a:r>
              <a:rPr lang="it-IT" dirty="0">
                <a:latin typeface="Comic Sans MS" panose="030F0702030302020204" pitchFamily="66" charset="0"/>
              </a:rPr>
              <a:t> </a:t>
            </a:r>
            <a:r>
              <a:rPr lang="it-IT" dirty="0" err="1">
                <a:latin typeface="Comic Sans MS" panose="030F0702030302020204" pitchFamily="66" charset="0"/>
              </a:rPr>
              <a:t>September</a:t>
            </a:r>
            <a:r>
              <a:rPr lang="it-IT" dirty="0">
                <a:latin typeface="Comic Sans MS" panose="030F0702030302020204" pitchFamily="66" charset="0"/>
              </a:rPr>
              <a:t>. </a:t>
            </a:r>
            <a:r>
              <a:rPr lang="it-IT" dirty="0" err="1">
                <a:latin typeface="Comic Sans MS" panose="030F0702030302020204" pitchFamily="66" charset="0"/>
              </a:rPr>
              <a:t>Usually</a:t>
            </a:r>
            <a:r>
              <a:rPr lang="it-IT" dirty="0">
                <a:latin typeface="Comic Sans MS" panose="030F0702030302020204" pitchFamily="66" charset="0"/>
              </a:rPr>
              <a:t> </a:t>
            </a:r>
            <a:r>
              <a:rPr lang="it-IT" dirty="0" err="1">
                <a:latin typeface="Comic Sans MS" panose="030F0702030302020204" pitchFamily="66" charset="0"/>
              </a:rPr>
              <a:t>observations</a:t>
            </a:r>
            <a:r>
              <a:rPr lang="it-IT" dirty="0">
                <a:latin typeface="Comic Sans MS" panose="030F0702030302020204" pitchFamily="66" charset="0"/>
              </a:rPr>
              <a:t> are made in </a:t>
            </a:r>
            <a:r>
              <a:rPr lang="it-IT" dirty="0" err="1">
                <a:latin typeface="Comic Sans MS" panose="030F0702030302020204" pitchFamily="66" charset="0"/>
              </a:rPr>
              <a:t>coincidence</a:t>
            </a:r>
            <a:r>
              <a:rPr lang="it-IT" dirty="0">
                <a:latin typeface="Comic Sans MS" panose="030F0702030302020204" pitchFamily="66" charset="0"/>
              </a:rPr>
              <a:t> with </a:t>
            </a:r>
            <a:r>
              <a:rPr lang="it-IT" dirty="0" err="1">
                <a:latin typeface="Comic Sans MS" panose="030F0702030302020204" pitchFamily="66" charset="0"/>
              </a:rPr>
              <a:t>nearby</a:t>
            </a:r>
            <a:r>
              <a:rPr lang="it-IT" dirty="0">
                <a:latin typeface="Comic Sans MS" panose="030F0702030302020204" pitchFamily="66" charset="0"/>
              </a:rPr>
              <a:t> CALIPSO </a:t>
            </a:r>
            <a:r>
              <a:rPr lang="it-IT" dirty="0" err="1">
                <a:latin typeface="Comic Sans MS" panose="030F0702030302020204" pitchFamily="66" charset="0"/>
              </a:rPr>
              <a:t>overpasses</a:t>
            </a:r>
            <a:r>
              <a:rPr lang="it-IT" dirty="0">
                <a:latin typeface="Comic Sans MS" panose="030F0702030302020204" pitchFamily="66" charset="0"/>
              </a:rPr>
              <a:t>. </a:t>
            </a:r>
            <a:r>
              <a:rPr lang="it-IT" dirty="0" err="1">
                <a:latin typeface="Comic Sans MS" panose="030F0702030302020204" pitchFamily="66" charset="0"/>
              </a:rPr>
              <a:t>Recently</a:t>
            </a:r>
            <a:r>
              <a:rPr lang="it-IT" dirty="0">
                <a:latin typeface="Comic Sans MS" panose="030F0702030302020204" pitchFamily="66" charset="0"/>
              </a:rPr>
              <a:t> Dome C </a:t>
            </a:r>
            <a:r>
              <a:rPr lang="it-IT" dirty="0" err="1">
                <a:latin typeface="Comic Sans MS" panose="030F0702030302020204" pitchFamily="66" charset="0"/>
              </a:rPr>
              <a:t>has</a:t>
            </a:r>
            <a:r>
              <a:rPr lang="it-IT" dirty="0">
                <a:latin typeface="Comic Sans MS" panose="030F0702030302020204" pitchFamily="66" charset="0"/>
              </a:rPr>
              <a:t> </a:t>
            </a:r>
            <a:r>
              <a:rPr lang="it-IT" dirty="0" err="1">
                <a:latin typeface="Comic Sans MS" panose="030F0702030302020204" pitchFamily="66" charset="0"/>
              </a:rPr>
              <a:t>been</a:t>
            </a:r>
            <a:r>
              <a:rPr lang="it-IT" dirty="0">
                <a:latin typeface="Comic Sans MS" panose="030F0702030302020204" pitchFamily="66" charset="0"/>
              </a:rPr>
              <a:t> </a:t>
            </a:r>
            <a:r>
              <a:rPr lang="it-IT" dirty="0" err="1">
                <a:latin typeface="Comic Sans MS" panose="030F0702030302020204" pitchFamily="66" charset="0"/>
              </a:rPr>
              <a:t>indicated</a:t>
            </a:r>
            <a:r>
              <a:rPr lang="it-IT" dirty="0">
                <a:latin typeface="Comic Sans MS" panose="030F0702030302020204" pitchFamily="66" charset="0"/>
              </a:rPr>
              <a:t> </a:t>
            </a:r>
            <a:r>
              <a:rPr lang="it-IT" dirty="0" err="1">
                <a:latin typeface="Comic Sans MS" panose="030F0702030302020204" pitchFamily="66" charset="0"/>
              </a:rPr>
              <a:t>as</a:t>
            </a:r>
            <a:r>
              <a:rPr lang="it-IT" dirty="0">
                <a:latin typeface="Comic Sans MS" panose="030F0702030302020204" pitchFamily="66" charset="0"/>
              </a:rPr>
              <a:t> the best </a:t>
            </a:r>
            <a:r>
              <a:rPr lang="it-IT" dirty="0" err="1">
                <a:latin typeface="Comic Sans MS" panose="030F0702030302020204" pitchFamily="66" charset="0"/>
              </a:rPr>
              <a:t>available</a:t>
            </a:r>
            <a:r>
              <a:rPr lang="it-IT" dirty="0">
                <a:latin typeface="Comic Sans MS" panose="030F0702030302020204" pitchFamily="66" charset="0"/>
              </a:rPr>
              <a:t> station for the </a:t>
            </a:r>
            <a:r>
              <a:rPr lang="it-IT" dirty="0" err="1">
                <a:latin typeface="Comic Sans MS" panose="030F0702030302020204" pitchFamily="66" charset="0"/>
              </a:rPr>
              <a:t>observations</a:t>
            </a:r>
            <a:r>
              <a:rPr lang="it-IT" dirty="0">
                <a:latin typeface="Comic Sans MS" panose="030F0702030302020204" pitchFamily="66" charset="0"/>
              </a:rPr>
              <a:t> of </a:t>
            </a:r>
            <a:r>
              <a:rPr lang="it-IT" dirty="0" err="1">
                <a:latin typeface="Comic Sans MS" panose="030F0702030302020204" pitchFamily="66" charset="0"/>
              </a:rPr>
              <a:t>PSCs</a:t>
            </a:r>
            <a:r>
              <a:rPr lang="it-IT" dirty="0">
                <a:latin typeface="Comic Sans MS" panose="030F0702030302020204" pitchFamily="66" charset="0"/>
              </a:rPr>
              <a:t>.</a:t>
            </a:r>
            <a:endParaRPr lang="it-IT" dirty="0"/>
          </a:p>
        </p:txBody>
      </p:sp>
      <p:sp>
        <p:nvSpPr>
          <p:cNvPr id="3" name="CasellaDiTesto 2">
            <a:extLst>
              <a:ext uri="{FF2B5EF4-FFF2-40B4-BE49-F238E27FC236}">
                <a16:creationId xmlns:a16="http://schemas.microsoft.com/office/drawing/2014/main" id="{B71CFCF0-9D63-B428-D3F7-A455938DA7D0}"/>
              </a:ext>
            </a:extLst>
          </p:cNvPr>
          <p:cNvSpPr txBox="1"/>
          <p:nvPr/>
        </p:nvSpPr>
        <p:spPr>
          <a:xfrm>
            <a:off x="812474" y="2613991"/>
            <a:ext cx="11122093" cy="3693319"/>
          </a:xfrm>
          <a:prstGeom prst="rect">
            <a:avLst/>
          </a:prstGeom>
          <a:noFill/>
        </p:spPr>
        <p:txBody>
          <a:bodyPr wrap="square" rtlCol="0">
            <a:spAutoFit/>
          </a:bodyPr>
          <a:lstStyle/>
          <a:p>
            <a:r>
              <a:rPr lang="it-IT" dirty="0"/>
              <a:t>Scientific </a:t>
            </a:r>
            <a:r>
              <a:rPr lang="it-IT" dirty="0" err="1"/>
              <a:t>motivation</a:t>
            </a:r>
            <a:r>
              <a:rPr lang="it-IT" dirty="0"/>
              <a:t>:</a:t>
            </a:r>
          </a:p>
          <a:p>
            <a:pPr marL="285750" indent="-285750">
              <a:buFont typeface="Wingdings" panose="05000000000000000000" pitchFamily="2" charset="2"/>
              <a:buChar char="Ø"/>
            </a:pPr>
            <a:r>
              <a:rPr lang="en-GB" sz="1800" dirty="0">
                <a:effectLst/>
                <a:ea typeface="Calibri" panose="020F0502020204030204" pitchFamily="34" charset="0"/>
                <a:cs typeface="Arial" panose="020B0604020202020204" pitchFamily="34" charset="0"/>
              </a:rPr>
              <a:t>The availability and further consolidation of multi-annual records of PSC occurrence and characteristics will be beneficial for climate studies related with long term changes in surface and stratospheric climate</a:t>
            </a:r>
          </a:p>
          <a:p>
            <a:pPr marL="285750" indent="-285750">
              <a:buFont typeface="Wingdings" panose="05000000000000000000" pitchFamily="2" charset="2"/>
              <a:buChar char="Ø"/>
            </a:pPr>
            <a:r>
              <a:rPr lang="it-IT" dirty="0" err="1"/>
              <a:t>tests</a:t>
            </a:r>
            <a:r>
              <a:rPr lang="it-IT" dirty="0"/>
              <a:t> of </a:t>
            </a:r>
            <a:r>
              <a:rPr lang="it-IT" dirty="0" err="1"/>
              <a:t>microphysical</a:t>
            </a:r>
            <a:r>
              <a:rPr lang="it-IT" dirty="0"/>
              <a:t> and </a:t>
            </a:r>
            <a:r>
              <a:rPr lang="it-IT" dirty="0" err="1"/>
              <a:t>chemical</a:t>
            </a:r>
            <a:r>
              <a:rPr lang="it-IT" dirty="0"/>
              <a:t> models by </a:t>
            </a:r>
            <a:r>
              <a:rPr lang="it-IT" dirty="0" err="1"/>
              <a:t>using</a:t>
            </a:r>
            <a:r>
              <a:rPr lang="it-IT" dirty="0"/>
              <a:t> case studies</a:t>
            </a:r>
          </a:p>
          <a:p>
            <a:pPr marL="285750" indent="-285750">
              <a:buFont typeface="Wingdings" panose="05000000000000000000" pitchFamily="2" charset="2"/>
              <a:buChar char="Ø"/>
            </a:pPr>
            <a:r>
              <a:rPr lang="en-GB" sz="1800" i="0" dirty="0">
                <a:effectLst/>
                <a:ea typeface="MS Gothic" panose="020B0609070205080204" pitchFamily="49" charset="-128"/>
                <a:cs typeface="Times New Roman" panose="02020603050405020304" pitchFamily="18" charset="0"/>
              </a:rPr>
              <a:t>comparison with </a:t>
            </a:r>
            <a:r>
              <a:rPr lang="en-GB" sz="1800" dirty="0">
                <a:effectLst/>
                <a:ea typeface="Calibri" panose="020F0502020204030204" pitchFamily="34" charset="0"/>
                <a:cs typeface="Arial" panose="020B0604020202020204" pitchFamily="34" charset="0"/>
              </a:rPr>
              <a:t>global chemistry-climate models (CCMs)</a:t>
            </a:r>
            <a:r>
              <a:rPr lang="en-GB" sz="1800" dirty="0">
                <a:effectLst/>
                <a:ea typeface="Calibri" panose="020F0502020204030204" pitchFamily="34" charset="0"/>
              </a:rPr>
              <a:t> </a:t>
            </a:r>
          </a:p>
          <a:p>
            <a:pPr marL="285750" indent="-285750">
              <a:buFont typeface="Wingdings" panose="05000000000000000000" pitchFamily="2" charset="2"/>
              <a:buChar char="Ø"/>
            </a:pPr>
            <a:r>
              <a:rPr lang="en-GB" sz="1800" dirty="0">
                <a:effectLst/>
                <a:ea typeface="Calibri" panose="020F0502020204030204" pitchFamily="34" charset="0"/>
                <a:cs typeface="Arial" panose="020B0604020202020204" pitchFamily="34" charset="0"/>
              </a:rPr>
              <a:t>Detailed knowledge of stratospheric cloud processes will be beneficial to further guide the development of microphysical parameterizations currently adopted in current chemistry-climate models </a:t>
            </a:r>
          </a:p>
          <a:p>
            <a:pPr marL="285750" indent="-285750">
              <a:buFont typeface="Wingdings" panose="05000000000000000000" pitchFamily="2" charset="2"/>
              <a:buChar char="Ø"/>
            </a:pPr>
            <a:r>
              <a:rPr lang="en-GB" sz="1800" dirty="0">
                <a:effectLst/>
                <a:ea typeface="Calibri" panose="020F0502020204030204" pitchFamily="34" charset="0"/>
                <a:cs typeface="Arial" panose="020B0604020202020204" pitchFamily="34" charset="0"/>
              </a:rPr>
              <a:t>Continuous monitoring of upper tropospheric and stratospheric cloud occurrences helps understanding how emissions from middle and lower latitudes (such volcanoes or wildfires during austral summer) can feed back and delay the ozone layer recovery in Antarctica </a:t>
            </a:r>
          </a:p>
          <a:p>
            <a:pPr marL="285750" indent="-285750">
              <a:buFont typeface="Wingdings" panose="05000000000000000000" pitchFamily="2" charset="2"/>
              <a:buChar char="Ø"/>
            </a:pPr>
            <a:r>
              <a:rPr lang="en-GB" sz="1800" dirty="0">
                <a:effectLst/>
                <a:ea typeface="Calibri" panose="020F0502020204030204" pitchFamily="34" charset="0"/>
                <a:cs typeface="Arial" panose="020B0604020202020204" pitchFamily="34" charset="0"/>
              </a:rPr>
              <a:t>In the southern hemisphere, surface circulation variability is strongly related with upper atmospheric dynamics </a:t>
            </a:r>
          </a:p>
          <a:p>
            <a:pPr marL="285750" indent="-285750">
              <a:buFont typeface="Wingdings" panose="05000000000000000000" pitchFamily="2" charset="2"/>
              <a:buChar char="Ø"/>
            </a:pPr>
            <a:r>
              <a:rPr lang="en-GB" dirty="0">
                <a:cs typeface="Arial" panose="020B0604020202020204" pitchFamily="34" charset="0"/>
              </a:rPr>
              <a:t>Comparison with satellite borne lidars (CALIOP) contributes to calibration and integration of PSC </a:t>
            </a:r>
            <a:r>
              <a:rPr lang="en-GB" dirty="0" err="1">
                <a:cs typeface="Arial" panose="020B0604020202020204" pitchFamily="34" charset="0"/>
              </a:rPr>
              <a:t>dta</a:t>
            </a:r>
            <a:r>
              <a:rPr lang="en-GB" dirty="0">
                <a:cs typeface="Arial" panose="020B0604020202020204" pitchFamily="34" charset="0"/>
              </a:rPr>
              <a:t> obtained from ground-based and satellite-borne lidars</a:t>
            </a:r>
            <a:endParaRPr lang="it-IT" dirty="0"/>
          </a:p>
        </p:txBody>
      </p:sp>
    </p:spTree>
    <p:extLst>
      <p:ext uri="{BB962C8B-B14F-4D97-AF65-F5344CB8AC3E}">
        <p14:creationId xmlns:p14="http://schemas.microsoft.com/office/powerpoint/2010/main" val="4018949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Observation of Polar Stratospheric Clouds at Dome C, Antarctica (Poster Slide 4)</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10" name="Immagine 9">
            <a:extLst>
              <a:ext uri="{FF2B5EF4-FFF2-40B4-BE49-F238E27FC236}">
                <a16:creationId xmlns:a16="http://schemas.microsoft.com/office/drawing/2014/main" id="{D5C0BF6A-4421-53C9-04FD-4CCA41155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8791" y="915273"/>
            <a:ext cx="4940189" cy="3705142"/>
          </a:xfrm>
          <a:prstGeom prst="rect">
            <a:avLst/>
          </a:prstGeom>
        </p:spPr>
      </p:pic>
      <p:sp>
        <p:nvSpPr>
          <p:cNvPr id="4" name="CasellaDiTesto 3">
            <a:extLst>
              <a:ext uri="{FF2B5EF4-FFF2-40B4-BE49-F238E27FC236}">
                <a16:creationId xmlns:a16="http://schemas.microsoft.com/office/drawing/2014/main" id="{D4EDAB8D-1287-B23E-050E-5506A947D766}"/>
              </a:ext>
            </a:extLst>
          </p:cNvPr>
          <p:cNvSpPr txBox="1"/>
          <p:nvPr/>
        </p:nvSpPr>
        <p:spPr>
          <a:xfrm>
            <a:off x="7064695" y="4643238"/>
            <a:ext cx="4480329" cy="1754326"/>
          </a:xfrm>
          <a:prstGeom prst="rect">
            <a:avLst/>
          </a:prstGeom>
          <a:solidFill>
            <a:schemeClr val="accent6">
              <a:lumMod val="40000"/>
              <a:lumOff val="60000"/>
            </a:schemeClr>
          </a:solidFill>
          <a:ln w="25400">
            <a:solidFill>
              <a:schemeClr val="accent1"/>
            </a:solidFill>
          </a:ln>
        </p:spPr>
        <p:txBody>
          <a:bodyPr wrap="none" rtlCol="0">
            <a:spAutoFit/>
          </a:bodyPr>
          <a:lstStyle/>
          <a:p>
            <a:r>
              <a:rPr lang="it-IT" dirty="0" err="1"/>
              <a:t>PSCs</a:t>
            </a:r>
            <a:r>
              <a:rPr lang="it-IT" dirty="0"/>
              <a:t> </a:t>
            </a:r>
            <a:r>
              <a:rPr lang="it-IT" dirty="0" err="1"/>
              <a:t>observed</a:t>
            </a:r>
            <a:r>
              <a:rPr lang="it-IT" dirty="0"/>
              <a:t> </a:t>
            </a:r>
            <a:r>
              <a:rPr lang="it-IT" dirty="0" err="1"/>
              <a:t>above</a:t>
            </a:r>
            <a:r>
              <a:rPr lang="it-IT" dirty="0"/>
              <a:t> Concordia station</a:t>
            </a:r>
          </a:p>
          <a:p>
            <a:r>
              <a:rPr lang="it-IT" dirty="0"/>
              <a:t>Blue = </a:t>
            </a:r>
            <a:r>
              <a:rPr lang="it-IT" dirty="0" err="1"/>
              <a:t>ice</a:t>
            </a:r>
            <a:endParaRPr lang="it-IT" dirty="0"/>
          </a:p>
          <a:p>
            <a:r>
              <a:rPr lang="it-IT" dirty="0"/>
              <a:t>Orange= STS (</a:t>
            </a:r>
            <a:r>
              <a:rPr lang="it-IT" dirty="0" err="1"/>
              <a:t>liquid</a:t>
            </a:r>
            <a:r>
              <a:rPr lang="it-IT" dirty="0"/>
              <a:t> </a:t>
            </a:r>
            <a:r>
              <a:rPr lang="it-IT" dirty="0" err="1"/>
              <a:t>PSCs</a:t>
            </a:r>
            <a:r>
              <a:rPr lang="it-IT" dirty="0"/>
              <a:t>)</a:t>
            </a:r>
          </a:p>
          <a:p>
            <a:r>
              <a:rPr lang="it-IT" dirty="0"/>
              <a:t>Green = NAT</a:t>
            </a:r>
          </a:p>
          <a:p>
            <a:r>
              <a:rPr lang="it-IT" dirty="0"/>
              <a:t>Red= </a:t>
            </a:r>
            <a:r>
              <a:rPr lang="it-IT" dirty="0" err="1"/>
              <a:t>enhanced</a:t>
            </a:r>
            <a:r>
              <a:rPr lang="it-IT" dirty="0"/>
              <a:t> NAT</a:t>
            </a:r>
          </a:p>
          <a:p>
            <a:r>
              <a:rPr lang="it-IT" dirty="0"/>
              <a:t>Black </a:t>
            </a:r>
            <a:r>
              <a:rPr lang="it-IT" dirty="0" err="1"/>
              <a:t>contour</a:t>
            </a:r>
            <a:r>
              <a:rPr lang="it-IT" dirty="0"/>
              <a:t>= </a:t>
            </a:r>
            <a:r>
              <a:rPr lang="it-IT" dirty="0" err="1"/>
              <a:t>formation</a:t>
            </a:r>
            <a:r>
              <a:rPr lang="it-IT" dirty="0"/>
              <a:t> temperature of NAT</a:t>
            </a:r>
          </a:p>
        </p:txBody>
      </p:sp>
      <p:sp>
        <p:nvSpPr>
          <p:cNvPr id="12" name="CasellaDiTesto 11">
            <a:extLst>
              <a:ext uri="{FF2B5EF4-FFF2-40B4-BE49-F238E27FC236}">
                <a16:creationId xmlns:a16="http://schemas.microsoft.com/office/drawing/2014/main" id="{E5AF559B-36CB-C489-DFC1-AA0ECFFF658B}"/>
              </a:ext>
            </a:extLst>
          </p:cNvPr>
          <p:cNvSpPr txBox="1"/>
          <p:nvPr/>
        </p:nvSpPr>
        <p:spPr>
          <a:xfrm>
            <a:off x="8901545" y="707706"/>
            <a:ext cx="806631" cy="461665"/>
          </a:xfrm>
          <a:prstGeom prst="rect">
            <a:avLst/>
          </a:prstGeom>
          <a:solidFill>
            <a:srgbClr val="FFC000">
              <a:alpha val="44000"/>
            </a:srgbClr>
          </a:solidFill>
          <a:ln w="25400">
            <a:solidFill>
              <a:schemeClr val="accent1"/>
            </a:solidFill>
          </a:ln>
        </p:spPr>
        <p:txBody>
          <a:bodyPr wrap="none" rtlCol="0">
            <a:spAutoFit/>
          </a:bodyPr>
          <a:lstStyle/>
          <a:p>
            <a:r>
              <a:rPr lang="it-IT" sz="2400" dirty="0"/>
              <a:t>2016</a:t>
            </a:r>
          </a:p>
        </p:txBody>
      </p:sp>
      <p:pic>
        <p:nvPicPr>
          <p:cNvPr id="7" name="Immagine 6">
            <a:extLst>
              <a:ext uri="{FF2B5EF4-FFF2-40B4-BE49-F238E27FC236}">
                <a16:creationId xmlns:a16="http://schemas.microsoft.com/office/drawing/2014/main" id="{BFD144B9-63E1-B6CA-C7FB-D168A2113648}"/>
              </a:ext>
            </a:extLst>
          </p:cNvPr>
          <p:cNvPicPr>
            <a:picLocks noChangeAspect="1"/>
          </p:cNvPicPr>
          <p:nvPr/>
        </p:nvPicPr>
        <p:blipFill>
          <a:blip r:embed="rId4"/>
          <a:stretch>
            <a:fillRect/>
          </a:stretch>
        </p:blipFill>
        <p:spPr>
          <a:xfrm>
            <a:off x="345439" y="1341755"/>
            <a:ext cx="5529337" cy="4273671"/>
          </a:xfrm>
          <a:prstGeom prst="rect">
            <a:avLst/>
          </a:prstGeom>
        </p:spPr>
      </p:pic>
      <p:sp>
        <p:nvSpPr>
          <p:cNvPr id="8" name="CasellaDiTesto 7">
            <a:extLst>
              <a:ext uri="{FF2B5EF4-FFF2-40B4-BE49-F238E27FC236}">
                <a16:creationId xmlns:a16="http://schemas.microsoft.com/office/drawing/2014/main" id="{322A2058-A141-3944-3FAF-6F1ACC8F420B}"/>
              </a:ext>
            </a:extLst>
          </p:cNvPr>
          <p:cNvSpPr txBox="1"/>
          <p:nvPr/>
        </p:nvSpPr>
        <p:spPr>
          <a:xfrm>
            <a:off x="312458" y="5338427"/>
            <a:ext cx="6295954" cy="923330"/>
          </a:xfrm>
          <a:prstGeom prst="rect">
            <a:avLst/>
          </a:prstGeom>
          <a:solidFill>
            <a:srgbClr val="00B0F0">
              <a:alpha val="49000"/>
            </a:srgbClr>
          </a:solidFill>
          <a:ln w="25400">
            <a:solidFill>
              <a:schemeClr val="accent1"/>
            </a:solidFill>
          </a:ln>
        </p:spPr>
        <p:txBody>
          <a:bodyPr wrap="none" rtlCol="0">
            <a:spAutoFit/>
          </a:bodyPr>
          <a:lstStyle/>
          <a:p>
            <a:r>
              <a:rPr lang="it-IT" dirty="0" err="1"/>
              <a:t>PSCs</a:t>
            </a:r>
            <a:r>
              <a:rPr lang="it-IT" dirty="0"/>
              <a:t> are </a:t>
            </a:r>
            <a:r>
              <a:rPr lang="it-IT" dirty="0" err="1"/>
              <a:t>classified</a:t>
            </a:r>
            <a:r>
              <a:rPr lang="it-IT" dirty="0"/>
              <a:t> from the </a:t>
            </a:r>
            <a:r>
              <a:rPr lang="it-IT" dirty="0" err="1"/>
              <a:t>observed</a:t>
            </a:r>
            <a:r>
              <a:rPr lang="it-IT" dirty="0"/>
              <a:t> optical </a:t>
            </a:r>
            <a:r>
              <a:rPr lang="it-IT" dirty="0" err="1"/>
              <a:t>parameters</a:t>
            </a:r>
            <a:r>
              <a:rPr lang="it-IT" dirty="0"/>
              <a:t>:</a:t>
            </a:r>
          </a:p>
          <a:p>
            <a:r>
              <a:rPr lang="it-IT" dirty="0"/>
              <a:t>Total back </a:t>
            </a:r>
            <a:r>
              <a:rPr lang="it-IT" dirty="0" err="1"/>
              <a:t>scatter</a:t>
            </a:r>
            <a:r>
              <a:rPr lang="it-IT" dirty="0"/>
              <a:t> ratio and </a:t>
            </a:r>
            <a:r>
              <a:rPr lang="it-IT" dirty="0" err="1"/>
              <a:t>perpendicular</a:t>
            </a:r>
            <a:r>
              <a:rPr lang="it-IT" dirty="0"/>
              <a:t> </a:t>
            </a:r>
            <a:r>
              <a:rPr lang="it-IT" dirty="0" err="1"/>
              <a:t>backscatter</a:t>
            </a:r>
            <a:r>
              <a:rPr lang="it-IT" dirty="0"/>
              <a:t> </a:t>
            </a:r>
            <a:r>
              <a:rPr lang="it-IT" dirty="0" err="1"/>
              <a:t>coefficient</a:t>
            </a:r>
            <a:r>
              <a:rPr lang="it-IT" dirty="0"/>
              <a:t>,</a:t>
            </a:r>
          </a:p>
          <a:p>
            <a:r>
              <a:rPr lang="it-IT" dirty="0"/>
              <a:t>by </a:t>
            </a:r>
            <a:r>
              <a:rPr lang="it-IT" dirty="0" err="1"/>
              <a:t>using</a:t>
            </a:r>
            <a:r>
              <a:rPr lang="it-IT" dirty="0"/>
              <a:t> an </a:t>
            </a:r>
            <a:r>
              <a:rPr lang="it-IT" dirty="0" err="1"/>
              <a:t>algorithm</a:t>
            </a:r>
            <a:r>
              <a:rPr lang="it-IT" dirty="0"/>
              <a:t> </a:t>
            </a:r>
            <a:r>
              <a:rPr lang="it-IT" dirty="0" err="1"/>
              <a:t>similar</a:t>
            </a:r>
            <a:r>
              <a:rPr lang="it-IT" dirty="0"/>
              <a:t> to </a:t>
            </a:r>
            <a:r>
              <a:rPr lang="it-IT" dirty="0" err="1"/>
              <a:t>that</a:t>
            </a:r>
            <a:r>
              <a:rPr lang="it-IT" dirty="0"/>
              <a:t> </a:t>
            </a:r>
            <a:r>
              <a:rPr lang="it-IT" dirty="0" err="1"/>
              <a:t>used</a:t>
            </a:r>
            <a:r>
              <a:rPr lang="it-IT" dirty="0"/>
              <a:t> for CALIOP data</a:t>
            </a:r>
          </a:p>
        </p:txBody>
      </p:sp>
      <p:sp>
        <p:nvSpPr>
          <p:cNvPr id="3" name="CasellaDiTesto 2">
            <a:extLst>
              <a:ext uri="{FF2B5EF4-FFF2-40B4-BE49-F238E27FC236}">
                <a16:creationId xmlns:a16="http://schemas.microsoft.com/office/drawing/2014/main" id="{D2B81A48-2961-7A05-0D6E-7C4C92BC5BD4}"/>
              </a:ext>
            </a:extLst>
          </p:cNvPr>
          <p:cNvSpPr txBox="1"/>
          <p:nvPr/>
        </p:nvSpPr>
        <p:spPr>
          <a:xfrm>
            <a:off x="1457325" y="972423"/>
            <a:ext cx="2788905" cy="461665"/>
          </a:xfrm>
          <a:prstGeom prst="rect">
            <a:avLst/>
          </a:prstGeom>
          <a:solidFill>
            <a:srgbClr val="FFC000">
              <a:alpha val="51000"/>
            </a:srgbClr>
          </a:solidFill>
          <a:ln w="25400">
            <a:solidFill>
              <a:schemeClr val="accent1"/>
            </a:solidFill>
          </a:ln>
        </p:spPr>
        <p:txBody>
          <a:bodyPr wrap="square" rtlCol="0">
            <a:spAutoFit/>
          </a:bodyPr>
          <a:lstStyle/>
          <a:p>
            <a:r>
              <a:rPr lang="it-IT" sz="2400" dirty="0" err="1"/>
              <a:t>Classification</a:t>
            </a:r>
            <a:r>
              <a:rPr lang="it-IT" sz="2400" dirty="0"/>
              <a:t> of </a:t>
            </a:r>
            <a:r>
              <a:rPr lang="it-IT" sz="2400" dirty="0" err="1"/>
              <a:t>PSCs</a:t>
            </a:r>
            <a:endParaRPr lang="it-IT" sz="2400" dirty="0"/>
          </a:p>
        </p:txBody>
      </p:sp>
    </p:spTree>
    <p:extLst>
      <p:ext uri="{BB962C8B-B14F-4D97-AF65-F5344CB8AC3E}">
        <p14:creationId xmlns:p14="http://schemas.microsoft.com/office/powerpoint/2010/main" val="153197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Observation of Polar Stratospheric Clouds at Dome C, Antarctica (Poster Slide 5)</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2" name="Immagine 1">
            <a:extLst>
              <a:ext uri="{FF2B5EF4-FFF2-40B4-BE49-F238E27FC236}">
                <a16:creationId xmlns:a16="http://schemas.microsoft.com/office/drawing/2014/main" id="{04380763-892D-E2ED-C9CB-0C156ABB6C8F}"/>
              </a:ext>
            </a:extLst>
          </p:cNvPr>
          <p:cNvPicPr>
            <a:picLocks noChangeAspect="1"/>
          </p:cNvPicPr>
          <p:nvPr/>
        </p:nvPicPr>
        <p:blipFill>
          <a:blip r:embed="rId3"/>
          <a:stretch>
            <a:fillRect/>
          </a:stretch>
        </p:blipFill>
        <p:spPr>
          <a:xfrm>
            <a:off x="2135639" y="1461047"/>
            <a:ext cx="8312932" cy="4152049"/>
          </a:xfrm>
          <a:prstGeom prst="rect">
            <a:avLst/>
          </a:prstGeom>
        </p:spPr>
      </p:pic>
      <p:sp>
        <p:nvSpPr>
          <p:cNvPr id="10" name="CasellaDiTesto 9">
            <a:extLst>
              <a:ext uri="{FF2B5EF4-FFF2-40B4-BE49-F238E27FC236}">
                <a16:creationId xmlns:a16="http://schemas.microsoft.com/office/drawing/2014/main" id="{5F409E2D-5355-E426-1368-D8F4D7C11B48}"/>
              </a:ext>
            </a:extLst>
          </p:cNvPr>
          <p:cNvSpPr txBox="1"/>
          <p:nvPr/>
        </p:nvSpPr>
        <p:spPr>
          <a:xfrm>
            <a:off x="3873450" y="5789272"/>
            <a:ext cx="5179110" cy="646331"/>
          </a:xfrm>
          <a:prstGeom prst="rect">
            <a:avLst/>
          </a:prstGeom>
          <a:solidFill>
            <a:srgbClr val="FFC000">
              <a:alpha val="51000"/>
            </a:srgbClr>
          </a:solidFill>
          <a:ln w="25400">
            <a:solidFill>
              <a:schemeClr val="accent1"/>
            </a:solidFill>
          </a:ln>
        </p:spPr>
        <p:txBody>
          <a:bodyPr wrap="none" rtlCol="0">
            <a:spAutoFit/>
          </a:bodyPr>
          <a:lstStyle/>
          <a:p>
            <a:r>
              <a:rPr lang="it-IT" dirty="0"/>
              <a:t>The </a:t>
            </a:r>
            <a:r>
              <a:rPr lang="it-IT" dirty="0" err="1"/>
              <a:t>polar</a:t>
            </a:r>
            <a:r>
              <a:rPr lang="it-IT" dirty="0"/>
              <a:t> vortex in 2021 </a:t>
            </a:r>
            <a:r>
              <a:rPr lang="it-IT" dirty="0" err="1"/>
              <a:t>was</a:t>
            </a:r>
            <a:r>
              <a:rPr lang="it-IT" dirty="0"/>
              <a:t> </a:t>
            </a:r>
            <a:r>
              <a:rPr lang="it-IT" dirty="0" err="1"/>
              <a:t>very</a:t>
            </a:r>
            <a:r>
              <a:rPr lang="it-IT" dirty="0"/>
              <a:t> </a:t>
            </a:r>
            <a:r>
              <a:rPr lang="it-IT" dirty="0" err="1"/>
              <a:t>cold</a:t>
            </a:r>
            <a:r>
              <a:rPr lang="it-IT" dirty="0"/>
              <a:t> and </a:t>
            </a:r>
            <a:r>
              <a:rPr lang="it-IT" dirty="0" err="1"/>
              <a:t>PSCs</a:t>
            </a:r>
            <a:r>
              <a:rPr lang="it-IT" dirty="0"/>
              <a:t> </a:t>
            </a:r>
            <a:r>
              <a:rPr lang="it-IT" dirty="0" err="1"/>
              <a:t>have</a:t>
            </a:r>
            <a:endParaRPr lang="it-IT" dirty="0"/>
          </a:p>
          <a:p>
            <a:r>
              <a:rPr lang="it-IT" dirty="0" err="1"/>
              <a:t>been</a:t>
            </a:r>
            <a:r>
              <a:rPr lang="it-IT" dirty="0"/>
              <a:t> </a:t>
            </a:r>
            <a:r>
              <a:rPr lang="it-IT" dirty="0" err="1"/>
              <a:t>observed</a:t>
            </a:r>
            <a:r>
              <a:rPr lang="it-IT" dirty="0"/>
              <a:t> </a:t>
            </a:r>
            <a:r>
              <a:rPr lang="it-IT" dirty="0" err="1"/>
              <a:t>until</a:t>
            </a:r>
            <a:r>
              <a:rPr lang="it-IT" dirty="0"/>
              <a:t> the end of </a:t>
            </a:r>
            <a:r>
              <a:rPr lang="it-IT" dirty="0" err="1"/>
              <a:t>September</a:t>
            </a:r>
            <a:endParaRPr lang="it-IT" dirty="0"/>
          </a:p>
        </p:txBody>
      </p:sp>
      <p:sp>
        <p:nvSpPr>
          <p:cNvPr id="11" name="CasellaDiTesto 10">
            <a:extLst>
              <a:ext uri="{FF2B5EF4-FFF2-40B4-BE49-F238E27FC236}">
                <a16:creationId xmlns:a16="http://schemas.microsoft.com/office/drawing/2014/main" id="{EC4865D2-211A-607B-369C-67133367787A}"/>
              </a:ext>
            </a:extLst>
          </p:cNvPr>
          <p:cNvSpPr txBox="1"/>
          <p:nvPr/>
        </p:nvSpPr>
        <p:spPr>
          <a:xfrm>
            <a:off x="8529220" y="2220224"/>
            <a:ext cx="652743" cy="369332"/>
          </a:xfrm>
          <a:prstGeom prst="rect">
            <a:avLst/>
          </a:prstGeom>
          <a:solidFill>
            <a:srgbClr val="FFC000">
              <a:alpha val="44000"/>
            </a:srgbClr>
          </a:solidFill>
          <a:ln w="25400">
            <a:solidFill>
              <a:schemeClr val="accent1"/>
            </a:solidFill>
          </a:ln>
        </p:spPr>
        <p:txBody>
          <a:bodyPr wrap="none" rtlCol="0">
            <a:spAutoFit/>
          </a:bodyPr>
          <a:lstStyle/>
          <a:p>
            <a:r>
              <a:rPr lang="it-IT" dirty="0"/>
              <a:t>2021</a:t>
            </a:r>
          </a:p>
        </p:txBody>
      </p:sp>
      <p:sp>
        <p:nvSpPr>
          <p:cNvPr id="3" name="CasellaDiTesto 2">
            <a:extLst>
              <a:ext uri="{FF2B5EF4-FFF2-40B4-BE49-F238E27FC236}">
                <a16:creationId xmlns:a16="http://schemas.microsoft.com/office/drawing/2014/main" id="{B5677F3A-F9F9-6B17-BF6C-0D130575F4CB}"/>
              </a:ext>
            </a:extLst>
          </p:cNvPr>
          <p:cNvSpPr txBox="1"/>
          <p:nvPr/>
        </p:nvSpPr>
        <p:spPr>
          <a:xfrm>
            <a:off x="5122560" y="745562"/>
            <a:ext cx="1946880" cy="461665"/>
          </a:xfrm>
          <a:prstGeom prst="rect">
            <a:avLst/>
          </a:prstGeom>
          <a:solidFill>
            <a:srgbClr val="FFC000">
              <a:alpha val="50000"/>
            </a:srgbClr>
          </a:solidFill>
          <a:ln w="25400">
            <a:solidFill>
              <a:schemeClr val="accent1"/>
            </a:solidFill>
          </a:ln>
        </p:spPr>
        <p:txBody>
          <a:bodyPr wrap="none" rtlCol="0">
            <a:spAutoFit/>
          </a:bodyPr>
          <a:lstStyle/>
          <a:p>
            <a:r>
              <a:rPr lang="it-IT" sz="2400" dirty="0" err="1"/>
              <a:t>Recent</a:t>
            </a:r>
            <a:r>
              <a:rPr lang="it-IT" sz="2400" dirty="0"/>
              <a:t> </a:t>
            </a:r>
            <a:r>
              <a:rPr lang="it-IT" sz="2400" dirty="0" err="1"/>
              <a:t>results</a:t>
            </a:r>
            <a:endParaRPr lang="it-IT" sz="2400" dirty="0"/>
          </a:p>
        </p:txBody>
      </p:sp>
    </p:spTree>
    <p:extLst>
      <p:ext uri="{BB962C8B-B14F-4D97-AF65-F5344CB8AC3E}">
        <p14:creationId xmlns:p14="http://schemas.microsoft.com/office/powerpoint/2010/main" val="3574207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Observation of Polar Stratospheric Clouds at Dome C, Antarctica (Poster Slide 6)</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2" name="CasellaDiTesto 1">
            <a:extLst>
              <a:ext uri="{FF2B5EF4-FFF2-40B4-BE49-F238E27FC236}">
                <a16:creationId xmlns:a16="http://schemas.microsoft.com/office/drawing/2014/main" id="{D9325F71-A741-CCCA-44C3-5337B018223F}"/>
              </a:ext>
            </a:extLst>
          </p:cNvPr>
          <p:cNvSpPr txBox="1"/>
          <p:nvPr/>
        </p:nvSpPr>
        <p:spPr>
          <a:xfrm>
            <a:off x="5418571" y="1038870"/>
            <a:ext cx="1354858" cy="523220"/>
          </a:xfrm>
          <a:prstGeom prst="rect">
            <a:avLst/>
          </a:prstGeom>
          <a:solidFill>
            <a:srgbClr val="92D050">
              <a:alpha val="47000"/>
            </a:srgbClr>
          </a:solidFill>
          <a:ln w="25400">
            <a:solidFill>
              <a:schemeClr val="accent1"/>
            </a:solidFill>
          </a:ln>
        </p:spPr>
        <p:txBody>
          <a:bodyPr wrap="none" rtlCol="0">
            <a:spAutoFit/>
          </a:bodyPr>
          <a:lstStyle/>
          <a:p>
            <a:r>
              <a:rPr lang="it-IT" sz="2800" dirty="0"/>
              <a:t>Outlook</a:t>
            </a:r>
          </a:p>
        </p:txBody>
      </p:sp>
      <p:sp>
        <p:nvSpPr>
          <p:cNvPr id="3" name="CasellaDiTesto 2">
            <a:extLst>
              <a:ext uri="{FF2B5EF4-FFF2-40B4-BE49-F238E27FC236}">
                <a16:creationId xmlns:a16="http://schemas.microsoft.com/office/drawing/2014/main" id="{069B8DB7-208D-D26E-7AD7-5D1BEB2832AD}"/>
              </a:ext>
            </a:extLst>
          </p:cNvPr>
          <p:cNvSpPr txBox="1"/>
          <p:nvPr/>
        </p:nvSpPr>
        <p:spPr>
          <a:xfrm>
            <a:off x="847725" y="2014529"/>
            <a:ext cx="9925308" cy="830997"/>
          </a:xfrm>
          <a:prstGeom prst="rect">
            <a:avLst/>
          </a:prstGeom>
          <a:solidFill>
            <a:srgbClr val="FFC000">
              <a:alpha val="52000"/>
            </a:srgbClr>
          </a:solidFill>
          <a:ln w="25400">
            <a:solidFill>
              <a:schemeClr val="accent1"/>
            </a:solidFill>
          </a:ln>
        </p:spPr>
        <p:txBody>
          <a:bodyPr wrap="square" rtlCol="0">
            <a:spAutoFit/>
          </a:bodyPr>
          <a:lstStyle/>
          <a:p>
            <a:r>
              <a:rPr lang="it-IT" sz="2400" dirty="0" err="1"/>
              <a:t>We</a:t>
            </a:r>
            <a:r>
              <a:rPr lang="it-IT" sz="2400" dirty="0"/>
              <a:t> are </a:t>
            </a:r>
            <a:r>
              <a:rPr lang="it-IT" sz="2400" dirty="0" err="1"/>
              <a:t>currently</a:t>
            </a:r>
            <a:r>
              <a:rPr lang="it-IT" sz="2400" dirty="0"/>
              <a:t> </a:t>
            </a:r>
            <a:r>
              <a:rPr lang="it-IT" sz="2400" dirty="0" err="1"/>
              <a:t>elaborating</a:t>
            </a:r>
            <a:r>
              <a:rPr lang="it-IT" sz="2400" dirty="0"/>
              <a:t> the CALIOP data of the last </a:t>
            </a:r>
            <a:r>
              <a:rPr lang="it-IT" sz="2400" dirty="0" err="1"/>
              <a:t>few</a:t>
            </a:r>
            <a:r>
              <a:rPr lang="it-IT" sz="2400" dirty="0"/>
              <a:t> </a:t>
            </a:r>
            <a:r>
              <a:rPr lang="it-IT" sz="2400" dirty="0" err="1"/>
              <a:t>years</a:t>
            </a:r>
            <a:r>
              <a:rPr lang="it-IT" sz="2400" dirty="0"/>
              <a:t>, </a:t>
            </a:r>
            <a:r>
              <a:rPr lang="it-IT" sz="2400" dirty="0" err="1"/>
              <a:t>both</a:t>
            </a:r>
            <a:r>
              <a:rPr lang="it-IT" sz="2400" dirty="0"/>
              <a:t> for </a:t>
            </a:r>
            <a:r>
              <a:rPr lang="it-IT" sz="2400" dirty="0" err="1"/>
              <a:t>climate</a:t>
            </a:r>
            <a:r>
              <a:rPr lang="it-IT" sz="2400" dirty="0"/>
              <a:t> studies  and </a:t>
            </a:r>
            <a:r>
              <a:rPr lang="it-IT" sz="2400" dirty="0" err="1"/>
              <a:t>comparison</a:t>
            </a:r>
            <a:r>
              <a:rPr lang="it-IT" sz="2400" dirty="0"/>
              <a:t> with ground </a:t>
            </a:r>
            <a:r>
              <a:rPr lang="it-IT" sz="2400" dirty="0" err="1"/>
              <a:t>based</a:t>
            </a:r>
            <a:r>
              <a:rPr lang="it-IT" sz="2400" dirty="0"/>
              <a:t> data.</a:t>
            </a:r>
          </a:p>
        </p:txBody>
      </p:sp>
      <p:sp>
        <p:nvSpPr>
          <p:cNvPr id="4" name="CasellaDiTesto 3">
            <a:extLst>
              <a:ext uri="{FF2B5EF4-FFF2-40B4-BE49-F238E27FC236}">
                <a16:creationId xmlns:a16="http://schemas.microsoft.com/office/drawing/2014/main" id="{21C278A9-C687-82F9-5F1E-19F5F64FEF07}"/>
              </a:ext>
            </a:extLst>
          </p:cNvPr>
          <p:cNvSpPr txBox="1"/>
          <p:nvPr/>
        </p:nvSpPr>
        <p:spPr>
          <a:xfrm>
            <a:off x="887535" y="3643143"/>
            <a:ext cx="10713382" cy="1200329"/>
          </a:xfrm>
          <a:prstGeom prst="rect">
            <a:avLst/>
          </a:prstGeom>
          <a:solidFill>
            <a:srgbClr val="FFC000">
              <a:alpha val="54000"/>
            </a:srgbClr>
          </a:solidFill>
          <a:ln w="25400">
            <a:solidFill>
              <a:schemeClr val="accent1"/>
            </a:solidFill>
          </a:ln>
        </p:spPr>
        <p:txBody>
          <a:bodyPr wrap="none" rtlCol="0">
            <a:spAutoFit/>
          </a:bodyPr>
          <a:lstStyle/>
          <a:p>
            <a:r>
              <a:rPr lang="it-IT" sz="2400" dirty="0" err="1"/>
              <a:t>Since</a:t>
            </a:r>
            <a:r>
              <a:rPr lang="it-IT" sz="2400" dirty="0"/>
              <a:t> </a:t>
            </a:r>
            <a:r>
              <a:rPr lang="it-IT" sz="2400" dirty="0" err="1"/>
              <a:t>may</a:t>
            </a:r>
            <a:r>
              <a:rPr lang="it-IT" sz="2400" dirty="0"/>
              <a:t> 2022 </a:t>
            </a:r>
            <a:r>
              <a:rPr lang="it-IT" sz="2400" dirty="0" err="1"/>
              <a:t>we</a:t>
            </a:r>
            <a:r>
              <a:rPr lang="it-IT" sz="2400" dirty="0"/>
              <a:t> are </a:t>
            </a:r>
            <a:r>
              <a:rPr lang="it-IT" sz="2400" dirty="0" err="1"/>
              <a:t>operating</a:t>
            </a:r>
            <a:r>
              <a:rPr lang="it-IT" sz="2400" dirty="0"/>
              <a:t> the </a:t>
            </a:r>
            <a:r>
              <a:rPr lang="it-IT" sz="2400" dirty="0" err="1"/>
              <a:t>tropospheric</a:t>
            </a:r>
            <a:r>
              <a:rPr lang="it-IT" sz="2400" dirty="0"/>
              <a:t> </a:t>
            </a:r>
            <a:r>
              <a:rPr lang="it-IT" sz="2400" dirty="0" err="1"/>
              <a:t>channel</a:t>
            </a:r>
            <a:r>
              <a:rPr lang="it-IT" sz="2400" dirty="0"/>
              <a:t> </a:t>
            </a:r>
            <a:r>
              <a:rPr lang="it-IT" sz="2400" dirty="0" err="1"/>
              <a:t>routinely</a:t>
            </a:r>
            <a:r>
              <a:rPr lang="it-IT" sz="2400" dirty="0"/>
              <a:t>, and </a:t>
            </a:r>
            <a:r>
              <a:rPr lang="it-IT" sz="2400" dirty="0" err="1"/>
              <a:t>contribute</a:t>
            </a:r>
            <a:endParaRPr lang="it-IT" sz="2400" dirty="0"/>
          </a:p>
          <a:p>
            <a:r>
              <a:rPr lang="it-IT" sz="2400" dirty="0"/>
              <a:t> to the YOPP-SH </a:t>
            </a:r>
            <a:r>
              <a:rPr lang="it-IT" sz="2400" dirty="0" err="1"/>
              <a:t>observational</a:t>
            </a:r>
            <a:r>
              <a:rPr lang="it-IT" sz="2400" dirty="0"/>
              <a:t> </a:t>
            </a:r>
            <a:r>
              <a:rPr lang="it-IT" sz="2400" dirty="0" err="1"/>
              <a:t>campaign</a:t>
            </a:r>
            <a:r>
              <a:rPr lang="it-IT" sz="2400" dirty="0"/>
              <a:t>, with the goal to </a:t>
            </a:r>
            <a:r>
              <a:rPr lang="it-IT" sz="2400" dirty="0" err="1"/>
              <a:t>get</a:t>
            </a:r>
            <a:r>
              <a:rPr lang="it-IT" sz="2400" dirty="0"/>
              <a:t> a </a:t>
            </a:r>
            <a:r>
              <a:rPr lang="it-IT" sz="2400" dirty="0" err="1"/>
              <a:t>better</a:t>
            </a:r>
            <a:r>
              <a:rPr lang="it-IT" sz="2400" dirty="0"/>
              <a:t> </a:t>
            </a:r>
            <a:r>
              <a:rPr lang="it-IT" sz="2400" dirty="0" err="1"/>
              <a:t>understanding</a:t>
            </a:r>
            <a:endParaRPr lang="it-IT" sz="2400" dirty="0"/>
          </a:p>
          <a:p>
            <a:r>
              <a:rPr lang="it-IT" sz="2400" dirty="0"/>
              <a:t>of </a:t>
            </a:r>
            <a:r>
              <a:rPr lang="it-IT" sz="2400" dirty="0" err="1"/>
              <a:t>precipitation</a:t>
            </a:r>
            <a:r>
              <a:rPr lang="it-IT" sz="2400" dirty="0"/>
              <a:t> in Antarctica</a:t>
            </a:r>
          </a:p>
        </p:txBody>
      </p:sp>
    </p:spTree>
    <p:extLst>
      <p:ext uri="{BB962C8B-B14F-4D97-AF65-F5344CB8AC3E}">
        <p14:creationId xmlns:p14="http://schemas.microsoft.com/office/powerpoint/2010/main" val="3951079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721</Words>
  <Application>Microsoft Office PowerPoint</Application>
  <PresentationFormat>Widescreen</PresentationFormat>
  <Paragraphs>61</Paragraphs>
  <Slides>6</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6</vt:i4>
      </vt:variant>
    </vt:vector>
  </HeadingPairs>
  <TitlesOfParts>
    <vt:vector size="13" baseType="lpstr">
      <vt:lpstr>Arial</vt:lpstr>
      <vt:lpstr>Calibri</vt:lpstr>
      <vt:lpstr>Calibri Light</vt:lpstr>
      <vt:lpstr>Comic Sans MS</vt:lpstr>
      <vt:lpstr>Helvetica</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John T. (GSFC-6140)</dc:creator>
  <cp:lastModifiedBy>Marcel Snels</cp:lastModifiedBy>
  <cp:revision>20</cp:revision>
  <dcterms:created xsi:type="dcterms:W3CDTF">2022-05-05T15:41:37Z</dcterms:created>
  <dcterms:modified xsi:type="dcterms:W3CDTF">2022-05-31T09:59:24Z</dcterms:modified>
</cp:coreProperties>
</file>