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slides/slide5.xml" ContentType="application/vnd.openxmlformats-officedocument.presentationml.slide+xml"/>
  <Override PartName="/ppt/slideLayouts/slideLayout1.xml" ContentType="application/vnd.openxmlformats-officedocument.presentationml.slideLayout+xml"/>
  <Default Extension="png" ContentType="image/png"/>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s/slide6.xml" ContentType="application/vnd.openxmlformats-officedocument.presentationml.slide+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rels" ContentType="application/vnd.openxmlformats-package.relationships+xml"/>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ldMasterIdLst>
    <p:sldMasterId r:id="rId1"/>
  </p:sldMasterIdLst>
  <p:sldIdLst>
    <p:sldId id="256" r:id="rId2"/>
    <p:sldId id="257" r:id="rId3"/>
    <p:sldId id="258" r:id="rId4"/>
    <p:sldId id="259" r:id="rId5"/>
    <p:sldId id="260" r:id="rId6"/>
    <p:sldId id="261" r:id="rId7"/>
  </p:sldIdLst>
  <p:sldSz cx="10080625" cy="5670550"/>
  <p:notesSz cx="7559675" cy="10691813"/>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p:scale>
          <a:sx n="100" d="100"/>
          <a:sy n="100" d="100"/>
        </p:scale>
        <p:origin x="-832" y="-216"/>
      </p:cViewPr>
      <p:guideLst>
        <p:guide orient="horz" pos="1786"/>
        <p:guide pos="3175"/>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reserve="1">
  <p:cSld name="Title Slide">
    <p:spTree>
      <p:nvGrpSpPr>
        <p:cNvPr id="1" name=""/>
        <p:cNvGrpSpPr/>
        <p:nvPr/>
      </p:nvGrpSpPr>
      <p:grpSpPr>
        <a:xfrm>
          <a:off x="0" y="0"/>
          <a:ext cx="0" cy="0"/>
          <a:chOff x="0" y="0"/>
          <a:chExt cx="0" cy="0"/>
        </a:xfrm>
      </p:grpSpPr>
      <p:sp>
        <p:nvSpPr>
          <p:cNvPr id="8" name="PlaceHolder 1"/>
          <p:cNvSpPr>
            <a:spLocks noGrp="1"/>
          </p:cNvSpPr>
          <p:nvPr>
            <p:ph type="title"/>
          </p:nvPr>
        </p:nvSpPr>
        <p:spPr>
          <a:xfrm>
            <a:off x="0" y="306000"/>
            <a:ext cx="8100000" cy="630000"/>
          </a:xfrm>
          <a:prstGeom prst="rect">
            <a:avLst/>
          </a:prstGeom>
          <a:solidFill>
            <a:srgbClr val="81D41A"/>
          </a:solidFill>
          <a:ln w="0">
            <a:noFill/>
          </a:ln>
        </p:spPr>
        <p:txBody>
          <a:bodyPr lIns="0" tIns="0" rIns="0" bIns="0" anchor="ctr">
            <a:noAutofit/>
          </a:bodyPr>
          <a:lstStyle/>
          <a:p>
            <a:endParaRPr lang="en-GB" sz="2700" b="0" strike="noStrike" spc="-1" dirty="0">
              <a:latin typeface="Arial"/>
            </a:endParaRPr>
          </a:p>
        </p:txBody>
      </p:sp>
      <p:sp>
        <p:nvSpPr>
          <p:cNvPr id="9" name="PlaceHolder 2"/>
          <p:cNvSpPr>
            <a:spLocks noGrp="1"/>
          </p:cNvSpPr>
          <p:nvPr>
            <p:ph type="subTitle"/>
          </p:nvPr>
        </p:nvSpPr>
        <p:spPr>
          <a:xfrm>
            <a:off x="0" y="1206000"/>
            <a:ext cx="10080000" cy="4463640"/>
          </a:xfrm>
          <a:prstGeom prst="rect">
            <a:avLst/>
          </a:prstGeom>
          <a:noFill/>
          <a:ln w="0">
            <a:noFill/>
          </a:ln>
        </p:spPr>
        <p:txBody>
          <a:bodyPr lIns="0" tIns="0" rIns="0" bIns="0" anchor="ctr">
            <a:noAutofit/>
          </a:bodyPr>
          <a:lstStyle/>
          <a:p>
            <a:pPr algn="ctr">
              <a:buNone/>
            </a:pPr>
            <a:endParaRPr lang="en-GB" sz="3200" b="0" strike="noStrike" spc="-1">
              <a:latin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0" y="306000"/>
            <a:ext cx="8100000" cy="630000"/>
          </a:xfrm>
          <a:prstGeom prst="rect">
            <a:avLst/>
          </a:prstGeom>
          <a:solidFill>
            <a:srgbClr val="81D41A"/>
          </a:solidFill>
          <a:ln w="0">
            <a:noFill/>
          </a:ln>
        </p:spPr>
        <p:txBody>
          <a:bodyPr lIns="0" tIns="0" rIns="0" bIns="0" anchor="ctr">
            <a:noAutofit/>
          </a:bodyPr>
          <a:lstStyle/>
          <a:p>
            <a:endParaRPr lang="en-GB" sz="2700" b="0" strike="noStrike" spc="-1" dirty="0">
              <a:latin typeface="Arial"/>
            </a:endParaRPr>
          </a:p>
        </p:txBody>
      </p:sp>
      <p:sp>
        <p:nvSpPr>
          <p:cNvPr id="11" name="PlaceHolder 2"/>
          <p:cNvSpPr>
            <a:spLocks noGrp="1"/>
          </p:cNvSpPr>
          <p:nvPr>
            <p:ph/>
          </p:nvPr>
        </p:nvSpPr>
        <p:spPr>
          <a:xfrm>
            <a:off x="0" y="1206000"/>
            <a:ext cx="10080000" cy="4463640"/>
          </a:xfrm>
          <a:prstGeom prst="rect">
            <a:avLst/>
          </a:prstGeom>
          <a:noFill/>
          <a:ln w="0">
            <a:noFill/>
          </a:ln>
        </p:spPr>
        <p:txBody>
          <a:bodyPr lIns="0" tIns="0" rIns="0" bIns="0" anchor="t">
            <a:normAutofit/>
          </a:bodyPr>
          <a:lstStyle/>
          <a:p>
            <a:endParaRPr lang="en-GB" sz="20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15" name="PlaceHolder 1"/>
          <p:cNvSpPr>
            <a:spLocks noGrp="1"/>
          </p:cNvSpPr>
          <p:nvPr>
            <p:ph type="title"/>
          </p:nvPr>
        </p:nvSpPr>
        <p:spPr>
          <a:xfrm>
            <a:off x="0" y="306000"/>
            <a:ext cx="8100000" cy="630000"/>
          </a:xfrm>
          <a:prstGeom prst="rect">
            <a:avLst/>
          </a:prstGeom>
          <a:solidFill>
            <a:srgbClr val="81D41A"/>
          </a:solidFill>
          <a:ln w="0">
            <a:noFill/>
          </a:ln>
        </p:spPr>
        <p:txBody>
          <a:bodyPr lIns="0" tIns="0" rIns="0" bIns="0" anchor="ctr">
            <a:noAutofit/>
          </a:bodyPr>
          <a:lstStyle/>
          <a:p>
            <a:endParaRPr lang="en-GB" sz="27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AndObj" preserve="1">
  <p:cSld name="Title, 2 Content and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0" y="306000"/>
            <a:ext cx="8100000" cy="630000"/>
          </a:xfrm>
          <a:prstGeom prst="rect">
            <a:avLst/>
          </a:prstGeom>
          <a:solidFill>
            <a:srgbClr val="81D41A"/>
          </a:solidFill>
          <a:ln w="0">
            <a:noFill/>
          </a:ln>
        </p:spPr>
        <p:txBody>
          <a:bodyPr lIns="0" tIns="0" rIns="0" bIns="0" anchor="ctr">
            <a:noAutofit/>
          </a:bodyPr>
          <a:lstStyle/>
          <a:p>
            <a:endParaRPr lang="en-GB" sz="2700" b="0" strike="noStrike" spc="-1">
              <a:latin typeface="Arial"/>
            </a:endParaRPr>
          </a:p>
        </p:txBody>
      </p:sp>
      <p:sp>
        <p:nvSpPr>
          <p:cNvPr id="18" name="PlaceHolder 2"/>
          <p:cNvSpPr>
            <a:spLocks noGrp="1"/>
          </p:cNvSpPr>
          <p:nvPr>
            <p:ph/>
          </p:nvPr>
        </p:nvSpPr>
        <p:spPr>
          <a:xfrm>
            <a:off x="0" y="1206000"/>
            <a:ext cx="4918680" cy="2129040"/>
          </a:xfrm>
          <a:prstGeom prst="rect">
            <a:avLst/>
          </a:prstGeom>
          <a:noFill/>
          <a:ln w="0">
            <a:noFill/>
          </a:ln>
        </p:spPr>
        <p:txBody>
          <a:bodyPr lIns="0" tIns="0" rIns="0" bIns="0" anchor="t">
            <a:normAutofit/>
          </a:bodyPr>
          <a:lstStyle/>
          <a:p>
            <a:endParaRPr lang="en-GB" sz="2000" b="0" strike="noStrike" spc="-1">
              <a:latin typeface="Arial"/>
            </a:endParaRPr>
          </a:p>
        </p:txBody>
      </p:sp>
      <p:sp>
        <p:nvSpPr>
          <p:cNvPr id="19" name="PlaceHolder 3"/>
          <p:cNvSpPr>
            <a:spLocks noGrp="1"/>
          </p:cNvSpPr>
          <p:nvPr>
            <p:ph/>
          </p:nvPr>
        </p:nvSpPr>
        <p:spPr>
          <a:xfrm>
            <a:off x="5164920" y="1206000"/>
            <a:ext cx="4918680" cy="4463640"/>
          </a:xfrm>
          <a:prstGeom prst="rect">
            <a:avLst/>
          </a:prstGeom>
          <a:noFill/>
          <a:ln w="0">
            <a:noFill/>
          </a:ln>
        </p:spPr>
        <p:txBody>
          <a:bodyPr lIns="0" tIns="0" rIns="0" bIns="0" anchor="t">
            <a:normAutofit/>
          </a:bodyPr>
          <a:lstStyle/>
          <a:p>
            <a:endParaRPr lang="en-GB" sz="2000" b="0" strike="noStrike" spc="-1">
              <a:latin typeface="Arial"/>
            </a:endParaRPr>
          </a:p>
        </p:txBody>
      </p:sp>
      <p:sp>
        <p:nvSpPr>
          <p:cNvPr id="20" name="PlaceHolder 4"/>
          <p:cNvSpPr>
            <a:spLocks noGrp="1"/>
          </p:cNvSpPr>
          <p:nvPr>
            <p:ph/>
          </p:nvPr>
        </p:nvSpPr>
        <p:spPr>
          <a:xfrm>
            <a:off x="0" y="3537720"/>
            <a:ext cx="4918680" cy="2129040"/>
          </a:xfrm>
          <a:prstGeom prst="rect">
            <a:avLst/>
          </a:prstGeom>
          <a:noFill/>
          <a:ln w="0">
            <a:noFill/>
          </a:ln>
        </p:spPr>
        <p:txBody>
          <a:bodyPr lIns="0" tIns="0" rIns="0" bIns="0" anchor="t">
            <a:normAutofit/>
          </a:bodyPr>
          <a:lstStyle/>
          <a:p>
            <a:endParaRPr lang="en-GB" sz="20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OverTx" preserve="1">
  <p:cSld name="Title, 2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0" y="306000"/>
            <a:ext cx="8100000" cy="630000"/>
          </a:xfrm>
          <a:prstGeom prst="rect">
            <a:avLst/>
          </a:prstGeom>
          <a:solidFill>
            <a:srgbClr val="81D41A"/>
          </a:solidFill>
          <a:ln w="0">
            <a:noFill/>
          </a:ln>
        </p:spPr>
        <p:txBody>
          <a:bodyPr lIns="0" tIns="0" rIns="0" bIns="0" anchor="ctr">
            <a:noAutofit/>
          </a:bodyPr>
          <a:lstStyle/>
          <a:p>
            <a:endParaRPr lang="en-GB" sz="2700" b="0" strike="noStrike" spc="-1">
              <a:latin typeface="Arial"/>
            </a:endParaRPr>
          </a:p>
        </p:txBody>
      </p:sp>
      <p:sp>
        <p:nvSpPr>
          <p:cNvPr id="26" name="PlaceHolder 2"/>
          <p:cNvSpPr>
            <a:spLocks noGrp="1"/>
          </p:cNvSpPr>
          <p:nvPr>
            <p:ph/>
          </p:nvPr>
        </p:nvSpPr>
        <p:spPr>
          <a:xfrm>
            <a:off x="0" y="1206000"/>
            <a:ext cx="4918680" cy="2129040"/>
          </a:xfrm>
          <a:prstGeom prst="rect">
            <a:avLst/>
          </a:prstGeom>
          <a:noFill/>
          <a:ln w="0">
            <a:noFill/>
          </a:ln>
        </p:spPr>
        <p:txBody>
          <a:bodyPr lIns="0" tIns="0" rIns="0" bIns="0" anchor="t">
            <a:normAutofit/>
          </a:bodyPr>
          <a:lstStyle/>
          <a:p>
            <a:endParaRPr lang="en-GB" sz="2000" b="0" strike="noStrike" spc="-1">
              <a:latin typeface="Arial"/>
            </a:endParaRPr>
          </a:p>
        </p:txBody>
      </p:sp>
      <p:sp>
        <p:nvSpPr>
          <p:cNvPr id="27" name="PlaceHolder 3"/>
          <p:cNvSpPr>
            <a:spLocks noGrp="1"/>
          </p:cNvSpPr>
          <p:nvPr>
            <p:ph/>
          </p:nvPr>
        </p:nvSpPr>
        <p:spPr>
          <a:xfrm>
            <a:off x="5164920" y="1206000"/>
            <a:ext cx="4918680" cy="2129040"/>
          </a:xfrm>
          <a:prstGeom prst="rect">
            <a:avLst/>
          </a:prstGeom>
          <a:noFill/>
          <a:ln w="0">
            <a:noFill/>
          </a:ln>
        </p:spPr>
        <p:txBody>
          <a:bodyPr lIns="0" tIns="0" rIns="0" bIns="0" anchor="t">
            <a:normAutofit/>
          </a:bodyPr>
          <a:lstStyle/>
          <a:p>
            <a:endParaRPr lang="en-GB" sz="2000" b="0" strike="noStrike" spc="-1">
              <a:latin typeface="Arial"/>
            </a:endParaRPr>
          </a:p>
        </p:txBody>
      </p:sp>
      <p:sp>
        <p:nvSpPr>
          <p:cNvPr id="28" name="PlaceHolder 4"/>
          <p:cNvSpPr>
            <a:spLocks noGrp="1"/>
          </p:cNvSpPr>
          <p:nvPr>
            <p:ph/>
          </p:nvPr>
        </p:nvSpPr>
        <p:spPr>
          <a:xfrm>
            <a:off x="0" y="3537720"/>
            <a:ext cx="10080000" cy="2129040"/>
          </a:xfrm>
          <a:prstGeom prst="rect">
            <a:avLst/>
          </a:prstGeom>
          <a:noFill/>
          <a:ln w="0">
            <a:noFill/>
          </a:ln>
        </p:spPr>
        <p:txBody>
          <a:bodyPr lIns="0" tIns="0" rIns="0" bIns="0" anchor="t">
            <a:normAutofit/>
          </a:bodyPr>
          <a:lstStyle/>
          <a:p>
            <a:endParaRPr lang="en-GB" sz="20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Rectangle 4294967295"/>
          <p:cNvSpPr/>
          <p:nvPr/>
        </p:nvSpPr>
        <p:spPr>
          <a:xfrm>
            <a:off x="0" y="0"/>
            <a:ext cx="10080000" cy="5669640"/>
          </a:xfrm>
          <a:prstGeom prst="rect">
            <a:avLst/>
          </a:prstGeom>
          <a:noFill/>
          <a:ln w="0">
            <a:noFill/>
          </a:ln>
        </p:spPr>
        <p:style>
          <a:lnRef idx="0">
            <a:scrgbClr r="0" g="0" b="0"/>
          </a:lnRef>
          <a:fillRef idx="0">
            <a:scrgbClr r="0" g="0" b="0"/>
          </a:fillRef>
          <a:effectRef idx="0">
            <a:scrgbClr r="0" g="0" b="0"/>
          </a:effectRef>
          <a:fontRef idx="minor"/>
        </p:style>
      </p:sp>
      <p:sp>
        <p:nvSpPr>
          <p:cNvPr id="9" name="PlaceHolder 1"/>
          <p:cNvSpPr>
            <a:spLocks noGrp="1"/>
          </p:cNvSpPr>
          <p:nvPr>
            <p:ph type="body"/>
          </p:nvPr>
        </p:nvSpPr>
        <p:spPr>
          <a:xfrm>
            <a:off x="0" y="1206000"/>
            <a:ext cx="10080000" cy="4463640"/>
          </a:xfrm>
          <a:prstGeom prst="rect">
            <a:avLst/>
          </a:prstGeom>
          <a:noFill/>
          <a:ln w="0">
            <a:noFill/>
          </a:ln>
        </p:spPr>
        <p:txBody>
          <a:bodyPr lIns="0" tIns="0" rIns="0" bIns="0" anchor="t">
            <a:normAutofit/>
          </a:bodyPr>
          <a:lstStyle/>
          <a:p>
            <a:pPr marL="432000" indent="-324000">
              <a:spcAft>
                <a:spcPts val="1057"/>
              </a:spcAft>
              <a:buClr>
                <a:srgbClr val="91D93F"/>
              </a:buClr>
              <a:buSzPct val="45000"/>
              <a:buFont typeface="Wingdings" charset="2"/>
              <a:buChar char=""/>
            </a:pPr>
            <a:r>
              <a:rPr lang="en-GB" sz="2000" b="0" strike="noStrike" spc="-1">
                <a:latin typeface="Arial"/>
              </a:rPr>
              <a:t>Cliquez pour éditer le format du plan de texte</a:t>
            </a:r>
          </a:p>
          <a:p>
            <a:pPr marL="864000" lvl="1" indent="-324000">
              <a:spcAft>
                <a:spcPts val="845"/>
              </a:spcAft>
              <a:buClr>
                <a:srgbClr val="91D93F"/>
              </a:buClr>
              <a:buSzPct val="75000"/>
              <a:buFont typeface="Symbol" charset="2"/>
              <a:buChar char=""/>
            </a:pPr>
            <a:r>
              <a:rPr lang="en-GB" sz="2000" b="0" strike="noStrike" spc="-1">
                <a:latin typeface="Arial"/>
              </a:rPr>
              <a:t>Second niveau de plan</a:t>
            </a:r>
          </a:p>
          <a:p>
            <a:pPr marL="1296000" lvl="2" indent="-288000">
              <a:spcAft>
                <a:spcPts val="632"/>
              </a:spcAft>
              <a:buClr>
                <a:srgbClr val="91D93F"/>
              </a:buClr>
              <a:buSzPct val="45000"/>
              <a:buFont typeface="Wingdings 2" charset="2"/>
              <a:buChar char=""/>
            </a:pPr>
            <a:r>
              <a:rPr lang="en-GB" sz="2000" b="0" strike="noStrike" spc="-1">
                <a:latin typeface="Arial"/>
              </a:rPr>
              <a:t>Troisième niveau de plan</a:t>
            </a:r>
          </a:p>
          <a:p>
            <a:pPr marL="1728000" lvl="3" indent="-216000">
              <a:spcAft>
                <a:spcPts val="420"/>
              </a:spcAft>
              <a:buClr>
                <a:srgbClr val="91D93F"/>
              </a:buClr>
              <a:buSzPct val="45000"/>
              <a:buFont typeface="Wingdings" charset="2"/>
              <a:buChar char=""/>
            </a:pPr>
            <a:r>
              <a:rPr lang="en-GB" sz="2000" b="0" strike="noStrike" spc="-1">
                <a:latin typeface="Arial"/>
              </a:rPr>
              <a:t>Quatrième niveau de plan</a:t>
            </a:r>
          </a:p>
          <a:p>
            <a:pPr marL="2160000" lvl="4" indent="-216000">
              <a:spcAft>
                <a:spcPts val="207"/>
              </a:spcAft>
              <a:buClr>
                <a:srgbClr val="91D93F"/>
              </a:buClr>
              <a:buSzPct val="45000"/>
              <a:buFont typeface="Wingdings" charset="2"/>
              <a:buChar char=""/>
            </a:pPr>
            <a:r>
              <a:rPr lang="en-GB" sz="2000" b="0" strike="noStrike" spc="-1">
                <a:latin typeface="Arial"/>
              </a:rPr>
              <a:t>Cinquième niveau de plan</a:t>
            </a:r>
          </a:p>
          <a:p>
            <a:pPr marL="2592000" lvl="5" indent="-216000">
              <a:spcAft>
                <a:spcPts val="207"/>
              </a:spcAft>
              <a:buClr>
                <a:srgbClr val="91D93F"/>
              </a:buClr>
              <a:buSzPct val="45000"/>
              <a:buFont typeface="Wingdings" charset="2"/>
              <a:buChar char=""/>
            </a:pPr>
            <a:r>
              <a:rPr lang="en-GB" sz="2000" b="0" strike="noStrike" spc="-1">
                <a:latin typeface="Arial"/>
              </a:rPr>
              <a:t>Sixième niveau de plan</a:t>
            </a:r>
          </a:p>
          <a:p>
            <a:pPr marL="3024000" lvl="6" indent="-216000">
              <a:spcAft>
                <a:spcPts val="207"/>
              </a:spcAft>
              <a:buClr>
                <a:srgbClr val="91D93F"/>
              </a:buClr>
              <a:buSzPct val="45000"/>
              <a:buFont typeface="Wingdings" charset="2"/>
              <a:buChar char=""/>
            </a:pPr>
            <a:r>
              <a:rPr lang="en-GB" sz="2000" b="0" strike="noStrike" spc="-1">
                <a:latin typeface="Arial"/>
              </a:rPr>
              <a:t>Septième niveau de plan</a:t>
            </a:r>
          </a:p>
        </p:txBody>
      </p:sp>
      <p:sp>
        <p:nvSpPr>
          <p:cNvPr id="2" name="Rectangle 1"/>
          <p:cNvSpPr/>
          <p:nvPr/>
        </p:nvSpPr>
        <p:spPr>
          <a:xfrm>
            <a:off x="6624000" y="0"/>
            <a:ext cx="900000" cy="1170000"/>
          </a:xfrm>
          <a:prstGeom prst="rect">
            <a:avLst/>
          </a:prstGeom>
          <a:solidFill>
            <a:srgbClr val="7D8AE7"/>
          </a:solidFill>
          <a:ln w="10800">
            <a:solidFill>
              <a:srgbClr val="3F52D9"/>
            </a:solidFill>
            <a:round/>
          </a:ln>
          <a:effectLst>
            <a:outerShdw dist="30547" dir="2700000" rotWithShape="0">
              <a:srgbClr val="C1C7F4"/>
            </a:outerShdw>
          </a:effectLst>
        </p:spPr>
        <p:style>
          <a:lnRef idx="0">
            <a:scrgbClr r="0" g="0" b="0"/>
          </a:lnRef>
          <a:fillRef idx="0">
            <a:scrgbClr r="0" g="0" b="0"/>
          </a:fillRef>
          <a:effectRef idx="0">
            <a:scrgbClr r="0" g="0" b="0"/>
          </a:effectRef>
          <a:fontRef idx="minor"/>
        </p:style>
      </p:sp>
      <p:sp>
        <p:nvSpPr>
          <p:cNvPr id="3" name="PlaceHolder 2"/>
          <p:cNvSpPr>
            <a:spLocks noGrp="1"/>
          </p:cNvSpPr>
          <p:nvPr>
            <p:ph type="title"/>
          </p:nvPr>
        </p:nvSpPr>
        <p:spPr>
          <a:xfrm>
            <a:off x="0" y="300275"/>
            <a:ext cx="8100000" cy="630000"/>
          </a:xfrm>
          <a:prstGeom prst="rect">
            <a:avLst/>
          </a:prstGeom>
          <a:solidFill>
            <a:srgbClr val="81D41A"/>
          </a:solidFill>
          <a:ln w="0">
            <a:noFill/>
          </a:ln>
        </p:spPr>
        <p:txBody>
          <a:bodyPr lIns="0" tIns="0" rIns="0" bIns="0" anchor="ctr">
            <a:noAutofit/>
          </a:bodyPr>
          <a:lstStyle/>
          <a:p>
            <a:r>
              <a:rPr lang="en-GB" sz="2700" b="0" strike="noStrike" spc="-1" dirty="0" err="1">
                <a:latin typeface="Arial"/>
              </a:rPr>
              <a:t>Cliquez</a:t>
            </a:r>
            <a:r>
              <a:rPr lang="en-GB" sz="2700" b="0" strike="noStrike" spc="-1" dirty="0">
                <a:latin typeface="Arial"/>
              </a:rPr>
              <a:t> pour </a:t>
            </a:r>
            <a:r>
              <a:rPr lang="en-GB" sz="2700" b="0" strike="noStrike" spc="-1" dirty="0" err="1">
                <a:latin typeface="Arial"/>
              </a:rPr>
              <a:t>éditer</a:t>
            </a:r>
            <a:r>
              <a:rPr lang="en-GB" sz="2700" b="0" strike="noStrike" spc="-1" dirty="0">
                <a:latin typeface="Arial"/>
              </a:rPr>
              <a:t> le format du </a:t>
            </a:r>
            <a:r>
              <a:rPr lang="en-GB" sz="2700" b="0" strike="noStrike" spc="-1" dirty="0" err="1">
                <a:latin typeface="Arial"/>
              </a:rPr>
              <a:t>texte</a:t>
            </a:r>
            <a:r>
              <a:rPr lang="en-GB" sz="2700" b="0" strike="noStrike" spc="-1" dirty="0">
                <a:latin typeface="Arial"/>
              </a:rPr>
              <a:t>-titre</a:t>
            </a:r>
          </a:p>
        </p:txBody>
      </p:sp>
      <p:sp>
        <p:nvSpPr>
          <p:cNvPr id="4" name="PlaceHolder 3"/>
          <p:cNvSpPr>
            <a:spLocks noGrp="1"/>
          </p:cNvSpPr>
          <p:nvPr>
            <p:ph type="dt"/>
          </p:nvPr>
        </p:nvSpPr>
        <p:spPr>
          <a:xfrm>
            <a:off x="504000" y="5164920"/>
            <a:ext cx="2348280" cy="390960"/>
          </a:xfrm>
          <a:prstGeom prst="rect">
            <a:avLst/>
          </a:prstGeom>
          <a:noFill/>
          <a:ln w="0">
            <a:noFill/>
          </a:ln>
        </p:spPr>
        <p:txBody>
          <a:bodyPr lIns="0" tIns="0" rIns="0" bIns="0" anchor="t">
            <a:noAutofit/>
          </a:bodyPr>
          <a:lstStyle/>
          <a:p>
            <a:r>
              <a:rPr lang="en-GB" sz="1400" b="0" strike="noStrike" spc="-1">
                <a:solidFill>
                  <a:srgbClr val="EEEEEE"/>
                </a:solidFill>
                <a:latin typeface="Arial"/>
              </a:rPr>
              <a:t>&lt;date/heure&gt;</a:t>
            </a:r>
          </a:p>
        </p:txBody>
      </p:sp>
      <p:sp>
        <p:nvSpPr>
          <p:cNvPr id="5" name="PlaceHolder 4"/>
          <p:cNvSpPr>
            <a:spLocks noGrp="1"/>
          </p:cNvSpPr>
          <p:nvPr>
            <p:ph type="ftr"/>
          </p:nvPr>
        </p:nvSpPr>
        <p:spPr>
          <a:xfrm>
            <a:off x="3447360" y="5164920"/>
            <a:ext cx="3195000" cy="390960"/>
          </a:xfrm>
          <a:prstGeom prst="rect">
            <a:avLst/>
          </a:prstGeom>
          <a:noFill/>
          <a:ln w="0">
            <a:noFill/>
          </a:ln>
        </p:spPr>
        <p:txBody>
          <a:bodyPr lIns="0" tIns="0" rIns="0" bIns="0" anchor="t">
            <a:noAutofit/>
          </a:bodyPr>
          <a:lstStyle/>
          <a:p>
            <a:pPr algn="ctr">
              <a:buNone/>
            </a:pPr>
            <a:r>
              <a:rPr lang="en-GB" sz="1400" b="0" strike="noStrike" spc="-1">
                <a:solidFill>
                  <a:srgbClr val="EEEEEE"/>
                </a:solidFill>
                <a:latin typeface="Arial"/>
              </a:rPr>
              <a:t>&lt;pied de page&gt;</a:t>
            </a:r>
          </a:p>
        </p:txBody>
      </p:sp>
      <p:sp>
        <p:nvSpPr>
          <p:cNvPr id="6" name="PlaceHolder 5"/>
          <p:cNvSpPr>
            <a:spLocks noGrp="1"/>
          </p:cNvSpPr>
          <p:nvPr>
            <p:ph type="sldNum"/>
          </p:nvPr>
        </p:nvSpPr>
        <p:spPr>
          <a:xfrm>
            <a:off x="7227000" y="5164920"/>
            <a:ext cx="2348280" cy="390960"/>
          </a:xfrm>
          <a:prstGeom prst="rect">
            <a:avLst/>
          </a:prstGeom>
          <a:noFill/>
          <a:ln w="0">
            <a:noFill/>
          </a:ln>
        </p:spPr>
        <p:txBody>
          <a:bodyPr lIns="0" tIns="0" rIns="0" bIns="0" anchor="t">
            <a:noAutofit/>
          </a:bodyPr>
          <a:lstStyle/>
          <a:p>
            <a:pPr algn="r">
              <a:buNone/>
            </a:pPr>
            <a:fld id="{ED6AA0EA-0EEC-46A2-A3DB-C41D014A587B}" type="slidenum">
              <a:rPr lang="en-GB" sz="1400" b="0" strike="noStrike" spc="-1">
                <a:solidFill>
                  <a:srgbClr val="EEEEEE"/>
                </a:solidFill>
                <a:latin typeface="Arial"/>
              </a:rPr>
              <a:pPr algn="r">
                <a:buNone/>
              </a:pPr>
              <a:t>‹#›</a:t>
            </a:fld>
            <a:endParaRPr lang="en-GB" sz="1400" b="0" strike="noStrike" spc="-1">
              <a:solidFill>
                <a:srgbClr val="EEEEEE"/>
              </a:solidFill>
              <a:latin typeface="Arial"/>
            </a:endParaRPr>
          </a:p>
        </p:txBody>
      </p:sp>
      <p:pic>
        <p:nvPicPr>
          <p:cNvPr id="7" name="Image 6"/>
          <p:cNvPicPr/>
          <p:nvPr/>
        </p:nvPicPr>
        <p:blipFill>
          <a:blip r:embed="rId7"/>
          <a:stretch/>
        </p:blipFill>
        <p:spPr>
          <a:xfrm>
            <a:off x="8154000" y="180000"/>
            <a:ext cx="1656000" cy="864000"/>
          </a:xfrm>
          <a:prstGeom prst="rect">
            <a:avLst/>
          </a:prstGeom>
          <a:ln w="10800">
            <a:noFill/>
          </a:ln>
        </p:spPr>
      </p:pic>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Lst>
  <p:txStyles>
    <p:titleStyle>
      <a:lvl1pPr marL="72000">
        <a:defRPr/>
      </a:lvl1pPr>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https://doi.org/10.3390/atmos13030431" TargetMode="External"/><Relationship Id="rId4" Type="http://schemas.openxmlformats.org/officeDocument/2006/relationships/hyperlink" Target="https://doi.org/10.1007/s12567-019-00267-7" TargetMode="External"/><Relationship Id="rId5" Type="http://schemas.openxmlformats.org/officeDocument/2006/relationships/hyperlink" Target="https://doi.org/10.3390/rs13142679" TargetMode="External"/><Relationship Id="rId6" Type="http://schemas.openxmlformats.org/officeDocument/2006/relationships/hyperlink" Target="https://doi.org/10.3390/rs10071125" TargetMode="External"/><Relationship Id="rId1" Type="http://schemas.openxmlformats.org/officeDocument/2006/relationships/slideLayout" Target="../slideLayouts/slideLayout4.xml"/><Relationship Id="rId2" Type="http://schemas.openxmlformats.org/officeDocument/2006/relationships/hyperlink" Target="https://doi.org/10.1029/2018JD028907"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 name="PlaceHolder 1"/>
          <p:cNvSpPr>
            <a:spLocks noGrp="1"/>
          </p:cNvSpPr>
          <p:nvPr>
            <p:ph type="title"/>
          </p:nvPr>
        </p:nvSpPr>
        <p:spPr>
          <a:xfrm>
            <a:off x="0" y="252000"/>
            <a:ext cx="8100000" cy="738360"/>
          </a:xfrm>
          <a:prstGeom prst="rect">
            <a:avLst/>
          </a:prstGeom>
          <a:solidFill>
            <a:srgbClr val="81D41A"/>
          </a:solidFill>
          <a:ln w="0">
            <a:noFill/>
          </a:ln>
        </p:spPr>
        <p:txBody>
          <a:bodyPr lIns="0" tIns="0" rIns="0" bIns="0" anchor="ctr">
            <a:noAutofit/>
          </a:bodyPr>
          <a:lstStyle/>
          <a:p>
            <a:r>
              <a:rPr lang="en-GB" sz="2600" b="0" strike="noStrike" spc="-1">
                <a:latin typeface="Arial"/>
              </a:rPr>
              <a:t>Impact of Meteorological Uncertainties in the Methane Retrieval Ground Segment of the Merlin Lidar Mission</a:t>
            </a:r>
          </a:p>
        </p:txBody>
      </p:sp>
      <p:sp>
        <p:nvSpPr>
          <p:cNvPr id="45" name="PlaceHolder 2"/>
          <p:cNvSpPr>
            <a:spLocks noGrp="1"/>
          </p:cNvSpPr>
          <p:nvPr>
            <p:ph type="subTitle"/>
          </p:nvPr>
        </p:nvSpPr>
        <p:spPr>
          <a:xfrm>
            <a:off x="108000" y="1920875"/>
            <a:ext cx="9900000" cy="3654550"/>
          </a:xfrm>
          <a:prstGeom prst="rect">
            <a:avLst/>
          </a:prstGeom>
          <a:noFill/>
          <a:ln w="0">
            <a:noFill/>
          </a:ln>
        </p:spPr>
        <p:txBody>
          <a:bodyPr lIns="0" tIns="0" rIns="0" bIns="0" anchor="t">
            <a:normAutofit lnSpcReduction="10000"/>
          </a:bodyPr>
          <a:lstStyle/>
          <a:p>
            <a:pPr algn="just">
              <a:buClr>
                <a:srgbClr val="000000"/>
              </a:buClr>
              <a:buSzPct val="45000"/>
              <a:buFont typeface="Wingdings" charset="2"/>
              <a:buChar char=""/>
            </a:pPr>
            <a:r>
              <a:rPr lang="en-GB" sz="1400" b="1" strike="noStrike" spc="-1" dirty="0" smtClean="0">
                <a:latin typeface="Arial"/>
              </a:rPr>
              <a:t> </a:t>
            </a:r>
            <a:r>
              <a:rPr lang="en-GB" sz="1400" b="1" strike="noStrike" spc="-1" dirty="0" smtClean="0">
                <a:latin typeface="Palatino Linotype"/>
              </a:rPr>
              <a:t>Merlin </a:t>
            </a:r>
            <a:r>
              <a:rPr lang="en-GB" sz="1400" b="0" strike="noStrike" spc="-1" dirty="0">
                <a:latin typeface="Palatino Linotype"/>
              </a:rPr>
              <a:t>(</a:t>
            </a:r>
            <a:r>
              <a:rPr lang="en-GB" sz="1400" b="0" strike="noStrike" spc="-1" dirty="0" err="1">
                <a:latin typeface="Palatino Linotype"/>
              </a:rPr>
              <a:t>MEthane</a:t>
            </a:r>
            <a:r>
              <a:rPr lang="en-GB" sz="1400" b="0" strike="noStrike" spc="-1" dirty="0">
                <a:latin typeface="Palatino Linotype"/>
              </a:rPr>
              <a:t> Remote sensing </a:t>
            </a:r>
            <a:r>
              <a:rPr lang="en-GB" sz="1400" b="0" strike="noStrike" spc="-1" dirty="0" err="1">
                <a:latin typeface="Palatino Linotype"/>
              </a:rPr>
              <a:t>LIdar</a:t>
            </a:r>
            <a:r>
              <a:rPr lang="en-GB" sz="1400" b="0" strike="noStrike" spc="-1" dirty="0">
                <a:latin typeface="Palatino Linotype"/>
              </a:rPr>
              <a:t> </a:t>
            </a:r>
            <a:r>
              <a:rPr lang="en-GB" sz="1400" b="0" strike="noStrike" spc="-1" dirty="0" err="1">
                <a:latin typeface="Palatino Linotype"/>
              </a:rPr>
              <a:t>missioN</a:t>
            </a:r>
            <a:r>
              <a:rPr lang="en-GB" sz="1400" b="0" strike="noStrike" spc="-1" dirty="0" smtClean="0">
                <a:latin typeface="Palatino Linotype"/>
              </a:rPr>
              <a:t>)</a:t>
            </a:r>
          </a:p>
          <a:p>
            <a:pPr marL="432000" lvl="1" indent="-216000" algn="just">
              <a:buClr>
                <a:srgbClr val="000000"/>
              </a:buClr>
              <a:buSzPct val="45000"/>
              <a:buFont typeface="Wingdings" charset="2"/>
              <a:buChar char=""/>
            </a:pPr>
            <a:r>
              <a:rPr lang="en-GB" sz="1400" b="0" strike="noStrike" spc="-1" dirty="0" smtClean="0">
                <a:latin typeface="Palatino Linotype"/>
              </a:rPr>
              <a:t>a Franco-German space mission</a:t>
            </a:r>
            <a:endParaRPr lang="en-GB" sz="1400" b="0" strike="noStrike" spc="-1" dirty="0" smtClean="0">
              <a:latin typeface="Arial"/>
            </a:endParaRPr>
          </a:p>
          <a:p>
            <a:pPr marL="432000" lvl="1" indent="-216000" algn="just">
              <a:buClr>
                <a:srgbClr val="000000"/>
              </a:buClr>
              <a:buSzPct val="45000"/>
              <a:buFont typeface="Wingdings" charset="2"/>
              <a:buChar char=""/>
            </a:pPr>
            <a:r>
              <a:rPr lang="en-GB" sz="1400" b="0" strike="noStrike" spc="-1" dirty="0" smtClean="0">
                <a:latin typeface="Palatino Linotype"/>
              </a:rPr>
              <a:t>designed to to provide weighted columns of atmospheric methane by IPDA </a:t>
            </a:r>
            <a:r>
              <a:rPr lang="en-GB" sz="1400" b="0" strike="noStrike" spc="-1" dirty="0" err="1" smtClean="0">
                <a:latin typeface="Palatino Linotype"/>
              </a:rPr>
              <a:t>lidar</a:t>
            </a:r>
            <a:r>
              <a:rPr lang="en-GB" sz="1400" b="0" strike="noStrike" spc="-1" dirty="0" smtClean="0">
                <a:latin typeface="Palatino Linotype"/>
              </a:rPr>
              <a:t> signal processing</a:t>
            </a:r>
            <a:endParaRPr lang="en-GB" sz="1400" b="0" strike="noStrike" spc="-1" dirty="0" smtClean="0">
              <a:latin typeface="Arial"/>
            </a:endParaRPr>
          </a:p>
          <a:p>
            <a:pPr marL="432000" lvl="1" indent="-216000" algn="just">
              <a:buClr>
                <a:srgbClr val="000000"/>
              </a:buClr>
              <a:buSzPct val="45000"/>
              <a:buFont typeface="Wingdings" charset="2"/>
              <a:buChar char=""/>
            </a:pPr>
            <a:r>
              <a:rPr lang="en-GB" sz="1400" b="0" strike="noStrike" spc="-1" dirty="0" smtClean="0">
                <a:latin typeface="Palatino Linotype"/>
              </a:rPr>
              <a:t>using in the ground segment a priori information on the state of the atmosphere</a:t>
            </a:r>
            <a:endParaRPr lang="en-GB" sz="1400" spc="-1" dirty="0">
              <a:latin typeface="Arial"/>
            </a:endParaRPr>
          </a:p>
          <a:p>
            <a:pPr marL="432000" lvl="1" indent="-216000" algn="just">
              <a:buClr>
                <a:srgbClr val="000000"/>
              </a:buClr>
              <a:buSzPct val="45000"/>
              <a:buFont typeface="Wingdings" charset="2"/>
              <a:buChar char=""/>
            </a:pPr>
            <a:endParaRPr lang="en-GB" sz="1400" spc="-1" dirty="0" smtClean="0">
              <a:latin typeface="Arial"/>
            </a:endParaRPr>
          </a:p>
          <a:p>
            <a:pPr algn="just">
              <a:buClr>
                <a:srgbClr val="000000"/>
              </a:buClr>
              <a:buSzPct val="45000"/>
              <a:buFont typeface="Wingdings" charset="2"/>
              <a:buChar char=""/>
            </a:pPr>
            <a:r>
              <a:rPr lang="en-GB" sz="1400" b="1" strike="noStrike" spc="-1" dirty="0" smtClean="0">
                <a:solidFill>
                  <a:srgbClr val="000000"/>
                </a:solidFill>
                <a:latin typeface="Arial"/>
                <a:ea typeface="DejaVu Sans"/>
              </a:rPr>
              <a:t> </a:t>
            </a:r>
            <a:r>
              <a:rPr lang="en-GB" sz="1400" b="1" strike="noStrike" spc="-1" dirty="0" smtClean="0">
                <a:solidFill>
                  <a:srgbClr val="000000"/>
                </a:solidFill>
                <a:latin typeface="Times New Roman"/>
                <a:ea typeface="DejaVu Sans"/>
              </a:rPr>
              <a:t>Errors and uncertainties in the meteorological parameters</a:t>
            </a:r>
            <a:r>
              <a:rPr lang="en-GB" sz="1400" b="0" strike="noStrike" spc="-1" dirty="0" smtClean="0">
                <a:solidFill>
                  <a:srgbClr val="000000"/>
                </a:solidFill>
                <a:latin typeface="Times New Roman"/>
                <a:ea typeface="DejaVu Sans"/>
              </a:rPr>
              <a:t> contribute to the error budget of the retrieved methane column.</a:t>
            </a:r>
          </a:p>
          <a:p>
            <a:pPr marL="216000" indent="-216000" algn="just">
              <a:lnSpc>
                <a:spcPct val="100000"/>
              </a:lnSpc>
              <a:buClr>
                <a:srgbClr val="000000"/>
              </a:buClr>
              <a:buSzPct val="45000"/>
            </a:pPr>
            <a:r>
              <a:rPr lang="en-GB" sz="1400" spc="-1" dirty="0" smtClean="0">
                <a:solidFill>
                  <a:srgbClr val="000000"/>
                </a:solidFill>
                <a:latin typeface="Times New Roman"/>
                <a:ea typeface="DejaVu Sans"/>
              </a:rPr>
              <a:t>	</a:t>
            </a:r>
            <a:r>
              <a:rPr lang="en-GB" sz="1400" b="0" strike="noStrike" spc="-1" dirty="0" smtClean="0">
                <a:solidFill>
                  <a:srgbClr val="000000"/>
                </a:solidFill>
                <a:latin typeface="Times New Roman"/>
                <a:ea typeface="DejaVu Sans"/>
              </a:rPr>
              <a:t>We evaluate them with the </a:t>
            </a:r>
            <a:r>
              <a:rPr lang="en-GB" sz="1400" b="1" strike="noStrike" spc="-1" dirty="0" err="1" smtClean="0">
                <a:solidFill>
                  <a:srgbClr val="000000"/>
                </a:solidFill>
                <a:latin typeface="Times New Roman"/>
                <a:ea typeface="DejaVu Sans"/>
              </a:rPr>
              <a:t>Lidsim</a:t>
            </a:r>
            <a:r>
              <a:rPr lang="en-GB" sz="1400" b="0" strike="noStrike" spc="-1" dirty="0" smtClean="0">
                <a:solidFill>
                  <a:srgbClr val="000000"/>
                </a:solidFill>
                <a:latin typeface="Times New Roman"/>
                <a:ea typeface="DejaVu Sans"/>
              </a:rPr>
              <a:t> </a:t>
            </a:r>
            <a:r>
              <a:rPr lang="en-GB" sz="1400" b="0" strike="noStrike" spc="-1" dirty="0" err="1" smtClean="0">
                <a:solidFill>
                  <a:srgbClr val="000000"/>
                </a:solidFill>
                <a:latin typeface="Times New Roman"/>
                <a:ea typeface="DejaVu Sans"/>
              </a:rPr>
              <a:t>lidar</a:t>
            </a:r>
            <a:r>
              <a:rPr lang="en-GB" sz="1400" b="0" strike="noStrike" spc="-1" dirty="0" smtClean="0">
                <a:solidFill>
                  <a:srgbClr val="000000"/>
                </a:solidFill>
                <a:latin typeface="Times New Roman"/>
                <a:ea typeface="DejaVu Sans"/>
              </a:rPr>
              <a:t> simulator and</a:t>
            </a:r>
            <a:r>
              <a:rPr lang="en-GB" sz="1400" b="1" strike="noStrike" spc="-1" dirty="0" smtClean="0">
                <a:solidFill>
                  <a:srgbClr val="000000"/>
                </a:solidFill>
                <a:latin typeface="Times New Roman"/>
                <a:ea typeface="DejaVu Sans"/>
              </a:rPr>
              <a:t> </a:t>
            </a:r>
            <a:r>
              <a:rPr lang="en-GB" sz="1400" b="1" strike="noStrike" spc="-1" dirty="0" err="1" smtClean="0">
                <a:solidFill>
                  <a:srgbClr val="000000"/>
                </a:solidFill>
                <a:latin typeface="Times New Roman"/>
                <a:ea typeface="DejaVu Sans"/>
              </a:rPr>
              <a:t>Prolid</a:t>
            </a:r>
            <a:r>
              <a:rPr lang="en-GB" sz="1400" b="0" strike="noStrike" spc="-1" dirty="0" smtClean="0">
                <a:solidFill>
                  <a:srgbClr val="000000"/>
                </a:solidFill>
                <a:latin typeface="Times New Roman"/>
                <a:ea typeface="DejaVu Sans"/>
              </a:rPr>
              <a:t> inversion processor developed for Merlin</a:t>
            </a:r>
            <a:endParaRPr lang="fr-FR" sz="1400" b="0" strike="noStrike" spc="-1" dirty="0" smtClean="0">
              <a:latin typeface="Arial"/>
            </a:endParaRPr>
          </a:p>
          <a:p>
            <a:pPr algn="just">
              <a:buClr>
                <a:srgbClr val="000000"/>
              </a:buClr>
              <a:buSzPct val="45000"/>
              <a:buFont typeface="Wingdings" charset="2"/>
              <a:buChar char=""/>
            </a:pPr>
            <a:endParaRPr lang="en-GB" sz="1400" b="0" strike="noStrike" spc="-1" dirty="0" smtClean="0">
              <a:latin typeface="Arial"/>
            </a:endParaRPr>
          </a:p>
          <a:p>
            <a:pPr marL="432000" lvl="1" indent="-216000" algn="just">
              <a:buClr>
                <a:srgbClr val="000000"/>
              </a:buClr>
              <a:buSzPct val="45000"/>
              <a:buFont typeface="Wingdings" charset="2"/>
              <a:buChar char=""/>
            </a:pPr>
            <a:r>
              <a:rPr lang="en-GB" sz="1400" b="0" strike="noStrike" spc="-1" dirty="0">
                <a:latin typeface="Palatino Linotype"/>
              </a:rPr>
              <a:t>errors and uncertainties of the </a:t>
            </a:r>
            <a:r>
              <a:rPr lang="en-GB" sz="1400" b="0" u="sng" strike="noStrike" spc="-1" dirty="0">
                <a:uFillTx/>
                <a:latin typeface="Palatino Linotype"/>
              </a:rPr>
              <a:t>data produced by the weather forecasting models</a:t>
            </a:r>
            <a:r>
              <a:rPr lang="en-GB" sz="1400" b="0" strike="noStrike" spc="-1" dirty="0">
                <a:latin typeface="Palatino Linotype"/>
              </a:rPr>
              <a:t>, </a:t>
            </a:r>
            <a:r>
              <a:rPr lang="en-GB" sz="1400" b="0" strike="noStrike" spc="-1" dirty="0">
                <a:solidFill>
                  <a:srgbClr val="729FCF"/>
                </a:solidFill>
                <a:latin typeface="Palatino Linotype"/>
              </a:rPr>
              <a:t>estimated from ECMWF (European Centre for Medium-Range Weather Forecasts) </a:t>
            </a:r>
            <a:r>
              <a:rPr lang="en-GB" sz="1400" b="0" u="sng" strike="noStrike" spc="-1" dirty="0">
                <a:solidFill>
                  <a:srgbClr val="729FCF"/>
                </a:solidFill>
                <a:uFillTx/>
                <a:latin typeface="Palatino Linotype"/>
              </a:rPr>
              <a:t>ensemble forecast data</a:t>
            </a:r>
            <a:endParaRPr lang="en-GB" sz="1400" b="0" strike="noStrike" spc="-1" dirty="0" smtClean="0">
              <a:latin typeface="Arial"/>
            </a:endParaRPr>
          </a:p>
          <a:p>
            <a:pPr marL="648000" lvl="2" indent="-216000" algn="just">
              <a:buClr>
                <a:srgbClr val="000000"/>
              </a:buClr>
              <a:buSzPct val="45000"/>
            </a:pPr>
            <a:r>
              <a:rPr lang="en-GB" sz="1400" b="0" strike="noStrike" spc="-1" dirty="0" smtClean="0">
                <a:latin typeface="Palatino Linotype"/>
              </a:rPr>
              <a:t>	→</a:t>
            </a:r>
            <a:r>
              <a:rPr lang="en-GB" sz="1400" b="0" strike="noStrike" spc="-1" dirty="0">
                <a:latin typeface="Palatino Linotype"/>
              </a:rPr>
              <a:t>a bias of 0.4 ppb and a standard deviation of 0.6 ppb</a:t>
            </a:r>
            <a:endParaRPr lang="en-GB" sz="1400" b="0" strike="noStrike" spc="-1" dirty="0">
              <a:latin typeface="Arial"/>
            </a:endParaRPr>
          </a:p>
          <a:p>
            <a:pPr marL="864000" lvl="3" indent="-216000" algn="just">
              <a:buClr>
                <a:srgbClr val="000000"/>
              </a:buClr>
              <a:buSzPct val="45000"/>
            </a:pPr>
            <a:r>
              <a:rPr lang="en-GB" sz="1400" b="0" strike="noStrike" spc="-1" dirty="0">
                <a:latin typeface="Palatino Linotype"/>
              </a:rPr>
              <a:t>linked with the uncertainties in the surface pressure and in the total amount of water</a:t>
            </a:r>
            <a:endParaRPr lang="en-GB" sz="1400" b="0" strike="noStrike" spc="-1" dirty="0">
              <a:latin typeface="Arial"/>
            </a:endParaRPr>
          </a:p>
          <a:p>
            <a:pPr marL="648000" lvl="2" indent="-216000" algn="just">
              <a:buClr>
                <a:srgbClr val="000000"/>
              </a:buClr>
              <a:buSzPct val="45000"/>
            </a:pPr>
            <a:r>
              <a:rPr lang="en-GB" sz="1400" b="0" strike="noStrike" spc="-1" dirty="0">
                <a:solidFill>
                  <a:srgbClr val="00A933"/>
                </a:solidFill>
                <a:latin typeface="Palatino Linotype"/>
              </a:rPr>
              <a:t>improvement over previous studies due to advances in numerical weather prediction</a:t>
            </a:r>
            <a:endParaRPr lang="en-GB" sz="1400" b="0" strike="noStrike" spc="-1" dirty="0">
              <a:latin typeface="Arial"/>
            </a:endParaRPr>
          </a:p>
          <a:p>
            <a:pPr marL="648000" lvl="2" indent="-216000" algn="just">
              <a:buClr>
                <a:srgbClr val="000000"/>
              </a:buClr>
              <a:buSzPct val="45000"/>
              <a:buFont typeface="Wingdings" charset="2"/>
              <a:buChar char=""/>
            </a:pPr>
            <a:endParaRPr lang="en-GB" sz="1400" b="0" strike="noStrike" spc="-1" dirty="0">
              <a:latin typeface="Arial"/>
            </a:endParaRPr>
          </a:p>
          <a:p>
            <a:pPr marL="432000" lvl="1" indent="-216000" algn="just">
              <a:buClr>
                <a:srgbClr val="000000"/>
              </a:buClr>
              <a:buSzPct val="45000"/>
              <a:buFont typeface="Wingdings" charset="2"/>
              <a:buChar char=""/>
            </a:pPr>
            <a:r>
              <a:rPr lang="en-GB" sz="1400" b="0" strike="noStrike" spc="-1" dirty="0">
                <a:latin typeface="Palatino Linotype"/>
              </a:rPr>
              <a:t>errors and uncertainties due to </a:t>
            </a:r>
            <a:r>
              <a:rPr lang="en-GB" sz="1400" b="0" u="sng" strike="noStrike" spc="-1" dirty="0">
                <a:uFillTx/>
                <a:latin typeface="Palatino Linotype"/>
              </a:rPr>
              <a:t>space-time interpolations</a:t>
            </a:r>
            <a:r>
              <a:rPr lang="en-GB" sz="1400" b="0" strike="noStrike" spc="-1" dirty="0">
                <a:latin typeface="Palatino Linotype"/>
              </a:rPr>
              <a:t> under the satellite track</a:t>
            </a:r>
            <a:endParaRPr lang="en-GB" sz="1400" b="0" strike="noStrike" spc="-1" dirty="0">
              <a:latin typeface="Arial"/>
            </a:endParaRPr>
          </a:p>
          <a:p>
            <a:pPr marL="648000" lvl="2" indent="-216000" algn="just">
              <a:buClr>
                <a:srgbClr val="000000"/>
              </a:buClr>
              <a:buSzPct val="45000"/>
              <a:buFont typeface="Wingdings" charset="2"/>
              <a:buChar char=""/>
            </a:pPr>
            <a:r>
              <a:rPr lang="en-GB" sz="1400" b="0" strike="noStrike" spc="-1" dirty="0">
                <a:latin typeface="Palatino Linotype"/>
              </a:rPr>
              <a:t>vertical interpolation errors, </a:t>
            </a:r>
            <a:r>
              <a:rPr lang="en-GB" sz="1400" b="0" strike="noStrike" spc="-1" dirty="0">
                <a:solidFill>
                  <a:srgbClr val="729FCF"/>
                </a:solidFill>
                <a:latin typeface="Palatino Linotype"/>
              </a:rPr>
              <a:t>estimated by using </a:t>
            </a:r>
            <a:r>
              <a:rPr lang="en-GB" sz="1400" b="0" u="sng" strike="noStrike" spc="-1" dirty="0">
                <a:solidFill>
                  <a:srgbClr val="729FCF"/>
                </a:solidFill>
                <a:uFillTx/>
                <a:latin typeface="Palatino Linotype"/>
              </a:rPr>
              <a:t>state-of-the-art methods for vertical extrapolation</a:t>
            </a:r>
            <a:r>
              <a:rPr lang="en-GB" sz="1400" b="0" strike="noStrike" spc="-1" dirty="0">
                <a:solidFill>
                  <a:srgbClr val="729FCF"/>
                </a:solidFill>
                <a:latin typeface="Palatino Linotype"/>
              </a:rPr>
              <a:t> under topography</a:t>
            </a:r>
            <a:endParaRPr lang="en-GB" sz="1400" b="0" strike="noStrike" spc="-1" dirty="0" smtClean="0">
              <a:latin typeface="Arial"/>
            </a:endParaRPr>
          </a:p>
          <a:p>
            <a:pPr marL="648000" lvl="2" indent="-216000" algn="just">
              <a:buClr>
                <a:srgbClr val="000000"/>
              </a:buClr>
              <a:buSzPct val="45000"/>
            </a:pPr>
            <a:r>
              <a:rPr lang="en-GB" sz="1400" b="0" strike="noStrike" spc="-1" dirty="0" smtClean="0">
                <a:latin typeface="Palatino Linotype"/>
              </a:rPr>
              <a:t>	 </a:t>
            </a:r>
            <a:r>
              <a:rPr lang="en-GB" sz="1400" b="0" strike="noStrike" spc="-1" dirty="0">
                <a:latin typeface="Palatino Linotype"/>
              </a:rPr>
              <a:t>→ an </a:t>
            </a:r>
            <a:r>
              <a:rPr lang="en-GB" sz="1400" b="0" strike="noStrike" spc="-1" dirty="0">
                <a:solidFill>
                  <a:srgbClr val="FF8000"/>
                </a:solidFill>
                <a:latin typeface="Palatino Linotype"/>
              </a:rPr>
              <a:t>additional random error of 0.1 </a:t>
            </a:r>
            <a:r>
              <a:rPr lang="en-GB" sz="1400" b="0" strike="noStrike" spc="-1" dirty="0" smtClean="0">
                <a:solidFill>
                  <a:srgbClr val="FF8000"/>
                </a:solidFill>
                <a:latin typeface="Palatino Linotype"/>
              </a:rPr>
              <a:t>ppb</a:t>
            </a:r>
            <a:endParaRPr lang="en-GB" sz="1400" b="0" strike="noStrike" spc="-1" dirty="0" smtClean="0">
              <a:latin typeface="Arial"/>
            </a:endParaRPr>
          </a:p>
          <a:p>
            <a:pPr marL="648000" lvl="2" indent="-216000" algn="just">
              <a:buClr>
                <a:srgbClr val="000000"/>
              </a:buClr>
              <a:buSzPct val="45000"/>
              <a:buFont typeface="Wingdings" charset="2"/>
              <a:buChar char=""/>
            </a:pPr>
            <a:r>
              <a:rPr lang="en-GB" sz="1400" b="0" strike="noStrike" spc="-1" dirty="0">
                <a:latin typeface="Palatino Linotype"/>
              </a:rPr>
              <a:t>time interpolation error: 3-hour temporal interpolation of tidal waves</a:t>
            </a:r>
            <a:endParaRPr lang="en-GB" sz="1400" b="0" strike="noStrike" spc="-1" dirty="0" smtClean="0">
              <a:latin typeface="Arial"/>
            </a:endParaRPr>
          </a:p>
          <a:p>
            <a:pPr marL="648000" lvl="2" indent="-216000" algn="just">
              <a:buClr>
                <a:srgbClr val="000000"/>
              </a:buClr>
              <a:buSzPct val="45000"/>
            </a:pPr>
            <a:r>
              <a:rPr lang="en-GB" sz="1400" b="0" strike="noStrike" spc="-1" dirty="0" smtClean="0">
                <a:latin typeface="Palatino Linotype"/>
              </a:rPr>
              <a:t>	→ </a:t>
            </a:r>
            <a:r>
              <a:rPr lang="en-GB" sz="1400" b="0" strike="noStrike" spc="-1" dirty="0">
                <a:latin typeface="Palatino Linotype"/>
              </a:rPr>
              <a:t>bias up to 2 ppb (</a:t>
            </a:r>
            <a:r>
              <a:rPr lang="en-GB" sz="1400" b="0" strike="noStrike" spc="-1" dirty="0">
                <a:solidFill>
                  <a:srgbClr val="FF0000"/>
                </a:solidFill>
                <a:latin typeface="Palatino Linotype"/>
              </a:rPr>
              <a:t>which is a major problem for models trying to identify methane sinks and sources</a:t>
            </a:r>
            <a:r>
              <a:rPr lang="en-GB" sz="1400" b="0" strike="noStrike" spc="-1" dirty="0">
                <a:latin typeface="Palatino Linotype"/>
              </a:rPr>
              <a:t>)</a:t>
            </a:r>
            <a:endParaRPr lang="en-GB" sz="1400" b="0" strike="noStrike" spc="-1" dirty="0">
              <a:latin typeface="Arial"/>
            </a:endParaRPr>
          </a:p>
        </p:txBody>
      </p:sp>
      <p:sp>
        <p:nvSpPr>
          <p:cNvPr id="46" name="ZoneTexte 45"/>
          <p:cNvSpPr txBox="1"/>
          <p:nvPr/>
        </p:nvSpPr>
        <p:spPr>
          <a:xfrm>
            <a:off x="57960" y="1194480"/>
            <a:ext cx="9940320" cy="749520"/>
          </a:xfrm>
          <a:prstGeom prst="rect">
            <a:avLst/>
          </a:prstGeom>
          <a:solidFill>
            <a:srgbClr val="DDE8CB"/>
          </a:solidFill>
          <a:ln w="10800">
            <a:noFill/>
          </a:ln>
        </p:spPr>
        <p:txBody>
          <a:bodyPr lIns="90000" tIns="45000" rIns="90000" bIns="45000" anchor="t">
            <a:noAutofit/>
          </a:bodyPr>
          <a:lstStyle/>
          <a:p>
            <a:r>
              <a:rPr lang="en-GB" sz="1400" b="0" strike="noStrike" spc="-1">
                <a:latin typeface="Times New Roman"/>
              </a:rPr>
              <a:t>Vincent Cassé</a:t>
            </a:r>
            <a:r>
              <a:rPr lang="en-GB" sz="1400" b="0" strike="noStrike" spc="-1" baseline="33000">
                <a:latin typeface="Times New Roman"/>
              </a:rPr>
              <a:t>1</a:t>
            </a:r>
            <a:r>
              <a:rPr lang="en-GB" sz="1400" b="0" strike="noStrike" spc="-1">
                <a:latin typeface="Times New Roman"/>
              </a:rPr>
              <a:t>, Olivier Chomette</a:t>
            </a:r>
            <a:r>
              <a:rPr lang="en-GB" sz="1400" b="0" strike="noStrike" spc="-1" baseline="33000">
                <a:latin typeface="Times New Roman"/>
              </a:rPr>
              <a:t>1</a:t>
            </a:r>
            <a:r>
              <a:rPr lang="en-GB" sz="1400" b="0" strike="noStrike" spc="-1">
                <a:latin typeface="Times New Roman"/>
              </a:rPr>
              <a:t>, Cyril Crevoisier</a:t>
            </a:r>
            <a:r>
              <a:rPr lang="en-GB" sz="1400" b="0" strike="noStrike" spc="-1" baseline="33000">
                <a:latin typeface="Times New Roman"/>
              </a:rPr>
              <a:t>1</a:t>
            </a:r>
            <a:r>
              <a:rPr lang="en-GB" sz="1400" b="0" strike="noStrike" spc="-1">
                <a:latin typeface="Times New Roman"/>
              </a:rPr>
              <a:t>, Fabien Gibert</a:t>
            </a:r>
            <a:r>
              <a:rPr lang="en-GB" sz="1400" b="0" strike="noStrike" spc="-1" baseline="33000">
                <a:latin typeface="Times New Roman"/>
              </a:rPr>
              <a:t>1</a:t>
            </a:r>
            <a:r>
              <a:rPr lang="en-GB" sz="1400" b="0" strike="noStrike" spc="-1">
                <a:latin typeface="Times New Roman"/>
              </a:rPr>
              <a:t>, Frédéric Nahan</a:t>
            </a:r>
            <a:r>
              <a:rPr lang="en-GB" sz="1400" b="0" strike="noStrike" spc="-1" baseline="33000">
                <a:latin typeface="Times New Roman"/>
              </a:rPr>
              <a:t>2</a:t>
            </a:r>
            <a:endParaRPr lang="en-GB" sz="1400" b="0" strike="noStrike" spc="-1">
              <a:latin typeface="Arial"/>
            </a:endParaRPr>
          </a:p>
          <a:p>
            <a:r>
              <a:rPr lang="en-GB" sz="1000" b="0" strike="noStrike" spc="-1">
                <a:latin typeface="Times New Roman"/>
              </a:rPr>
              <a:t>	1 Laboratoire de Météorologie Dynamique (LMD/IPSL), École polytechnique, Institut polytechnique de Paris, Sorbonne Université, École normale supérieure, PSL Research University, CNRS, École des Ponts, 91128 Palaiseau, France</a:t>
            </a:r>
            <a:endParaRPr lang="en-GB" sz="1000" b="0" strike="noStrike" spc="-1">
              <a:latin typeface="Arial"/>
            </a:endParaRPr>
          </a:p>
          <a:p>
            <a:r>
              <a:rPr lang="en-GB" sz="1000" b="0" strike="noStrike" spc="-1">
                <a:latin typeface="Times New Roman"/>
              </a:rPr>
              <a:t>	2 Magellium Paris, 92400 Courbevoie, France </a:t>
            </a:r>
            <a:endParaRPr lang="en-GB" sz="1000" b="0" strike="noStrike" spc="-1">
              <a:latin typeface="Arial"/>
            </a:endParaRPr>
          </a:p>
        </p:txBody>
      </p:sp>
    </p:spTree>
  </p:cSld>
  <p:clrMapOvr>
    <a:masterClrMapping/>
  </p:clrMapOvr>
  <mc:AlternateContent>
    <mc:Choice xmlns:mv="urn:schemas-microsoft-com:mac:vml" xmlns:mc="http://schemas.openxmlformats.org/markup-compatibility/2006" xmlns:p15="http://schemas.microsoft.com/office/powerpoint/2012/main" xmlns:p14="http://schemas.microsoft.com/office/powerpoint/2010/main" xmlns:r="http://schemas.openxmlformats.org/officeDocument/2006/relationships" xmlns:p="http://schemas.openxmlformats.org/presentationml/2006/main" xmlns:a="http://schemas.openxmlformats.org/drawingml/2006/main" xmlns="" Requires="p14">
      <p:transition spd="slow" p14:dur="2000"/>
    </mc:Choice>
    <mc:Fallback>
      <mp:transition xmlns:mp="http://schemas.microsoft.com/office/mac/powerpoint/2008/mai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 name="PlaceHolder 1"/>
          <p:cNvSpPr>
            <a:spLocks noGrp="1"/>
          </p:cNvSpPr>
          <p:nvPr>
            <p:ph type="title"/>
          </p:nvPr>
        </p:nvSpPr>
        <p:spPr>
          <a:xfrm>
            <a:off x="0" y="306000"/>
            <a:ext cx="8100000" cy="630000"/>
          </a:xfrm>
          <a:prstGeom prst="rect">
            <a:avLst/>
          </a:prstGeom>
          <a:solidFill>
            <a:srgbClr val="81D41A"/>
          </a:solidFill>
          <a:ln w="0">
            <a:noFill/>
          </a:ln>
        </p:spPr>
        <p:txBody>
          <a:bodyPr lIns="0" tIns="0" rIns="0" bIns="0" anchor="ctr">
            <a:noAutofit/>
          </a:bodyPr>
          <a:lstStyle/>
          <a:p>
            <a:r>
              <a:rPr lang="en-GB" sz="2700" b="0" strike="noStrike" spc="-1">
                <a:latin typeface="Arial"/>
              </a:rPr>
              <a:t>Integrated Path Differential Absorption (IPDA) lidar</a:t>
            </a:r>
          </a:p>
        </p:txBody>
      </p:sp>
      <p:sp>
        <p:nvSpPr>
          <p:cNvPr id="48" name="PlaceHolder 2"/>
          <p:cNvSpPr>
            <a:spLocks noGrp="1"/>
          </p:cNvSpPr>
          <p:nvPr>
            <p:ph/>
          </p:nvPr>
        </p:nvSpPr>
        <p:spPr>
          <a:xfrm>
            <a:off x="5092920" y="3144635"/>
            <a:ext cx="4918680" cy="1443240"/>
          </a:xfrm>
          <a:prstGeom prst="rect">
            <a:avLst/>
          </a:prstGeom>
          <a:noFill/>
          <a:ln w="0">
            <a:noFill/>
          </a:ln>
        </p:spPr>
        <p:txBody>
          <a:bodyPr lIns="0" tIns="0" rIns="0" bIns="0" anchor="t">
            <a:noAutofit/>
          </a:bodyPr>
          <a:lstStyle/>
          <a:p>
            <a:pPr marL="432000" indent="-324000">
              <a:buClr>
                <a:srgbClr val="91D93F"/>
              </a:buClr>
              <a:buSzPct val="45000"/>
              <a:buFont typeface="Wingdings" charset="2"/>
              <a:buChar char=""/>
            </a:pPr>
            <a:r>
              <a:rPr lang="en-GB" sz="1200" b="0" strike="noStrike" spc="-1" dirty="0" err="1">
                <a:latin typeface="Palatino Linotype"/>
                <a:cs typeface="Palatino Linotype"/>
              </a:rPr>
              <a:t>X</a:t>
            </a:r>
            <a:r>
              <a:rPr lang="en-GB" sz="1200" b="0" strike="noStrike" spc="-1" baseline="-8000" dirty="0" err="1">
                <a:latin typeface="Palatino Linotype"/>
                <a:cs typeface="Palatino Linotype"/>
              </a:rPr>
              <a:t>G</a:t>
            </a:r>
            <a:r>
              <a:rPr lang="en-GB" sz="1200" b="0" strike="noStrike" spc="-1" dirty="0" err="1">
                <a:latin typeface="Palatino Linotype"/>
                <a:cs typeface="Palatino Linotype"/>
              </a:rPr>
              <a:t>(p</a:t>
            </a:r>
            <a:r>
              <a:rPr lang="en-GB" sz="1200" b="0" strike="noStrike" spc="-1" dirty="0">
                <a:latin typeface="Palatino Linotype"/>
                <a:cs typeface="Palatino Linotype"/>
              </a:rPr>
              <a:t>) the mole fraction profile with respect to dry air</a:t>
            </a:r>
          </a:p>
          <a:p>
            <a:pPr marL="432000" indent="-324000">
              <a:buClr>
                <a:srgbClr val="91D93F"/>
              </a:buClr>
              <a:buSzPct val="45000"/>
              <a:buFont typeface="Wingdings" charset="2"/>
              <a:buChar char=""/>
            </a:pPr>
            <a:r>
              <a:rPr lang="en-GB" sz="1200" b="0" strike="noStrike" spc="-1" dirty="0" err="1">
                <a:latin typeface="Palatino Linotype"/>
                <a:cs typeface="Palatino Linotype"/>
              </a:rPr>
              <a:t>g(lat,p</a:t>
            </a:r>
            <a:r>
              <a:rPr lang="en-GB" sz="1200" b="0" strike="noStrike" spc="-1" dirty="0">
                <a:latin typeface="Palatino Linotype"/>
                <a:cs typeface="Palatino Linotype"/>
              </a:rPr>
              <a:t>) the gravity at the target location (determined by its latitude and pressure)</a:t>
            </a:r>
          </a:p>
          <a:p>
            <a:pPr marL="432000" indent="-324000">
              <a:buClr>
                <a:srgbClr val="91D93F"/>
              </a:buClr>
              <a:buSzPct val="45000"/>
              <a:buFont typeface="Wingdings" charset="2"/>
              <a:buChar char=""/>
            </a:pPr>
            <a:r>
              <a:rPr lang="en-GB" sz="1200" b="0" strike="noStrike" spc="-1" dirty="0" err="1">
                <a:latin typeface="Palatino Linotype"/>
                <a:cs typeface="Palatino Linotype"/>
              </a:rPr>
              <a:t>M</a:t>
            </a:r>
            <a:r>
              <a:rPr lang="en-GB" sz="1200" b="0" strike="noStrike" spc="-1" baseline="-8000" dirty="0" err="1">
                <a:latin typeface="Palatino Linotype"/>
                <a:cs typeface="Palatino Linotype"/>
              </a:rPr>
              <a:t>d</a:t>
            </a:r>
            <a:r>
              <a:rPr lang="en-GB" sz="1200" b="0" strike="noStrike" spc="-1" dirty="0">
                <a:latin typeface="Palatino Linotype"/>
                <a:cs typeface="Palatino Linotype"/>
              </a:rPr>
              <a:t> the molar mass of dry air</a:t>
            </a:r>
          </a:p>
          <a:p>
            <a:pPr marL="432000" indent="-324000">
              <a:buClr>
                <a:srgbClr val="91D93F"/>
              </a:buClr>
              <a:buSzPct val="45000"/>
              <a:buFont typeface="Wingdings" charset="2"/>
              <a:buChar char=""/>
            </a:pPr>
            <a:r>
              <a:rPr lang="en-GB" sz="1200" b="0" strike="noStrike" spc="-1" dirty="0" err="1">
                <a:latin typeface="Palatino Linotype"/>
                <a:cs typeface="Palatino Linotype"/>
              </a:rPr>
              <a:t>T(p</a:t>
            </a:r>
            <a:r>
              <a:rPr lang="en-GB" sz="1200" b="0" strike="noStrike" spc="-1" dirty="0">
                <a:latin typeface="Palatino Linotype"/>
                <a:cs typeface="Palatino Linotype"/>
              </a:rPr>
              <a:t>) the temperature profile</a:t>
            </a:r>
          </a:p>
          <a:p>
            <a:pPr marL="432000" indent="-324000">
              <a:buClr>
                <a:srgbClr val="91D93F"/>
              </a:buClr>
              <a:buSzPct val="45000"/>
              <a:buFont typeface="Wingdings" charset="2"/>
              <a:buChar char=""/>
            </a:pPr>
            <a:r>
              <a:rPr lang="en-GB" sz="1200" b="0" strike="noStrike" spc="-1" dirty="0" err="1">
                <a:latin typeface="Palatino Linotype"/>
                <a:cs typeface="Palatino Linotype"/>
              </a:rPr>
              <a:t>q(p</a:t>
            </a:r>
            <a:r>
              <a:rPr lang="en-GB" sz="1200" b="0" strike="noStrike" spc="-1" dirty="0">
                <a:latin typeface="Palatino Linotype"/>
                <a:cs typeface="Palatino Linotype"/>
              </a:rPr>
              <a:t>) the specific humidity profile</a:t>
            </a:r>
          </a:p>
          <a:p>
            <a:pPr marL="432000" indent="-324000">
              <a:buClr>
                <a:srgbClr val="91D93F"/>
              </a:buClr>
              <a:buSzPct val="45000"/>
              <a:buFont typeface="Wingdings" charset="2"/>
              <a:buChar char=""/>
            </a:pPr>
            <a:r>
              <a:rPr lang="en-GB" sz="1200" b="0" strike="noStrike" spc="-1" dirty="0">
                <a:latin typeface="Palatino Linotype"/>
                <a:ea typeface="Arial"/>
                <a:cs typeface="Palatino Linotype"/>
              </a:rPr>
              <a:t>σ</a:t>
            </a:r>
            <a:r>
              <a:rPr lang="en-GB" sz="1200" b="0" strike="noStrike" spc="-1" baseline="-8000" dirty="0">
                <a:latin typeface="Palatino Linotype"/>
                <a:ea typeface="Arial"/>
                <a:cs typeface="Palatino Linotype"/>
              </a:rPr>
              <a:t>G</a:t>
            </a:r>
            <a:r>
              <a:rPr lang="en-GB" sz="1200" b="0" strike="noStrike" spc="-1" baseline="33000" dirty="0">
                <a:latin typeface="Palatino Linotype"/>
                <a:ea typeface="Arial"/>
                <a:cs typeface="Palatino Linotype"/>
              </a:rPr>
              <a:t>eff</a:t>
            </a:r>
            <a:r>
              <a:rPr lang="en-GB" sz="1200" b="0" strike="noStrike" spc="-1" dirty="0">
                <a:latin typeface="Palatino Linotype"/>
                <a:cs typeface="Palatino Linotype"/>
              </a:rPr>
              <a:t>(</a:t>
            </a:r>
            <a:r>
              <a:rPr lang="en-GB" sz="1200" b="0" strike="noStrike" spc="-1" dirty="0">
                <a:latin typeface="Palatino Linotype"/>
                <a:ea typeface="Arial"/>
                <a:cs typeface="Palatino Linotype"/>
              </a:rPr>
              <a:t>ν</a:t>
            </a:r>
            <a:r>
              <a:rPr lang="en-GB" sz="1200" b="0" strike="noStrike" spc="-1" baseline="-8000" dirty="0">
                <a:latin typeface="Palatino Linotype"/>
                <a:ea typeface="Arial"/>
                <a:cs typeface="Palatino Linotype"/>
              </a:rPr>
              <a:t>0</a:t>
            </a:r>
            <a:r>
              <a:rPr lang="en-GB" sz="1200" b="0" strike="noStrike" spc="-1" dirty="0">
                <a:latin typeface="Palatino Linotype"/>
                <a:cs typeface="Palatino Linotype"/>
              </a:rPr>
              <a:t>,p,T) an average (over the spectral distribution of the laser emission around </a:t>
            </a:r>
            <a:r>
              <a:rPr lang="en-GB" sz="1200" b="0" strike="noStrike" spc="-1" dirty="0" err="1">
                <a:latin typeface="Palatino Linotype"/>
                <a:cs typeface="Palatino Linotype"/>
              </a:rPr>
              <a:t>wavenumber</a:t>
            </a:r>
            <a:r>
              <a:rPr lang="en-GB" sz="1200" b="0" strike="noStrike" spc="-1" dirty="0">
                <a:latin typeface="Palatino Linotype"/>
                <a:cs typeface="Palatino Linotype"/>
              </a:rPr>
              <a:t> </a:t>
            </a:r>
            <a:r>
              <a:rPr lang="en-GB" sz="1200" b="0" strike="noStrike" spc="-1" dirty="0">
                <a:latin typeface="Palatino Linotype"/>
                <a:ea typeface="Arial"/>
                <a:cs typeface="Palatino Linotype"/>
              </a:rPr>
              <a:t>ν</a:t>
            </a:r>
            <a:r>
              <a:rPr lang="en-GB" sz="1200" b="0" strike="noStrike" spc="-1" baseline="-8000" dirty="0">
                <a:latin typeface="Palatino Linotype"/>
                <a:ea typeface="Arial"/>
                <a:cs typeface="Palatino Linotype"/>
              </a:rPr>
              <a:t>0</a:t>
            </a:r>
            <a:r>
              <a:rPr lang="en-GB" sz="1200" b="0" strike="noStrike" spc="-1" dirty="0">
                <a:latin typeface="Palatino Linotype"/>
                <a:cs typeface="Palatino Linotype"/>
              </a:rPr>
              <a:t>)of the absorption cross sections</a:t>
            </a:r>
          </a:p>
        </p:txBody>
      </p:sp>
      <p:sp>
        <p:nvSpPr>
          <p:cNvPr id="49" name="PlaceHolder 3"/>
          <p:cNvSpPr>
            <a:spLocks noGrp="1"/>
          </p:cNvSpPr>
          <p:nvPr>
            <p:ph/>
          </p:nvPr>
        </p:nvSpPr>
        <p:spPr>
          <a:xfrm>
            <a:off x="0" y="1234440"/>
            <a:ext cx="10080000" cy="1105560"/>
          </a:xfrm>
          <a:prstGeom prst="rect">
            <a:avLst/>
          </a:prstGeom>
          <a:noFill/>
          <a:ln w="0">
            <a:noFill/>
          </a:ln>
        </p:spPr>
        <p:txBody>
          <a:bodyPr lIns="0" tIns="0" rIns="0" bIns="0" anchor="t">
            <a:noAutofit/>
          </a:bodyPr>
          <a:lstStyle/>
          <a:p>
            <a:pPr marL="432000" indent="-324000">
              <a:buClr>
                <a:srgbClr val="91D93F"/>
              </a:buClr>
              <a:buSzPct val="45000"/>
              <a:buFont typeface="Wingdings" charset="2"/>
              <a:buChar char=""/>
            </a:pPr>
            <a:r>
              <a:rPr lang="en-GB" sz="1400" b="0" strike="noStrike" spc="-1" dirty="0">
                <a:latin typeface="Palatino Linotype"/>
                <a:cs typeface="Palatino Linotype"/>
              </a:rPr>
              <a:t>A IPDA </a:t>
            </a:r>
            <a:r>
              <a:rPr lang="en-GB" sz="1400" b="0" strike="noStrike" spc="-1" dirty="0" err="1">
                <a:latin typeface="Palatino Linotype"/>
                <a:cs typeface="Palatino Linotype"/>
              </a:rPr>
              <a:t>lidar</a:t>
            </a:r>
            <a:r>
              <a:rPr lang="en-GB" sz="1400" b="0" strike="noStrike" spc="-1" dirty="0">
                <a:latin typeface="Palatino Linotype"/>
                <a:cs typeface="Palatino Linotype"/>
              </a:rPr>
              <a:t> emits and receives two frequencies, one absorbed by methane (</a:t>
            </a:r>
            <a:r>
              <a:rPr lang="en-GB" sz="1400" b="0" strike="noStrike" spc="-1" dirty="0" err="1">
                <a:latin typeface="Palatino Linotype"/>
                <a:ea typeface="Arial"/>
                <a:cs typeface="Palatino Linotype"/>
              </a:rPr>
              <a:t>ν</a:t>
            </a:r>
            <a:r>
              <a:rPr lang="en-GB" sz="1400" b="0" strike="noStrike" spc="-1" baseline="-8000" dirty="0" err="1">
                <a:latin typeface="Palatino Linotype"/>
                <a:ea typeface="Arial"/>
                <a:cs typeface="Palatino Linotype"/>
              </a:rPr>
              <a:t>On</a:t>
            </a:r>
            <a:r>
              <a:rPr lang="en-GB" sz="1400" b="0" strike="noStrike" spc="-1" dirty="0">
                <a:latin typeface="Palatino Linotype"/>
                <a:cs typeface="Palatino Linotype"/>
              </a:rPr>
              <a:t>) and the other not (</a:t>
            </a:r>
            <a:r>
              <a:rPr lang="en-GB" sz="1400" b="0" strike="noStrike" spc="-1" dirty="0" err="1">
                <a:latin typeface="Palatino Linotype"/>
                <a:ea typeface="Arial"/>
                <a:cs typeface="Palatino Linotype"/>
              </a:rPr>
              <a:t>ν</a:t>
            </a:r>
            <a:r>
              <a:rPr lang="en-GB" sz="1400" b="0" strike="noStrike" spc="-1" baseline="-8000" dirty="0" err="1">
                <a:latin typeface="Palatino Linotype"/>
                <a:ea typeface="Arial"/>
                <a:cs typeface="Palatino Linotype"/>
              </a:rPr>
              <a:t>Off</a:t>
            </a:r>
            <a:r>
              <a:rPr lang="en-GB" sz="1400" b="0" strike="noStrike" spc="-1" dirty="0">
                <a:latin typeface="Palatino Linotype"/>
                <a:cs typeface="Palatino Linotype"/>
              </a:rPr>
              <a:t>)</a:t>
            </a:r>
          </a:p>
          <a:p>
            <a:pPr marL="432000" indent="-324000">
              <a:buClr>
                <a:srgbClr val="91D93F"/>
              </a:buClr>
              <a:buSzPct val="45000"/>
              <a:buFont typeface="Wingdings" charset="2"/>
              <a:buChar char=""/>
            </a:pPr>
            <a:r>
              <a:rPr lang="en-GB" sz="1400" b="0" strike="noStrike" spc="-1" dirty="0">
                <a:latin typeface="Palatino Linotype"/>
                <a:cs typeface="Palatino Linotype"/>
              </a:rPr>
              <a:t>In Merlin's ground segment, the optical thickness difference between the two frequencies (</a:t>
            </a:r>
            <a:r>
              <a:rPr lang="en-GB" sz="1400" b="0" strike="noStrike" spc="-1" dirty="0" err="1">
                <a:latin typeface="Palatino Linotype"/>
                <a:ea typeface="Arial"/>
                <a:cs typeface="Palatino Linotype"/>
              </a:rPr>
              <a:t>δτ</a:t>
            </a:r>
            <a:r>
              <a:rPr lang="en-GB" sz="1400" b="0" strike="noStrike" spc="-1" baseline="-8000" dirty="0" err="1">
                <a:latin typeface="Palatino Linotype"/>
                <a:ea typeface="Arial"/>
                <a:cs typeface="Palatino Linotype"/>
              </a:rPr>
              <a:t>full</a:t>
            </a:r>
            <a:r>
              <a:rPr lang="en-GB" sz="1400" b="0" strike="noStrike" spc="-1" dirty="0">
                <a:latin typeface="Palatino Linotype"/>
                <a:cs typeface="Palatino Linotype"/>
              </a:rPr>
              <a:t>) is determined from signal intensity measurements and the distance from the satellite to the target is converted to altitude and then to pressure (P</a:t>
            </a:r>
            <a:r>
              <a:rPr lang="en-GB" sz="1400" b="0" strike="noStrike" spc="-1" baseline="-8000" dirty="0">
                <a:latin typeface="Palatino Linotype"/>
                <a:cs typeface="Palatino Linotype"/>
              </a:rPr>
              <a:t>SSE</a:t>
            </a:r>
            <a:r>
              <a:rPr lang="en-GB" sz="1400" b="0" strike="noStrike" spc="-1" dirty="0">
                <a:latin typeface="Palatino Linotype"/>
                <a:cs typeface="Palatino Linotype"/>
              </a:rPr>
              <a:t>) from the propagation time record.</a:t>
            </a:r>
          </a:p>
          <a:p>
            <a:pPr marL="432000" indent="-324000">
              <a:buClr>
                <a:srgbClr val="91D93F"/>
              </a:buClr>
              <a:buSzPct val="45000"/>
              <a:buFont typeface="Wingdings" charset="2"/>
              <a:buChar char=""/>
            </a:pPr>
            <a:r>
              <a:rPr lang="en-GB" sz="1400" b="0" strike="noStrike" spc="-1" dirty="0">
                <a:latin typeface="Palatino Linotype"/>
                <a:cs typeface="Palatino Linotype"/>
              </a:rPr>
              <a:t>The meteorological data are then used to estimate the differences in optical thickness due to methane (</a:t>
            </a:r>
            <a:r>
              <a:rPr lang="en-GB" sz="1400" b="0" strike="noStrike" spc="-1" dirty="0">
                <a:latin typeface="Palatino Linotype"/>
                <a:ea typeface="Arial"/>
                <a:cs typeface="Palatino Linotype"/>
              </a:rPr>
              <a:t>δτ</a:t>
            </a:r>
            <a:r>
              <a:rPr lang="en-GB" sz="1400" b="0" strike="noStrike" spc="-1" baseline="-8000" dirty="0">
                <a:latin typeface="Palatino Linotype"/>
                <a:ea typeface="Arial"/>
                <a:cs typeface="Palatino Linotype"/>
              </a:rPr>
              <a:t>CH4</a:t>
            </a:r>
            <a:r>
              <a:rPr lang="en-GB" sz="1400" b="0" strike="noStrike" spc="-1" dirty="0">
                <a:latin typeface="Palatino Linotype"/>
                <a:cs typeface="Palatino Linotype"/>
              </a:rPr>
              <a:t>) and other gases (</a:t>
            </a:r>
            <a:r>
              <a:rPr lang="en-GB" sz="1400" b="0" strike="noStrike" spc="-1" dirty="0">
                <a:latin typeface="Palatino Linotype"/>
                <a:ea typeface="Arial"/>
                <a:cs typeface="Palatino Linotype"/>
              </a:rPr>
              <a:t>δτ</a:t>
            </a:r>
            <a:r>
              <a:rPr lang="en-GB" sz="1400" b="0" strike="noStrike" spc="-1" baseline="-8000" dirty="0">
                <a:latin typeface="Palatino Linotype"/>
                <a:ea typeface="Arial"/>
                <a:cs typeface="Palatino Linotype"/>
              </a:rPr>
              <a:t>H2O</a:t>
            </a:r>
            <a:r>
              <a:rPr lang="en-GB" sz="1400" b="0" strike="noStrike" spc="-1" dirty="0">
                <a:latin typeface="Palatino Linotype"/>
                <a:ea typeface="Arial"/>
                <a:cs typeface="Palatino Linotype"/>
              </a:rPr>
              <a:t>, δτ</a:t>
            </a:r>
            <a:r>
              <a:rPr lang="en-GB" sz="1400" b="0" strike="noStrike" spc="-1" baseline="-8000" dirty="0">
                <a:latin typeface="Palatino Linotype"/>
                <a:ea typeface="Arial"/>
                <a:cs typeface="Palatino Linotype"/>
              </a:rPr>
              <a:t>CO2</a:t>
            </a:r>
            <a:r>
              <a:rPr lang="en-GB" sz="1400" b="0" strike="noStrike" spc="-1" dirty="0">
                <a:latin typeface="Palatino Linotype"/>
                <a:cs typeface="Palatino Linotype"/>
              </a:rPr>
              <a:t>). </a:t>
            </a:r>
          </a:p>
        </p:txBody>
      </p:sp>
      <p:pic>
        <p:nvPicPr>
          <p:cNvPr id="50" name="Image 49"/>
          <p:cNvPicPr/>
          <p:nvPr/>
        </p:nvPicPr>
        <p:blipFill>
          <a:blip r:embed="rId2"/>
          <a:stretch/>
        </p:blipFill>
        <p:spPr>
          <a:xfrm>
            <a:off x="417960" y="2700000"/>
            <a:ext cx="4702680" cy="2160000"/>
          </a:xfrm>
          <a:prstGeom prst="rect">
            <a:avLst/>
          </a:prstGeom>
          <a:ln w="10800">
            <a:noFill/>
          </a:ln>
        </p:spPr>
      </p:pic>
    </p:spTree>
  </p:cSld>
  <p:clrMapOvr>
    <a:masterClrMapping/>
  </p:clrMapOvr>
  <mc:AlternateContent>
    <mc:Choice xmlns:mv="urn:schemas-microsoft-com:mac:vml" xmlns:mc="http://schemas.openxmlformats.org/markup-compatibility/2006" xmlns:p15="http://schemas.microsoft.com/office/powerpoint/2012/main" xmlns:p14="http://schemas.microsoft.com/office/powerpoint/2010/main" xmlns:r="http://schemas.openxmlformats.org/officeDocument/2006/relationships" xmlns:p="http://schemas.openxmlformats.org/presentationml/2006/main" xmlns:a="http://schemas.openxmlformats.org/drawingml/2006/main" xmlns="" Requires="p14">
      <p:transition spd="slow" p14:dur="2000"/>
    </mc:Choice>
    <mc:Fallback>
      <mp:transition xmlns:mp="http://schemas.microsoft.com/office/mac/powerpoint/2008/mai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 name="PlaceHolder 1"/>
          <p:cNvSpPr>
            <a:spLocks noGrp="1"/>
          </p:cNvSpPr>
          <p:nvPr>
            <p:ph type="title"/>
          </p:nvPr>
        </p:nvSpPr>
        <p:spPr>
          <a:xfrm>
            <a:off x="0" y="236880"/>
            <a:ext cx="8100000" cy="768600"/>
          </a:xfrm>
          <a:prstGeom prst="rect">
            <a:avLst/>
          </a:prstGeom>
          <a:solidFill>
            <a:srgbClr val="81D41A"/>
          </a:solidFill>
          <a:ln w="0">
            <a:noFill/>
          </a:ln>
        </p:spPr>
        <p:txBody>
          <a:bodyPr lIns="0" tIns="0" rIns="0" bIns="0" anchor="ctr">
            <a:noAutofit/>
          </a:bodyPr>
          <a:lstStyle/>
          <a:p>
            <a:r>
              <a:rPr lang="en-GB" sz="2700" b="0" strike="noStrike" spc="-1" dirty="0" smtClean="0">
                <a:latin typeface="Arial"/>
              </a:rPr>
              <a:t>Meteorological </a:t>
            </a:r>
            <a:r>
              <a:rPr lang="en-GB" sz="2700" b="0" strike="noStrike" spc="-1" dirty="0">
                <a:latin typeface="Arial"/>
              </a:rPr>
              <a:t>errors from numerical weather prediction models</a:t>
            </a:r>
          </a:p>
        </p:txBody>
      </p:sp>
      <p:sp>
        <p:nvSpPr>
          <p:cNvPr id="52" name="PlaceHolder 2"/>
          <p:cNvSpPr>
            <a:spLocks noGrp="1"/>
          </p:cNvSpPr>
          <p:nvPr>
            <p:ph/>
          </p:nvPr>
        </p:nvSpPr>
        <p:spPr>
          <a:xfrm>
            <a:off x="0" y="1206000"/>
            <a:ext cx="10080000" cy="4463640"/>
          </a:xfrm>
          <a:prstGeom prst="rect">
            <a:avLst/>
          </a:prstGeom>
          <a:noFill/>
          <a:ln w="0">
            <a:noFill/>
          </a:ln>
        </p:spPr>
        <p:txBody>
          <a:bodyPr lIns="0" tIns="0" rIns="0" bIns="0" anchor="t">
            <a:normAutofit/>
          </a:bodyPr>
          <a:lstStyle/>
          <a:p>
            <a:pPr marL="432000" indent="-324000">
              <a:spcAft>
                <a:spcPts val="1057"/>
              </a:spcAft>
              <a:buClr>
                <a:srgbClr val="91D93F"/>
              </a:buClr>
              <a:buSzPct val="45000"/>
              <a:buFont typeface="Wingdings" charset="2"/>
              <a:buChar char=""/>
            </a:pPr>
            <a:r>
              <a:rPr lang="en-GB" b="0" strike="noStrike" spc="-1" dirty="0">
                <a:latin typeface="Palatino Linotype"/>
                <a:cs typeface="Palatino Linotype"/>
              </a:rPr>
              <a:t>We simulate Merlin data with a reference atmospheric state provided by the ECMWF and then inverted these data using fifty different atmospheric states representative of the estimated dispersion between the true and reference states.</a:t>
            </a:r>
          </a:p>
          <a:p>
            <a:pPr marL="432000" indent="-324000">
              <a:spcAft>
                <a:spcPts val="1057"/>
              </a:spcAft>
              <a:buClr>
                <a:srgbClr val="91D93F"/>
              </a:buClr>
              <a:buSzPct val="45000"/>
              <a:buFont typeface="Wingdings" charset="2"/>
              <a:buChar char=""/>
            </a:pPr>
            <a:r>
              <a:rPr lang="en-GB" b="0" strike="noStrike" spc="-1" dirty="0">
                <a:latin typeface="Palatino Linotype"/>
                <a:cs typeface="Palatino Linotype"/>
              </a:rPr>
              <a:t>On one orbit, we observe</a:t>
            </a:r>
            <a:r>
              <a:rPr lang="en-GB" b="0" strike="noStrike" spc="-1" dirty="0" smtClean="0">
                <a:latin typeface="Palatino Linotype"/>
                <a:cs typeface="Palatino Linotype"/>
              </a:rPr>
              <a:t> </a:t>
            </a:r>
            <a:r>
              <a:rPr lang="en-GB" spc="-1" dirty="0" smtClean="0">
                <a:latin typeface="Palatino Linotype"/>
                <a:cs typeface="Palatino Linotype"/>
              </a:rPr>
              <a:t>a</a:t>
            </a:r>
            <a:r>
              <a:rPr lang="en-GB" b="0" strike="noStrike" spc="-1" dirty="0" smtClean="0">
                <a:latin typeface="Palatino Linotype"/>
                <a:cs typeface="Palatino Linotype"/>
              </a:rPr>
              <a:t> </a:t>
            </a:r>
            <a:r>
              <a:rPr lang="en-GB" b="0" strike="noStrike" spc="-1" dirty="0">
                <a:latin typeface="Palatino Linotype"/>
                <a:cs typeface="Palatino Linotype"/>
              </a:rPr>
              <a:t>bias </a:t>
            </a:r>
            <a:r>
              <a:rPr lang="en-GB" b="0" strike="noStrike" spc="-1" dirty="0" smtClean="0">
                <a:latin typeface="Palatino Linotype"/>
                <a:cs typeface="Palatino Linotype"/>
              </a:rPr>
              <a:t>(-0.03</a:t>
            </a:r>
            <a:r>
              <a:rPr lang="en-GB" b="0" strike="noStrike" spc="-1" dirty="0" smtClean="0">
                <a:latin typeface="Palatino Linotype"/>
                <a:ea typeface="Arial"/>
                <a:cs typeface="Palatino Linotype"/>
              </a:rPr>
              <a:t>±</a:t>
            </a:r>
            <a:r>
              <a:rPr lang="en-GB" spc="-1" dirty="0" smtClean="0">
                <a:latin typeface="Palatino Linotype"/>
                <a:ea typeface="Arial"/>
                <a:cs typeface="Palatino Linotype"/>
              </a:rPr>
              <a:t>0.39</a:t>
            </a:r>
            <a:r>
              <a:rPr lang="en-GB" b="0" strike="noStrike" spc="-1" dirty="0" smtClean="0">
                <a:latin typeface="Palatino Linotype"/>
                <a:cs typeface="Palatino Linotype"/>
              </a:rPr>
              <a:t> ppb) </a:t>
            </a:r>
            <a:r>
              <a:rPr lang="en-GB" b="0" strike="noStrike" spc="-1" dirty="0">
                <a:latin typeface="Palatino Linotype"/>
                <a:cs typeface="Palatino Linotype"/>
              </a:rPr>
              <a:t>and</a:t>
            </a:r>
            <a:r>
              <a:rPr lang="en-GB" b="0" strike="noStrike" spc="-1" dirty="0" smtClean="0">
                <a:latin typeface="Palatino Linotype"/>
                <a:cs typeface="Palatino Linotype"/>
              </a:rPr>
              <a:t> </a:t>
            </a:r>
            <a:r>
              <a:rPr lang="en-GB" spc="-1" dirty="0" smtClean="0">
                <a:latin typeface="Palatino Linotype"/>
                <a:cs typeface="Palatino Linotype"/>
              </a:rPr>
              <a:t>a</a:t>
            </a:r>
            <a:r>
              <a:rPr lang="en-GB" b="0" strike="noStrike" spc="-1" dirty="0" smtClean="0">
                <a:latin typeface="Palatino Linotype"/>
                <a:cs typeface="Palatino Linotype"/>
              </a:rPr>
              <a:t> </a:t>
            </a:r>
            <a:r>
              <a:rPr lang="en-GB" b="0" strike="noStrike" spc="-1" dirty="0">
                <a:latin typeface="Palatino Linotype"/>
                <a:cs typeface="Palatino Linotype"/>
              </a:rPr>
              <a:t>standard deviation </a:t>
            </a:r>
            <a:r>
              <a:rPr lang="en-GB" b="0" strike="noStrike" spc="-1" dirty="0" smtClean="0">
                <a:latin typeface="Palatino Linotype"/>
                <a:cs typeface="Palatino Linotype"/>
              </a:rPr>
              <a:t>(</a:t>
            </a:r>
            <a:r>
              <a:rPr lang="en-GB" spc="-1" dirty="0" smtClean="0">
                <a:latin typeface="Palatino Linotype"/>
                <a:cs typeface="Palatino Linotype"/>
              </a:rPr>
              <a:t>0.58</a:t>
            </a:r>
            <a:r>
              <a:rPr lang="en-GB" b="0" strike="noStrike" spc="-1" dirty="0" smtClean="0">
                <a:latin typeface="Palatino Linotype"/>
                <a:ea typeface="Arial"/>
                <a:cs typeface="Palatino Linotype"/>
              </a:rPr>
              <a:t>±</a:t>
            </a:r>
            <a:r>
              <a:rPr lang="en-GB" spc="-1" dirty="0" smtClean="0">
                <a:latin typeface="Palatino Linotype"/>
                <a:ea typeface="Arial"/>
                <a:cs typeface="Palatino Linotype"/>
              </a:rPr>
              <a:t>0.27</a:t>
            </a:r>
            <a:r>
              <a:rPr lang="en-GB" b="0" strike="noStrike" spc="-1" dirty="0" smtClean="0">
                <a:latin typeface="Palatino Linotype"/>
                <a:cs typeface="Palatino Linotype"/>
              </a:rPr>
              <a:t> ppb</a:t>
            </a:r>
            <a:r>
              <a:rPr lang="en-GB" b="0" strike="noStrike" spc="-1" smtClean="0">
                <a:latin typeface="Palatino Linotype"/>
                <a:cs typeface="Palatino Linotype"/>
              </a:rPr>
              <a:t>) for </a:t>
            </a:r>
            <a:r>
              <a:rPr lang="en-GB" b="0" strike="noStrike" spc="-1" dirty="0">
                <a:latin typeface="Palatino Linotype"/>
                <a:cs typeface="Palatino Linotype"/>
              </a:rPr>
              <a:t>the retrieved methane.</a:t>
            </a:r>
          </a:p>
          <a:p>
            <a:pPr marL="432000" indent="-324000">
              <a:spcAft>
                <a:spcPts val="1057"/>
              </a:spcAft>
              <a:buClr>
                <a:srgbClr val="91D93F"/>
              </a:buClr>
              <a:buSzPct val="45000"/>
              <a:buFont typeface="Wingdings" charset="2"/>
              <a:buChar char=""/>
            </a:pPr>
            <a:r>
              <a:rPr lang="en-GB" b="0" strike="noStrike" spc="-1" dirty="0">
                <a:latin typeface="Palatino Linotype"/>
                <a:cs typeface="Palatino Linotype"/>
              </a:rPr>
              <a:t>A correlation computation shows that 50% of the dispersion on methane is explained by that on surface pressure and 25% by that on integrated humidity.</a:t>
            </a:r>
          </a:p>
        </p:txBody>
      </p:sp>
      <p:pic>
        <p:nvPicPr>
          <p:cNvPr id="53" name="Image 52"/>
          <p:cNvPicPr/>
          <p:nvPr/>
        </p:nvPicPr>
        <p:blipFill>
          <a:blip r:embed="rId2"/>
          <a:stretch/>
        </p:blipFill>
        <p:spPr>
          <a:xfrm>
            <a:off x="540000" y="3661200"/>
            <a:ext cx="2520000" cy="1378800"/>
          </a:xfrm>
          <a:prstGeom prst="rect">
            <a:avLst/>
          </a:prstGeom>
          <a:ln w="10800">
            <a:noFill/>
          </a:ln>
        </p:spPr>
      </p:pic>
      <p:pic>
        <p:nvPicPr>
          <p:cNvPr id="54" name="Image 53"/>
          <p:cNvPicPr/>
          <p:nvPr/>
        </p:nvPicPr>
        <p:blipFill>
          <a:blip r:embed="rId3"/>
          <a:stretch/>
        </p:blipFill>
        <p:spPr>
          <a:xfrm>
            <a:off x="3510000" y="3661200"/>
            <a:ext cx="2520000" cy="1378800"/>
          </a:xfrm>
          <a:prstGeom prst="rect">
            <a:avLst/>
          </a:prstGeom>
          <a:ln w="10800">
            <a:noFill/>
          </a:ln>
        </p:spPr>
      </p:pic>
      <p:pic>
        <p:nvPicPr>
          <p:cNvPr id="55" name="Image 54"/>
          <p:cNvPicPr/>
          <p:nvPr/>
        </p:nvPicPr>
        <p:blipFill>
          <a:blip r:embed="rId4"/>
          <a:stretch/>
        </p:blipFill>
        <p:spPr>
          <a:xfrm>
            <a:off x="6480000" y="3661200"/>
            <a:ext cx="2520000" cy="1378800"/>
          </a:xfrm>
          <a:prstGeom prst="rect">
            <a:avLst/>
          </a:prstGeom>
          <a:ln w="10800">
            <a:noFill/>
          </a:ln>
        </p:spPr>
      </p:pic>
      <p:sp>
        <p:nvSpPr>
          <p:cNvPr id="56" name="ZoneTexte 55"/>
          <p:cNvSpPr txBox="1"/>
          <p:nvPr/>
        </p:nvSpPr>
        <p:spPr>
          <a:xfrm>
            <a:off x="24072" y="5045074"/>
            <a:ext cx="10045440" cy="625475"/>
          </a:xfrm>
          <a:prstGeom prst="rect">
            <a:avLst/>
          </a:prstGeom>
          <a:noFill/>
          <a:ln w="10800">
            <a:noFill/>
          </a:ln>
        </p:spPr>
        <p:txBody>
          <a:bodyPr lIns="90000" tIns="45000" rIns="90000" bIns="45000" anchor="t">
            <a:noAutofit/>
          </a:bodyPr>
          <a:lstStyle/>
          <a:p>
            <a:r>
              <a:rPr lang="en-GB" sz="1200" b="0" strike="noStrike" spc="-1" dirty="0">
                <a:latin typeface="Arial"/>
              </a:rPr>
              <a:t>(a) Methane retrieval results for a simulated orbit without instrumental noise, to be compared with the deviations (</a:t>
            </a:r>
            <a:r>
              <a:rPr lang="en-GB" sz="1200" b="0" strike="noStrike" spc="-1" dirty="0" err="1">
                <a:latin typeface="Arial"/>
              </a:rPr>
              <a:t>b</a:t>
            </a:r>
            <a:r>
              <a:rPr lang="en-GB" sz="1200" b="0" strike="noStrike" spc="-1" dirty="0">
                <a:latin typeface="Arial"/>
              </a:rPr>
              <a:t>) on the surface pressure and (</a:t>
            </a:r>
            <a:r>
              <a:rPr lang="en-GB" sz="1200" b="0" strike="noStrike" spc="-1" dirty="0" err="1">
                <a:latin typeface="Arial"/>
              </a:rPr>
              <a:t>c</a:t>
            </a:r>
            <a:r>
              <a:rPr lang="en-GB" sz="1200" b="0" strike="noStrike" spc="-1" dirty="0">
                <a:latin typeface="Arial"/>
              </a:rPr>
              <a:t>) on the total amount of water vapour. The shot index corresponds to the position in the orbit. Mean curve in black and area between \pm one standard deviation in blue.</a:t>
            </a:r>
          </a:p>
        </p:txBody>
      </p:sp>
    </p:spTree>
  </p:cSld>
  <p:clrMapOvr>
    <a:masterClrMapping/>
  </p:clrMapOvr>
  <mc:AlternateContent>
    <mc:Choice xmlns:mv="urn:schemas-microsoft-com:mac:vml" xmlns:mc="http://schemas.openxmlformats.org/markup-compatibility/2006" xmlns:p15="http://schemas.microsoft.com/office/powerpoint/2012/main" xmlns:p14="http://schemas.microsoft.com/office/powerpoint/2010/main" xmlns:r="http://schemas.openxmlformats.org/officeDocument/2006/relationships" xmlns:p="http://schemas.openxmlformats.org/presentationml/2006/main" xmlns:a="http://schemas.openxmlformats.org/drawingml/2006/main" xmlns="" Requires="p14">
      <p:transition spd="slow" p14:dur="2000"/>
    </mc:Choice>
    <mc:Fallback>
      <mp:transition xmlns:mp="http://schemas.microsoft.com/office/mac/powerpoint/2008/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 name="PlaceHolder 1"/>
          <p:cNvSpPr>
            <a:spLocks noGrp="1"/>
          </p:cNvSpPr>
          <p:nvPr>
            <p:ph type="title"/>
          </p:nvPr>
        </p:nvSpPr>
        <p:spPr>
          <a:xfrm>
            <a:off x="0" y="236880"/>
            <a:ext cx="8100000" cy="768600"/>
          </a:xfrm>
          <a:prstGeom prst="rect">
            <a:avLst/>
          </a:prstGeom>
          <a:solidFill>
            <a:srgbClr val="81D41A"/>
          </a:solidFill>
          <a:ln w="0">
            <a:noFill/>
          </a:ln>
        </p:spPr>
        <p:txBody>
          <a:bodyPr lIns="0" tIns="0" rIns="0" bIns="0" anchor="ctr">
            <a:noAutofit/>
          </a:bodyPr>
          <a:lstStyle/>
          <a:p>
            <a:pPr marL="432000" indent="-324000">
              <a:spcAft>
                <a:spcPts val="1057"/>
              </a:spcAft>
              <a:buClr>
                <a:srgbClr val="91D93F"/>
              </a:buClr>
              <a:buSzPct val="45000"/>
              <a:buFont typeface="Wingdings" charset="2"/>
              <a:buChar char=""/>
            </a:pPr>
            <a:r>
              <a:rPr lang="en-GB" sz="2700" b="0" strike="noStrike" spc="-1" dirty="0">
                <a:latin typeface="Arial"/>
              </a:rPr>
              <a:t>Differences between the meteorological model topography and the Digital Elevation Mode</a:t>
            </a:r>
          </a:p>
        </p:txBody>
      </p:sp>
      <p:sp>
        <p:nvSpPr>
          <p:cNvPr id="58" name="ZoneTexte 57"/>
          <p:cNvSpPr txBox="1"/>
          <p:nvPr/>
        </p:nvSpPr>
        <p:spPr>
          <a:xfrm>
            <a:off x="180000" y="2520000"/>
            <a:ext cx="7560000" cy="232200"/>
          </a:xfrm>
          <a:prstGeom prst="rect">
            <a:avLst/>
          </a:prstGeom>
          <a:noFill/>
          <a:ln w="10800">
            <a:noFill/>
          </a:ln>
        </p:spPr>
        <p:txBody>
          <a:bodyPr lIns="90000" tIns="45000" rIns="90000" bIns="45000" anchor="t">
            <a:noAutofit/>
          </a:bodyPr>
          <a:lstStyle/>
          <a:p>
            <a:pPr algn="just">
              <a:lnSpc>
                <a:spcPct val="100000"/>
              </a:lnSpc>
              <a:spcAft>
                <a:spcPts val="1057"/>
              </a:spcAft>
              <a:buNone/>
            </a:pPr>
            <a:r>
              <a:rPr lang="en-GB" sz="1100" b="0" strike="noStrike" spc="-1">
                <a:latin typeface="Palatino Linotype"/>
              </a:rPr>
              <a:t>Meteorological model topography </a:t>
            </a:r>
            <a:r>
              <a:rPr lang="en-GB" sz="1100" b="0" strike="noStrike" spc="-1">
                <a:solidFill>
                  <a:srgbClr val="FF0000"/>
                </a:solidFill>
                <a:latin typeface="Palatino Linotype"/>
              </a:rPr>
              <a:t>in red</a:t>
            </a:r>
            <a:r>
              <a:rPr lang="en-GB" sz="1100" b="0" strike="noStrike" spc="-1">
                <a:latin typeface="Palatino Linotype"/>
              </a:rPr>
              <a:t> and the numerical elevation model used </a:t>
            </a:r>
            <a:r>
              <a:rPr lang="en-GB" sz="1100" b="0" strike="noStrike" spc="-1">
                <a:solidFill>
                  <a:srgbClr val="2A6099"/>
                </a:solidFill>
                <a:latin typeface="Palatino Linotype"/>
              </a:rPr>
              <a:t>in blue</a:t>
            </a:r>
            <a:r>
              <a:rPr lang="en-GB" sz="1100" b="0" strike="noStrike" spc="-1">
                <a:latin typeface="Palatino Linotype"/>
              </a:rPr>
              <a:t>. The difference are </a:t>
            </a:r>
            <a:r>
              <a:rPr lang="en-GB" sz="1100" b="0" strike="noStrike" spc="-1">
                <a:solidFill>
                  <a:srgbClr val="00A933"/>
                </a:solidFill>
                <a:latin typeface="Palatino Linotype"/>
              </a:rPr>
              <a:t>in green</a:t>
            </a:r>
            <a:r>
              <a:rPr lang="en-GB" sz="1100" b="0" strike="noStrike" spc="-1">
                <a:latin typeface="Palatino Linotype"/>
              </a:rPr>
              <a:t>.</a:t>
            </a:r>
            <a:endParaRPr lang="en-GB" sz="1100" b="0" strike="noStrike" spc="-1">
              <a:latin typeface="Arial"/>
            </a:endParaRPr>
          </a:p>
        </p:txBody>
      </p:sp>
      <p:pic>
        <p:nvPicPr>
          <p:cNvPr id="59" name="Image 58"/>
          <p:cNvPicPr/>
          <p:nvPr/>
        </p:nvPicPr>
        <p:blipFill>
          <a:blip r:embed="rId2"/>
          <a:stretch/>
        </p:blipFill>
        <p:spPr>
          <a:xfrm>
            <a:off x="0" y="1187280"/>
            <a:ext cx="2520000" cy="1380960"/>
          </a:xfrm>
          <a:prstGeom prst="rect">
            <a:avLst/>
          </a:prstGeom>
          <a:ln w="10800">
            <a:noFill/>
          </a:ln>
        </p:spPr>
      </p:pic>
      <p:pic>
        <p:nvPicPr>
          <p:cNvPr id="60" name="Image 59"/>
          <p:cNvPicPr/>
          <p:nvPr/>
        </p:nvPicPr>
        <p:blipFill>
          <a:blip r:embed="rId3"/>
          <a:stretch/>
        </p:blipFill>
        <p:spPr>
          <a:xfrm>
            <a:off x="2520000" y="1187280"/>
            <a:ext cx="2520000" cy="1364400"/>
          </a:xfrm>
          <a:prstGeom prst="rect">
            <a:avLst/>
          </a:prstGeom>
          <a:ln w="10800">
            <a:noFill/>
          </a:ln>
        </p:spPr>
      </p:pic>
      <p:pic>
        <p:nvPicPr>
          <p:cNvPr id="61" name="Image 60"/>
          <p:cNvPicPr/>
          <p:nvPr/>
        </p:nvPicPr>
        <p:blipFill>
          <a:blip r:embed="rId4"/>
          <a:stretch/>
        </p:blipFill>
        <p:spPr>
          <a:xfrm>
            <a:off x="5040000" y="1187280"/>
            <a:ext cx="2520000" cy="1364400"/>
          </a:xfrm>
          <a:prstGeom prst="rect">
            <a:avLst/>
          </a:prstGeom>
          <a:ln w="10800">
            <a:noFill/>
          </a:ln>
        </p:spPr>
      </p:pic>
      <p:pic>
        <p:nvPicPr>
          <p:cNvPr id="62" name="Image 61"/>
          <p:cNvPicPr/>
          <p:nvPr/>
        </p:nvPicPr>
        <p:blipFill>
          <a:blip r:embed="rId5"/>
          <a:stretch/>
        </p:blipFill>
        <p:spPr>
          <a:xfrm>
            <a:off x="7560000" y="1187280"/>
            <a:ext cx="2520000" cy="1364400"/>
          </a:xfrm>
          <a:prstGeom prst="rect">
            <a:avLst/>
          </a:prstGeom>
          <a:ln w="10800">
            <a:noFill/>
          </a:ln>
        </p:spPr>
      </p:pic>
      <p:pic>
        <p:nvPicPr>
          <p:cNvPr id="63" name="Image 62"/>
          <p:cNvPicPr/>
          <p:nvPr/>
        </p:nvPicPr>
        <p:blipFill>
          <a:blip r:embed="rId6"/>
          <a:stretch/>
        </p:blipFill>
        <p:spPr>
          <a:xfrm>
            <a:off x="0" y="3968915"/>
            <a:ext cx="2520000" cy="1380960"/>
          </a:xfrm>
          <a:prstGeom prst="rect">
            <a:avLst/>
          </a:prstGeom>
          <a:ln w="10800">
            <a:noFill/>
          </a:ln>
        </p:spPr>
      </p:pic>
      <p:pic>
        <p:nvPicPr>
          <p:cNvPr id="64" name="Image 63"/>
          <p:cNvPicPr/>
          <p:nvPr/>
        </p:nvPicPr>
        <p:blipFill>
          <a:blip r:embed="rId7"/>
          <a:stretch/>
        </p:blipFill>
        <p:spPr>
          <a:xfrm>
            <a:off x="2520000" y="3985475"/>
            <a:ext cx="2520000" cy="1364400"/>
          </a:xfrm>
          <a:prstGeom prst="rect">
            <a:avLst/>
          </a:prstGeom>
          <a:ln w="10800">
            <a:noFill/>
          </a:ln>
        </p:spPr>
      </p:pic>
      <p:pic>
        <p:nvPicPr>
          <p:cNvPr id="65" name="Image 64"/>
          <p:cNvPicPr/>
          <p:nvPr/>
        </p:nvPicPr>
        <p:blipFill>
          <a:blip r:embed="rId8"/>
          <a:stretch/>
        </p:blipFill>
        <p:spPr>
          <a:xfrm>
            <a:off x="5040000" y="3985475"/>
            <a:ext cx="2520000" cy="1364400"/>
          </a:xfrm>
          <a:prstGeom prst="rect">
            <a:avLst/>
          </a:prstGeom>
          <a:ln w="10800">
            <a:noFill/>
          </a:ln>
        </p:spPr>
      </p:pic>
      <p:pic>
        <p:nvPicPr>
          <p:cNvPr id="66" name="Image 65"/>
          <p:cNvPicPr/>
          <p:nvPr/>
        </p:nvPicPr>
        <p:blipFill>
          <a:blip r:embed="rId9"/>
          <a:stretch/>
        </p:blipFill>
        <p:spPr>
          <a:xfrm>
            <a:off x="7560000" y="3985475"/>
            <a:ext cx="2520000" cy="1364400"/>
          </a:xfrm>
          <a:prstGeom prst="rect">
            <a:avLst/>
          </a:prstGeom>
          <a:ln w="10800">
            <a:noFill/>
          </a:ln>
        </p:spPr>
      </p:pic>
      <p:sp>
        <p:nvSpPr>
          <p:cNvPr id="67" name="ZoneTexte 66"/>
          <p:cNvSpPr txBox="1"/>
          <p:nvPr/>
        </p:nvSpPr>
        <p:spPr>
          <a:xfrm>
            <a:off x="60480" y="5292000"/>
            <a:ext cx="10199520" cy="360000"/>
          </a:xfrm>
          <a:prstGeom prst="rect">
            <a:avLst/>
          </a:prstGeom>
          <a:noFill/>
          <a:ln w="10800">
            <a:noFill/>
          </a:ln>
        </p:spPr>
        <p:txBody>
          <a:bodyPr lIns="90000" tIns="45000" rIns="90000" bIns="45000" anchor="t">
            <a:noAutofit/>
          </a:bodyPr>
          <a:lstStyle/>
          <a:p>
            <a:r>
              <a:rPr lang="en-GB" sz="1100" b="0" strike="noStrike" spc="-1">
                <a:latin typeface="Palatino Linotype"/>
              </a:rPr>
              <a:t>Methane weighting functions obtained according to different extrapolations: with zero gradient </a:t>
            </a:r>
            <a:r>
              <a:rPr lang="en-GB" sz="1100" b="0" strike="noStrike" spc="-1">
                <a:solidFill>
                  <a:srgbClr val="2A6099"/>
                </a:solidFill>
                <a:latin typeface="Palatino Linotype"/>
              </a:rPr>
              <a:t>in blue</a:t>
            </a:r>
            <a:r>
              <a:rPr lang="en-GB" sz="1100" b="0" strike="noStrike" spc="-1">
                <a:latin typeface="Palatino Linotype"/>
              </a:rPr>
              <a:t>, standard gradient </a:t>
            </a:r>
            <a:r>
              <a:rPr lang="en-GB" sz="1100" b="0" strike="noStrike" spc="-1">
                <a:solidFill>
                  <a:srgbClr val="FF0000"/>
                </a:solidFill>
                <a:latin typeface="Palatino Linotype"/>
              </a:rPr>
              <a:t>in red</a:t>
            </a:r>
            <a:r>
              <a:rPr lang="en-GB" sz="1100" b="0" strike="noStrike" spc="-1">
                <a:latin typeface="Palatino Linotype"/>
              </a:rPr>
              <a:t> and Apache method </a:t>
            </a:r>
            <a:r>
              <a:rPr lang="en-GB" sz="1100" b="0" strike="noStrike" spc="-1">
                <a:solidFill>
                  <a:srgbClr val="00A933"/>
                </a:solidFill>
                <a:latin typeface="Palatino Linotype"/>
              </a:rPr>
              <a:t>in green</a:t>
            </a:r>
            <a:r>
              <a:rPr lang="en-GB" sz="1100" b="0" strike="noStrike" spc="-1">
                <a:latin typeface="Palatino Linotype"/>
              </a:rPr>
              <a:t>. Two examples: the first one over Africa the second over the Alps. (a, c) with a target below the model topography, (b, d) with a target above it.</a:t>
            </a:r>
            <a:endParaRPr lang="en-GB" sz="1100" b="0" strike="noStrike" spc="-1">
              <a:latin typeface="Arial"/>
            </a:endParaRPr>
          </a:p>
        </p:txBody>
      </p:sp>
      <p:sp>
        <p:nvSpPr>
          <p:cNvPr id="68" name="ZoneTexte 67"/>
          <p:cNvSpPr txBox="1"/>
          <p:nvPr/>
        </p:nvSpPr>
        <p:spPr>
          <a:xfrm>
            <a:off x="-47880" y="3168000"/>
            <a:ext cx="10127880" cy="853560"/>
          </a:xfrm>
          <a:prstGeom prst="rect">
            <a:avLst/>
          </a:prstGeom>
          <a:noFill/>
          <a:ln w="10800">
            <a:noFill/>
          </a:ln>
        </p:spPr>
        <p:txBody>
          <a:bodyPr lIns="90000" tIns="45000" rIns="90000" bIns="45000" anchor="t">
            <a:noAutofit/>
          </a:bodyPr>
          <a:lstStyle/>
          <a:p>
            <a:r>
              <a:rPr lang="en-GB" sz="1400" b="0" strike="noStrike" spc="-1">
                <a:latin typeface="Palatino Linotype"/>
              </a:rPr>
              <a:t>Three methods of extrapolation under relief which differ in the assumptions made about the gradient of temperature and specific humidity, and, an unpublished approach developed at Météo-France named Apache which preserve a boundary layer close to the ground, both when the target topography is lower than the initial topography and in the opposite case. The figure shows for four cases the different methane weighting functions corresponding to the four vertical interpolations used.</a:t>
            </a:r>
            <a:endParaRPr lang="en-GB" sz="1400" b="0" strike="noStrike" spc="-1">
              <a:latin typeface="Arial"/>
            </a:endParaRPr>
          </a:p>
        </p:txBody>
      </p:sp>
      <p:sp>
        <p:nvSpPr>
          <p:cNvPr id="69" name="ZoneTexte 68"/>
          <p:cNvSpPr txBox="1"/>
          <p:nvPr/>
        </p:nvSpPr>
        <p:spPr>
          <a:xfrm>
            <a:off x="252000" y="1476000"/>
            <a:ext cx="1188000" cy="231840"/>
          </a:xfrm>
          <a:prstGeom prst="rect">
            <a:avLst/>
          </a:prstGeom>
          <a:noFill/>
          <a:ln w="10800">
            <a:noFill/>
          </a:ln>
        </p:spPr>
        <p:txBody>
          <a:bodyPr lIns="90000" tIns="45000" rIns="90000" bIns="45000" anchor="t">
            <a:noAutofit/>
          </a:bodyPr>
          <a:lstStyle/>
          <a:p>
            <a:r>
              <a:rPr lang="en-GB" sz="1100" b="0" strike="noStrike" spc="-1">
                <a:highlight>
                  <a:srgbClr val="FFFFD7"/>
                </a:highlight>
                <a:latin typeface="Palatino Linotype"/>
              </a:rPr>
              <a:t>Complete orbit</a:t>
            </a:r>
            <a:endParaRPr lang="en-GB" sz="1100" b="0" strike="noStrike" spc="-1">
              <a:latin typeface="Arial"/>
            </a:endParaRPr>
          </a:p>
        </p:txBody>
      </p:sp>
      <p:sp>
        <p:nvSpPr>
          <p:cNvPr id="70" name="ZoneTexte 69"/>
          <p:cNvSpPr txBox="1"/>
          <p:nvPr/>
        </p:nvSpPr>
        <p:spPr>
          <a:xfrm>
            <a:off x="3802320" y="1268640"/>
            <a:ext cx="1237680" cy="231840"/>
          </a:xfrm>
          <a:prstGeom prst="rect">
            <a:avLst/>
          </a:prstGeom>
          <a:noFill/>
          <a:ln w="10800">
            <a:noFill/>
          </a:ln>
        </p:spPr>
        <p:txBody>
          <a:bodyPr lIns="90000" tIns="45000" rIns="90000" bIns="45000" anchor="t">
            <a:noAutofit/>
          </a:bodyPr>
          <a:lstStyle/>
          <a:p>
            <a:r>
              <a:rPr lang="en-GB" sz="1100" b="0" strike="noStrike" spc="-1">
                <a:highlight>
                  <a:srgbClr val="FFFFD7"/>
                </a:highlight>
                <a:latin typeface="Palatino Linotype"/>
              </a:rPr>
              <a:t>The Alps region</a:t>
            </a:r>
            <a:endParaRPr lang="en-GB" sz="1100" b="0" strike="noStrike" spc="-1">
              <a:latin typeface="Arial"/>
            </a:endParaRPr>
          </a:p>
        </p:txBody>
      </p:sp>
      <p:sp>
        <p:nvSpPr>
          <p:cNvPr id="71" name="ZoneTexte 70"/>
          <p:cNvSpPr txBox="1"/>
          <p:nvPr/>
        </p:nvSpPr>
        <p:spPr>
          <a:xfrm>
            <a:off x="6624000" y="1268640"/>
            <a:ext cx="981720" cy="231840"/>
          </a:xfrm>
          <a:prstGeom prst="rect">
            <a:avLst/>
          </a:prstGeom>
          <a:noFill/>
          <a:ln w="10800">
            <a:noFill/>
          </a:ln>
        </p:spPr>
        <p:txBody>
          <a:bodyPr lIns="90000" tIns="45000" rIns="90000" bIns="45000" anchor="t">
            <a:noAutofit/>
          </a:bodyPr>
          <a:lstStyle/>
          <a:p>
            <a:r>
              <a:rPr lang="en-GB" sz="1100" b="0" strike="noStrike" spc="-1">
                <a:highlight>
                  <a:srgbClr val="FFFFD7"/>
                </a:highlight>
                <a:latin typeface="Palatino Linotype"/>
              </a:rPr>
              <a:t>A flat area</a:t>
            </a:r>
            <a:endParaRPr lang="en-GB" sz="1100" b="0" strike="noStrike" spc="-1">
              <a:latin typeface="Arial"/>
            </a:endParaRPr>
          </a:p>
        </p:txBody>
      </p:sp>
      <p:sp>
        <p:nvSpPr>
          <p:cNvPr id="72" name="ZoneTexte 71"/>
          <p:cNvSpPr txBox="1"/>
          <p:nvPr/>
        </p:nvSpPr>
        <p:spPr>
          <a:xfrm>
            <a:off x="9036000" y="1296000"/>
            <a:ext cx="1080000" cy="180000"/>
          </a:xfrm>
          <a:prstGeom prst="rect">
            <a:avLst/>
          </a:prstGeom>
          <a:noFill/>
          <a:ln w="10800">
            <a:noFill/>
          </a:ln>
        </p:spPr>
        <p:txBody>
          <a:bodyPr lIns="90000" tIns="45000" rIns="90000" bIns="45000" anchor="t">
            <a:noAutofit/>
          </a:bodyPr>
          <a:lstStyle/>
          <a:p>
            <a:r>
              <a:rPr lang="en-GB" sz="1100" b="0" strike="noStrike" spc="-1">
                <a:highlight>
                  <a:srgbClr val="FFFFD7"/>
                </a:highlight>
                <a:latin typeface="Palatino Linotype"/>
              </a:rPr>
              <a:t>Over the sea</a:t>
            </a:r>
            <a:endParaRPr lang="en-GB" sz="1100" b="0" strike="noStrike" spc="-1">
              <a:latin typeface="Arial"/>
            </a:endParaRPr>
          </a:p>
        </p:txBody>
      </p:sp>
      <p:sp>
        <p:nvSpPr>
          <p:cNvPr id="73" name="ZoneTexte 72"/>
          <p:cNvSpPr txBox="1"/>
          <p:nvPr/>
        </p:nvSpPr>
        <p:spPr>
          <a:xfrm>
            <a:off x="7668000" y="2495880"/>
            <a:ext cx="2484000" cy="600120"/>
          </a:xfrm>
          <a:prstGeom prst="rect">
            <a:avLst/>
          </a:prstGeom>
          <a:noFill/>
          <a:ln w="10800">
            <a:noFill/>
          </a:ln>
        </p:spPr>
        <p:txBody>
          <a:bodyPr lIns="90000" tIns="45000" rIns="90000" bIns="45000" anchor="t">
            <a:noAutofit/>
          </a:bodyPr>
          <a:lstStyle/>
          <a:p>
            <a:pPr algn="ctr">
              <a:buNone/>
            </a:pPr>
            <a:r>
              <a:rPr lang="en-GB" sz="1100" b="0" strike="noStrike" spc="-1">
                <a:highlight>
                  <a:srgbClr val="DEE6EF"/>
                </a:highlight>
                <a:latin typeface="Palatino Linotype"/>
              </a:rPr>
              <a:t>The differences are not zero because of the Gibbs phenomenon affecting the model topography, but they are less than 1m.</a:t>
            </a:r>
            <a:endParaRPr lang="en-GB" sz="1100" b="0" strike="noStrike" spc="-1">
              <a:latin typeface="Arial"/>
            </a:endParaRPr>
          </a:p>
        </p:txBody>
      </p:sp>
      <p:sp>
        <p:nvSpPr>
          <p:cNvPr id="74" name="Connecteur droit 73"/>
          <p:cNvSpPr/>
          <p:nvPr/>
        </p:nvSpPr>
        <p:spPr>
          <a:xfrm>
            <a:off x="4284000" y="1764000"/>
            <a:ext cx="0" cy="540000"/>
          </a:xfrm>
          <a:prstGeom prst="line">
            <a:avLst/>
          </a:prstGeom>
          <a:ln w="10800">
            <a:solidFill>
              <a:srgbClr val="2A6099"/>
            </a:solidFill>
            <a:round/>
            <a:headEnd type="triangle" w="med" len="med"/>
            <a:tailEnd type="triangle" w="med" len="med"/>
          </a:ln>
        </p:spPr>
        <p:style>
          <a:lnRef idx="0">
            <a:scrgbClr r="0" g="0" b="0"/>
          </a:lnRef>
          <a:fillRef idx="0">
            <a:scrgbClr r="0" g="0" b="0"/>
          </a:fillRef>
          <a:effectRef idx="0">
            <a:scrgbClr r="0" g="0" b="0"/>
          </a:effectRef>
          <a:fontRef idx="minor"/>
        </p:style>
      </p:sp>
      <p:sp>
        <p:nvSpPr>
          <p:cNvPr id="75" name="Connecteur droit 74"/>
          <p:cNvSpPr/>
          <p:nvPr/>
        </p:nvSpPr>
        <p:spPr>
          <a:xfrm>
            <a:off x="5580000" y="2088000"/>
            <a:ext cx="0" cy="252000"/>
          </a:xfrm>
          <a:prstGeom prst="line">
            <a:avLst/>
          </a:prstGeom>
          <a:ln w="10800">
            <a:solidFill>
              <a:srgbClr val="2A6099"/>
            </a:solidFill>
            <a:round/>
            <a:headEnd type="triangle" w="med" len="med"/>
            <a:tailEnd type="triangle" w="med" len="med"/>
          </a:ln>
        </p:spPr>
        <p:style>
          <a:lnRef idx="0">
            <a:scrgbClr r="0" g="0" b="0"/>
          </a:lnRef>
          <a:fillRef idx="0">
            <a:scrgbClr r="0" g="0" b="0"/>
          </a:fillRef>
          <a:effectRef idx="0">
            <a:scrgbClr r="0" g="0" b="0"/>
          </a:effectRef>
          <a:fontRef idx="minor"/>
        </p:style>
      </p:sp>
      <p:sp>
        <p:nvSpPr>
          <p:cNvPr id="76" name="ZoneTexte 75"/>
          <p:cNvSpPr txBox="1"/>
          <p:nvPr/>
        </p:nvSpPr>
        <p:spPr>
          <a:xfrm>
            <a:off x="5400360" y="1880640"/>
            <a:ext cx="1079640" cy="231840"/>
          </a:xfrm>
          <a:prstGeom prst="rect">
            <a:avLst/>
          </a:prstGeom>
          <a:noFill/>
          <a:ln w="10800">
            <a:noFill/>
          </a:ln>
        </p:spPr>
        <p:txBody>
          <a:bodyPr lIns="90000" tIns="45000" rIns="90000" bIns="45000" anchor="t">
            <a:noAutofit/>
          </a:bodyPr>
          <a:lstStyle/>
          <a:p>
            <a:r>
              <a:rPr lang="en-GB" sz="1100" b="0" strike="noStrike" spc="-1">
                <a:highlight>
                  <a:srgbClr val="DEE6EF"/>
                </a:highlight>
                <a:latin typeface="Palatino Linotype"/>
              </a:rPr>
              <a:t>Less than 20m</a:t>
            </a:r>
            <a:endParaRPr lang="en-GB" sz="1100" b="0" strike="noStrike" spc="-1">
              <a:latin typeface="Arial"/>
            </a:endParaRPr>
          </a:p>
        </p:txBody>
      </p:sp>
      <p:sp>
        <p:nvSpPr>
          <p:cNvPr id="77" name="ZoneTexte 76"/>
          <p:cNvSpPr txBox="1"/>
          <p:nvPr/>
        </p:nvSpPr>
        <p:spPr>
          <a:xfrm>
            <a:off x="3780720" y="1484640"/>
            <a:ext cx="1079640" cy="231840"/>
          </a:xfrm>
          <a:prstGeom prst="rect">
            <a:avLst/>
          </a:prstGeom>
          <a:noFill/>
          <a:ln w="10800">
            <a:noFill/>
          </a:ln>
        </p:spPr>
        <p:txBody>
          <a:bodyPr lIns="90000" tIns="45000" rIns="90000" bIns="45000" anchor="t">
            <a:noAutofit/>
          </a:bodyPr>
          <a:lstStyle/>
          <a:p>
            <a:pPr algn="ctr">
              <a:buNone/>
            </a:pPr>
            <a:r>
              <a:rPr lang="en-GB" sz="1100" b="0" strike="noStrike" spc="-1">
                <a:highlight>
                  <a:srgbClr val="DEE6EF"/>
                </a:highlight>
                <a:latin typeface="Palatino Linotype"/>
              </a:rPr>
              <a:t>More than 1km</a:t>
            </a:r>
            <a:endParaRPr lang="en-GB" sz="1100" b="0" strike="noStrike" spc="-1">
              <a:latin typeface="Arial"/>
            </a:endParaRPr>
          </a:p>
        </p:txBody>
      </p:sp>
      <p:sp>
        <p:nvSpPr>
          <p:cNvPr id="78" name="ZoneTexte 77"/>
          <p:cNvSpPr txBox="1"/>
          <p:nvPr/>
        </p:nvSpPr>
        <p:spPr>
          <a:xfrm>
            <a:off x="-30240" y="2700000"/>
            <a:ext cx="7770240" cy="360000"/>
          </a:xfrm>
          <a:prstGeom prst="rect">
            <a:avLst/>
          </a:prstGeom>
          <a:noFill/>
          <a:ln w="10800">
            <a:noFill/>
          </a:ln>
        </p:spPr>
        <p:txBody>
          <a:bodyPr lIns="90000" tIns="45000" rIns="90000" bIns="45000" anchor="t">
            <a:noAutofit/>
          </a:bodyPr>
          <a:lstStyle/>
          <a:p>
            <a:pPr algn="ctr">
              <a:buNone/>
            </a:pPr>
            <a:r>
              <a:rPr lang="en-GB" sz="1400" b="0" strike="noStrike" spc="-1">
                <a:latin typeface="Palatino Linotype"/>
              </a:rPr>
              <a:t>These differences being an estimation of the differences with the actual relief;</a:t>
            </a:r>
            <a:endParaRPr lang="en-GB" sz="1400" b="0" strike="noStrike" spc="-1">
              <a:latin typeface="Arial"/>
            </a:endParaRPr>
          </a:p>
          <a:p>
            <a:pPr algn="ctr">
              <a:buNone/>
            </a:pPr>
            <a:r>
              <a:rPr lang="en-GB" sz="1400" b="0" strike="noStrike" spc="-1">
                <a:latin typeface="Palatino Linotype"/>
              </a:rPr>
              <a:t>vertical interpolations are therefore important and frequently over several hundred metres.</a:t>
            </a:r>
            <a:endParaRPr lang="en-GB" sz="1400" b="0" strike="noStrike" spc="-1">
              <a:latin typeface="Arial"/>
            </a:endParaRPr>
          </a:p>
          <a:p>
            <a:endParaRPr lang="en-GB" sz="1400" b="0" strike="noStrike" spc="-1">
              <a:latin typeface="Arial"/>
            </a:endParaRPr>
          </a:p>
        </p:txBody>
      </p:sp>
      <p:sp>
        <p:nvSpPr>
          <p:cNvPr id="79" name="Connecteur droit 78"/>
          <p:cNvSpPr/>
          <p:nvPr/>
        </p:nvSpPr>
        <p:spPr>
          <a:xfrm>
            <a:off x="0" y="3216275"/>
            <a:ext cx="10080000" cy="0"/>
          </a:xfrm>
          <a:prstGeom prst="line">
            <a:avLst/>
          </a:prstGeom>
          <a:ln w="38160">
            <a:solidFill>
              <a:srgbClr val="7D8AE7"/>
            </a:solidFill>
            <a:round/>
          </a:ln>
        </p:spPr>
        <p:style>
          <a:lnRef idx="0">
            <a:scrgbClr r="0" g="0" b="0"/>
          </a:lnRef>
          <a:fillRef idx="0">
            <a:scrgbClr r="0" g="0" b="0"/>
          </a:fillRef>
          <a:effectRef idx="0">
            <a:scrgbClr r="0" g="0" b="0"/>
          </a:effectRef>
          <a:fontRef idx="minor"/>
        </p:style>
      </p:sp>
    </p:spTree>
  </p:cSld>
  <p:clrMapOvr>
    <a:masterClrMapping/>
  </p:clrMapOvr>
  <mc:AlternateContent>
    <mc:Choice xmlns:mv="urn:schemas-microsoft-com:mac:vml" xmlns:mc="http://schemas.openxmlformats.org/markup-compatibility/2006" xmlns:p15="http://schemas.microsoft.com/office/powerpoint/2012/main" xmlns:p14="http://schemas.microsoft.com/office/powerpoint/2010/main" xmlns:r="http://schemas.openxmlformats.org/officeDocument/2006/relationships" xmlns:p="http://schemas.openxmlformats.org/presentationml/2006/main" xmlns:a="http://schemas.openxmlformats.org/drawingml/2006/main" xmlns="" Requires="p14">
      <p:transition spd="slow" p14:dur="2000"/>
    </mc:Choice>
    <mc:Fallback>
      <mp:transition xmlns:mp="http://schemas.microsoft.com/office/mac/powerpoint/2008/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 name="PlaceHolder 1"/>
          <p:cNvSpPr>
            <a:spLocks noGrp="1"/>
          </p:cNvSpPr>
          <p:nvPr>
            <p:ph type="title"/>
          </p:nvPr>
        </p:nvSpPr>
        <p:spPr>
          <a:xfrm>
            <a:off x="0" y="306000"/>
            <a:ext cx="8100000" cy="630000"/>
          </a:xfrm>
          <a:prstGeom prst="rect">
            <a:avLst/>
          </a:prstGeom>
          <a:solidFill>
            <a:srgbClr val="81D41A"/>
          </a:solidFill>
          <a:ln w="0">
            <a:noFill/>
          </a:ln>
        </p:spPr>
        <p:txBody>
          <a:bodyPr lIns="0" tIns="0" rIns="0" bIns="0" anchor="ctr">
            <a:noAutofit/>
          </a:bodyPr>
          <a:lstStyle/>
          <a:p>
            <a:r>
              <a:rPr lang="en-GB" sz="2700" b="0" strike="noStrike" spc="-1">
                <a:latin typeface="Arial"/>
              </a:rPr>
              <a:t>Vertical and time interpolation errors</a:t>
            </a:r>
          </a:p>
        </p:txBody>
      </p:sp>
      <p:sp>
        <p:nvSpPr>
          <p:cNvPr id="81" name="PlaceHolder 2"/>
          <p:cNvSpPr>
            <a:spLocks noGrp="1"/>
          </p:cNvSpPr>
          <p:nvPr>
            <p:ph/>
          </p:nvPr>
        </p:nvSpPr>
        <p:spPr>
          <a:xfrm>
            <a:off x="72000" y="1242000"/>
            <a:ext cx="9900000" cy="720000"/>
          </a:xfrm>
          <a:prstGeom prst="rect">
            <a:avLst/>
          </a:prstGeom>
          <a:noFill/>
          <a:ln w="0">
            <a:noFill/>
          </a:ln>
        </p:spPr>
        <p:txBody>
          <a:bodyPr lIns="0" tIns="0" rIns="0" bIns="0" anchor="t">
            <a:normAutofit/>
          </a:bodyPr>
          <a:lstStyle/>
          <a:p>
            <a:pPr algn="just">
              <a:spcAft>
                <a:spcPts val="1057"/>
              </a:spcAft>
              <a:buNone/>
            </a:pPr>
            <a:r>
              <a:rPr lang="en-GB" sz="1400" b="0" strike="noStrike" spc="-1" dirty="0">
                <a:latin typeface="Palatino Linotype"/>
              </a:rPr>
              <a:t>To estimate the impact of the vertical interpolations we simulate the data using one in </a:t>
            </a:r>
            <a:r>
              <a:rPr lang="en-GB" sz="1400" b="0" strike="noStrike" spc="-1" dirty="0" err="1">
                <a:latin typeface="Palatino Linotype"/>
              </a:rPr>
              <a:t>Lidsim</a:t>
            </a:r>
            <a:r>
              <a:rPr lang="en-GB" sz="1400" b="0" strike="noStrike" spc="-1" dirty="0">
                <a:latin typeface="Palatino Linotype"/>
              </a:rPr>
              <a:t> and retrieve the methane in </a:t>
            </a:r>
            <a:r>
              <a:rPr lang="en-GB" sz="1400" b="0" strike="noStrike" spc="-1" dirty="0" err="1">
                <a:latin typeface="Palatino Linotype"/>
              </a:rPr>
              <a:t>Prolid</a:t>
            </a:r>
            <a:r>
              <a:rPr lang="en-GB" sz="1400" b="0" strike="noStrike" spc="-1" dirty="0">
                <a:latin typeface="Palatino Linotype"/>
              </a:rPr>
              <a:t> using the others. The results indicate that for the operational treatments it is appropriate to choose the method with standard gradients or Apache and that the errors to be expected are less than 3 ppb with a standard deviation of 0.1.</a:t>
            </a:r>
            <a:endParaRPr lang="en-GB" sz="1400" b="0" strike="noStrike" spc="-1" dirty="0">
              <a:latin typeface="Arial"/>
            </a:endParaRPr>
          </a:p>
        </p:txBody>
      </p:sp>
      <p:pic>
        <p:nvPicPr>
          <p:cNvPr id="82" name="Image 81"/>
          <p:cNvPicPr/>
          <p:nvPr/>
        </p:nvPicPr>
        <p:blipFill>
          <a:blip r:embed="rId2"/>
          <a:stretch/>
        </p:blipFill>
        <p:spPr>
          <a:xfrm>
            <a:off x="28272" y="2221715"/>
            <a:ext cx="3945240" cy="1146960"/>
          </a:xfrm>
          <a:prstGeom prst="rect">
            <a:avLst/>
          </a:prstGeom>
          <a:ln w="10800">
            <a:noFill/>
          </a:ln>
        </p:spPr>
      </p:pic>
      <p:sp>
        <p:nvSpPr>
          <p:cNvPr id="83" name="ZoneTexte 82"/>
          <p:cNvSpPr txBox="1"/>
          <p:nvPr/>
        </p:nvSpPr>
        <p:spPr>
          <a:xfrm>
            <a:off x="4068000" y="2124359"/>
            <a:ext cx="5940000" cy="1320515"/>
          </a:xfrm>
          <a:prstGeom prst="rect">
            <a:avLst/>
          </a:prstGeom>
          <a:solidFill>
            <a:srgbClr val="DEE6EF"/>
          </a:solidFill>
          <a:ln w="10800">
            <a:noFill/>
          </a:ln>
        </p:spPr>
        <p:txBody>
          <a:bodyPr lIns="90000" tIns="45000" rIns="90000" bIns="45000" anchor="t">
            <a:noAutofit/>
          </a:bodyPr>
          <a:lstStyle/>
          <a:p>
            <a:r>
              <a:rPr lang="en-GB" sz="1200" b="0" strike="noStrike" spc="-1" dirty="0">
                <a:latin typeface="Palatino Linotype"/>
                <a:cs typeface="Palatino Linotype"/>
              </a:rPr>
              <a:t>The </a:t>
            </a:r>
            <a:r>
              <a:rPr lang="en-GB" sz="1200" b="0" strike="noStrike" spc="-1" dirty="0">
                <a:highlight>
                  <a:srgbClr val="DEE6EF"/>
                </a:highlight>
                <a:latin typeface="Palatino Linotype"/>
                <a:cs typeface="Palatino Linotype"/>
              </a:rPr>
              <a:t>standard</a:t>
            </a:r>
            <a:r>
              <a:rPr lang="en-GB" sz="1200" b="0" strike="noStrike" spc="-1" dirty="0">
                <a:latin typeface="Palatino Linotype"/>
                <a:cs typeface="Palatino Linotype"/>
              </a:rPr>
              <a:t> deviation and the absolute maximum of the difference on the mole fraction of methane to dry air averaged over the atmospheric column in ppb according to the extrapolation methods used by </a:t>
            </a:r>
            <a:r>
              <a:rPr lang="en-GB" sz="1200" b="0" strike="noStrike" spc="-1" dirty="0" err="1">
                <a:latin typeface="Palatino Linotype"/>
                <a:cs typeface="Palatino Linotype"/>
              </a:rPr>
              <a:t>Lidsim</a:t>
            </a:r>
            <a:r>
              <a:rPr lang="en-GB" sz="1200" b="0" strike="noStrike" spc="-1" dirty="0">
                <a:latin typeface="Palatino Linotype"/>
                <a:cs typeface="Palatino Linotype"/>
              </a:rPr>
              <a:t> and by </a:t>
            </a:r>
            <a:r>
              <a:rPr lang="en-GB" sz="1200" b="0" strike="noStrike" spc="-1" dirty="0" err="1">
                <a:latin typeface="Palatino Linotype"/>
                <a:cs typeface="Palatino Linotype"/>
              </a:rPr>
              <a:t>Prolid</a:t>
            </a:r>
            <a:r>
              <a:rPr lang="en-GB" sz="1200" b="0" strike="noStrike" spc="-1" dirty="0">
                <a:latin typeface="Palatino Linotype"/>
                <a:cs typeface="Palatino Linotype"/>
              </a:rPr>
              <a:t>. </a:t>
            </a:r>
          </a:p>
          <a:p>
            <a:r>
              <a:rPr lang="en-GB" sz="1200" b="0" strike="noStrike" spc="-1" dirty="0">
                <a:latin typeface="Palatino Linotype"/>
                <a:cs typeface="Palatino Linotype"/>
              </a:rPr>
              <a:t>The mean is in all cases the same and its value of 0.08 ppb can be attributed to factors other than the meteorological data.</a:t>
            </a:r>
          </a:p>
          <a:p>
            <a:r>
              <a:rPr lang="en-GB" sz="1200" b="0" strike="noStrike" spc="-1" dirty="0">
                <a:latin typeface="Palatino Linotype"/>
                <a:cs typeface="Palatino Linotype"/>
              </a:rPr>
              <a:t>The simulation is for a complete orbit. It is based on meteorological data from 6 May 2019 between 3:30 UT and 5:08 UT and on realistic reflectivity data.</a:t>
            </a:r>
          </a:p>
        </p:txBody>
      </p:sp>
      <p:sp>
        <p:nvSpPr>
          <p:cNvPr id="84" name="ZoneTexte 83"/>
          <p:cNvSpPr txBox="1"/>
          <p:nvPr/>
        </p:nvSpPr>
        <p:spPr>
          <a:xfrm>
            <a:off x="3274560" y="4032000"/>
            <a:ext cx="6445440" cy="1008000"/>
          </a:xfrm>
          <a:prstGeom prst="rect">
            <a:avLst/>
          </a:prstGeom>
          <a:noFill/>
          <a:ln w="10800">
            <a:noFill/>
          </a:ln>
        </p:spPr>
        <p:txBody>
          <a:bodyPr lIns="90000" tIns="45000" rIns="90000" bIns="45000" anchor="t">
            <a:noAutofit/>
          </a:bodyPr>
          <a:lstStyle/>
          <a:p>
            <a:pPr algn="ctr">
              <a:spcBef>
                <a:spcPts val="1191"/>
              </a:spcBef>
              <a:spcAft>
                <a:spcPts val="992"/>
              </a:spcAft>
              <a:buNone/>
            </a:pPr>
            <a:r>
              <a:rPr lang="en-GB" sz="1400" b="0" strike="noStrike" spc="-1" dirty="0">
                <a:latin typeface="Palatino Linotype"/>
              </a:rPr>
              <a:t>The 20 December 2014 at 06H UT </a:t>
            </a:r>
            <a:r>
              <a:rPr lang="en-GB" sz="1400" b="0" u="sng" strike="noStrike" spc="-1" dirty="0">
                <a:uFillTx/>
                <a:latin typeface="Palatino Linotype"/>
              </a:rPr>
              <a:t>the difference between the amount of methane obtained with the meteorological fields reanalysed at that time and that obtained with an interpolation between the meteorological fields reanalysed at 04H UT and 07H UT</a:t>
            </a:r>
            <a:r>
              <a:rPr lang="en-GB" sz="1400" b="0" strike="noStrike" spc="-1" dirty="0">
                <a:latin typeface="Palatino Linotype"/>
              </a:rPr>
              <a:t>. </a:t>
            </a:r>
            <a:endParaRPr lang="en-GB" sz="1400" b="0" strike="noStrike" spc="-1" dirty="0">
              <a:latin typeface="Arial"/>
            </a:endParaRPr>
          </a:p>
        </p:txBody>
      </p:sp>
      <p:pic>
        <p:nvPicPr>
          <p:cNvPr id="85" name="Image 84"/>
          <p:cNvPicPr/>
          <p:nvPr/>
        </p:nvPicPr>
        <p:blipFill>
          <a:blip r:embed="rId3"/>
          <a:stretch/>
        </p:blipFill>
        <p:spPr>
          <a:xfrm>
            <a:off x="58680" y="3600000"/>
            <a:ext cx="3397320" cy="2069640"/>
          </a:xfrm>
          <a:prstGeom prst="rect">
            <a:avLst/>
          </a:prstGeom>
          <a:ln w="10800">
            <a:noFill/>
          </a:ln>
        </p:spPr>
      </p:pic>
      <p:sp>
        <p:nvSpPr>
          <p:cNvPr id="86" name="ZoneTexte 85"/>
          <p:cNvSpPr txBox="1"/>
          <p:nvPr/>
        </p:nvSpPr>
        <p:spPr>
          <a:xfrm>
            <a:off x="3240000" y="5434200"/>
            <a:ext cx="6300000" cy="271440"/>
          </a:xfrm>
          <a:prstGeom prst="rect">
            <a:avLst/>
          </a:prstGeom>
          <a:noFill/>
          <a:ln w="10800">
            <a:noFill/>
          </a:ln>
        </p:spPr>
        <p:txBody>
          <a:bodyPr lIns="90000" tIns="45000" rIns="90000" bIns="45000" anchor="t">
            <a:noAutofit/>
          </a:bodyPr>
          <a:lstStyle/>
          <a:p>
            <a:r>
              <a:rPr lang="en-GB" sz="1100" b="0" strike="noStrike" spc="-1">
                <a:latin typeface="Palatino Linotype"/>
              </a:rPr>
              <a:t>Figure, made by Edouard Martins and Jordi Chinaud and reproduced with their kind permission</a:t>
            </a:r>
            <a:endParaRPr lang="en-GB" sz="1100" b="0" strike="noStrike" spc="-1">
              <a:latin typeface="Arial"/>
            </a:endParaRPr>
          </a:p>
        </p:txBody>
      </p:sp>
    </p:spTree>
  </p:cSld>
  <p:clrMapOvr>
    <a:masterClrMapping/>
  </p:clrMapOvr>
  <mc:AlternateContent>
    <mc:Choice xmlns:mv="urn:schemas-microsoft-com:mac:vml" xmlns:mc="http://schemas.openxmlformats.org/markup-compatibility/2006" xmlns:p15="http://schemas.microsoft.com/office/powerpoint/2012/main" xmlns:p14="http://schemas.microsoft.com/office/powerpoint/2010/main" xmlns:r="http://schemas.openxmlformats.org/officeDocument/2006/relationships" xmlns:p="http://schemas.openxmlformats.org/presentationml/2006/main" xmlns:a="http://schemas.openxmlformats.org/drawingml/2006/main" xmlns="" Requires="p14">
      <p:transition spd="slow" p14:dur="2000"/>
    </mc:Choice>
    <mc:Fallback>
      <mp:transition xmlns:mp="http://schemas.microsoft.com/office/mac/powerpoint/2008/mai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 name="PlaceHolder 1"/>
          <p:cNvSpPr>
            <a:spLocks noGrp="1"/>
          </p:cNvSpPr>
          <p:nvPr>
            <p:ph type="title"/>
          </p:nvPr>
        </p:nvSpPr>
        <p:spPr>
          <a:xfrm>
            <a:off x="0" y="306000"/>
            <a:ext cx="8100000" cy="630000"/>
          </a:xfrm>
          <a:prstGeom prst="rect">
            <a:avLst/>
          </a:prstGeom>
          <a:solidFill>
            <a:srgbClr val="81D41A"/>
          </a:solidFill>
          <a:ln w="0">
            <a:noFill/>
          </a:ln>
        </p:spPr>
        <p:txBody>
          <a:bodyPr lIns="0" tIns="0" rIns="0" bIns="0" anchor="ctr">
            <a:noAutofit/>
          </a:bodyPr>
          <a:lstStyle/>
          <a:p>
            <a:r>
              <a:rPr lang="en-GB" sz="2700" b="0" strike="noStrike" spc="-1">
                <a:latin typeface="Arial"/>
              </a:rPr>
              <a:t>Conclusion, acknowledgements and references</a:t>
            </a:r>
          </a:p>
        </p:txBody>
      </p:sp>
      <p:sp>
        <p:nvSpPr>
          <p:cNvPr id="88" name="PlaceHolder 2"/>
          <p:cNvSpPr>
            <a:spLocks noGrp="1"/>
          </p:cNvSpPr>
          <p:nvPr>
            <p:ph/>
          </p:nvPr>
        </p:nvSpPr>
        <p:spPr>
          <a:xfrm>
            <a:off x="0" y="954001"/>
            <a:ext cx="4918680" cy="2338474"/>
          </a:xfrm>
          <a:prstGeom prst="rect">
            <a:avLst/>
          </a:prstGeom>
          <a:noFill/>
          <a:ln w="0">
            <a:noFill/>
          </a:ln>
        </p:spPr>
        <p:txBody>
          <a:bodyPr lIns="0" tIns="0" rIns="0" bIns="0" anchor="t">
            <a:noAutofit/>
          </a:bodyPr>
          <a:lstStyle/>
          <a:p>
            <a:pPr marL="72000">
              <a:spcAft>
                <a:spcPts val="1057"/>
              </a:spcAft>
              <a:buClr>
                <a:srgbClr val="91D93F"/>
              </a:buClr>
              <a:buSzPct val="45000"/>
            </a:pPr>
            <a:r>
              <a:rPr lang="en-GB" sz="2000" b="0" strike="noStrike" spc="-1" dirty="0">
                <a:latin typeface="Arial"/>
              </a:rPr>
              <a:t>Conclusion</a:t>
            </a:r>
          </a:p>
          <a:p>
            <a:pPr marL="432000" indent="-324000" algn="just">
              <a:spcAft>
                <a:spcPts val="567"/>
              </a:spcAft>
              <a:buClr>
                <a:srgbClr val="91D93F"/>
              </a:buClr>
              <a:buSzPct val="45000"/>
              <a:buFont typeface="Wingdings" charset="2"/>
              <a:buChar char=""/>
            </a:pPr>
            <a:r>
              <a:rPr lang="en-GB" sz="1200" b="0" strike="noStrike" spc="-1" dirty="0">
                <a:latin typeface="Palatino Linotype"/>
              </a:rPr>
              <a:t>Improved meteorological forecasting and analysis reduces errors in obtaining the integrated methane column from the Merlin data (currently 0.4 ± 0.6 ppb)</a:t>
            </a:r>
            <a:endParaRPr lang="en-GB" sz="1200" b="0" strike="noStrike" spc="-1" dirty="0">
              <a:latin typeface="Arial"/>
            </a:endParaRPr>
          </a:p>
          <a:p>
            <a:pPr marL="432000" indent="-324000" algn="just">
              <a:spcAft>
                <a:spcPts val="567"/>
              </a:spcAft>
              <a:buClr>
                <a:srgbClr val="91D93F"/>
              </a:buClr>
              <a:buSzPct val="45000"/>
              <a:buFont typeface="Wingdings" charset="2"/>
              <a:buChar char=""/>
            </a:pPr>
            <a:r>
              <a:rPr lang="en-GB" sz="1200" b="0" strike="noStrike" spc="-1" dirty="0">
                <a:latin typeface="Palatino Linotype"/>
              </a:rPr>
              <a:t>Vertical interpolations, mainly extrapolations under the model topography, add a standard deviation contribution of the order of 0.1 ppb outside the flat areas.</a:t>
            </a:r>
            <a:endParaRPr lang="en-GB" sz="1200" b="0" strike="noStrike" spc="-1" dirty="0">
              <a:latin typeface="Arial"/>
            </a:endParaRPr>
          </a:p>
          <a:p>
            <a:pPr marL="432000" indent="-324000" algn="just">
              <a:spcAft>
                <a:spcPts val="1417"/>
              </a:spcAft>
              <a:buClr>
                <a:srgbClr val="91D93F"/>
              </a:buClr>
              <a:buSzPct val="45000"/>
              <a:buFont typeface="Wingdings" charset="2"/>
              <a:buChar char=""/>
            </a:pPr>
            <a:r>
              <a:rPr lang="en-GB" sz="1200" b="0" strike="noStrike" spc="-1" dirty="0">
                <a:latin typeface="Palatino Linotype"/>
              </a:rPr>
              <a:t>But the main remaining problem is the signature of atmospheric tidal waves on the ground pressure which is insufficiently described by a linear interpolation over three hours.</a:t>
            </a:r>
            <a:endParaRPr lang="en-GB" sz="1200" b="0" strike="noStrike" spc="-1" dirty="0">
              <a:latin typeface="Arial"/>
            </a:endParaRPr>
          </a:p>
        </p:txBody>
      </p:sp>
      <p:sp>
        <p:nvSpPr>
          <p:cNvPr id="89" name="PlaceHolder 3"/>
          <p:cNvSpPr>
            <a:spLocks noGrp="1"/>
          </p:cNvSpPr>
          <p:nvPr>
            <p:ph/>
          </p:nvPr>
        </p:nvSpPr>
        <p:spPr>
          <a:xfrm>
            <a:off x="5164920" y="1206000"/>
            <a:ext cx="4918680" cy="4463640"/>
          </a:xfrm>
          <a:prstGeom prst="rect">
            <a:avLst/>
          </a:prstGeom>
          <a:noFill/>
          <a:ln w="0">
            <a:noFill/>
          </a:ln>
        </p:spPr>
        <p:txBody>
          <a:bodyPr lIns="0" tIns="0" rIns="0" bIns="0" anchor="t">
            <a:normAutofit/>
          </a:bodyPr>
          <a:lstStyle/>
          <a:p>
            <a:r>
              <a:rPr lang="en-GB" sz="2000" b="0" strike="noStrike" spc="-1" dirty="0" smtClean="0">
                <a:latin typeface="Arial"/>
              </a:rPr>
              <a:t>References</a:t>
            </a:r>
          </a:p>
          <a:p>
            <a:r>
              <a:rPr lang="en-GB" sz="2000" b="0" strike="noStrike" spc="-1" dirty="0" smtClean="0">
                <a:latin typeface="Arial"/>
              </a:rPr>
              <a:t> </a:t>
            </a:r>
            <a:endParaRPr lang="en-GB" sz="2000" b="0" strike="noStrike" spc="-1" dirty="0">
              <a:latin typeface="Arial"/>
            </a:endParaRPr>
          </a:p>
          <a:p>
            <a:r>
              <a:rPr lang="en-GB" sz="1000" b="0" strike="noStrike" spc="-1" dirty="0" err="1">
                <a:latin typeface="Arial"/>
              </a:rPr>
              <a:t>Bousquet</a:t>
            </a:r>
            <a:r>
              <a:rPr lang="en-GB" sz="1000" b="0" strike="noStrike" spc="-1" dirty="0">
                <a:latin typeface="Arial"/>
              </a:rPr>
              <a:t>, P.; </a:t>
            </a:r>
            <a:r>
              <a:rPr lang="en-GB" sz="1000" b="0" strike="noStrike" spc="-1" dirty="0" err="1">
                <a:latin typeface="Arial"/>
              </a:rPr>
              <a:t>Pierangelo</a:t>
            </a:r>
            <a:r>
              <a:rPr lang="en-GB" sz="1000" b="0" strike="noStrike" spc="-1" dirty="0">
                <a:latin typeface="Arial"/>
              </a:rPr>
              <a:t>, C.; </a:t>
            </a:r>
            <a:r>
              <a:rPr lang="en-GB" sz="1000" b="0" strike="noStrike" spc="-1" dirty="0" err="1">
                <a:latin typeface="Arial"/>
              </a:rPr>
              <a:t>Bacour</a:t>
            </a:r>
            <a:r>
              <a:rPr lang="en-GB" sz="1000" b="0" strike="noStrike" spc="-1" dirty="0">
                <a:latin typeface="Arial"/>
              </a:rPr>
              <a:t>, C.; Marshall, J.; </a:t>
            </a:r>
            <a:r>
              <a:rPr lang="en-GB" sz="1000" b="0" strike="noStrike" spc="-1" dirty="0" err="1">
                <a:latin typeface="Arial"/>
              </a:rPr>
              <a:t>Peylin</a:t>
            </a:r>
            <a:r>
              <a:rPr lang="en-GB" sz="1000" b="0" strike="noStrike" spc="-1" dirty="0">
                <a:latin typeface="Arial"/>
              </a:rPr>
              <a:t>, P.; </a:t>
            </a:r>
            <a:r>
              <a:rPr lang="en-GB" sz="1000" b="0" strike="noStrike" spc="-1" dirty="0" err="1">
                <a:latin typeface="Arial"/>
              </a:rPr>
              <a:t>Ayar</a:t>
            </a:r>
            <a:r>
              <a:rPr lang="en-GB" sz="1000" b="0" strike="noStrike" spc="-1" dirty="0">
                <a:latin typeface="Arial"/>
              </a:rPr>
              <a:t>, P.V.; </a:t>
            </a:r>
            <a:r>
              <a:rPr lang="en-GB" sz="1000" b="0" strike="noStrike" spc="-1" dirty="0" err="1">
                <a:latin typeface="Arial"/>
              </a:rPr>
              <a:t>Ehret</a:t>
            </a:r>
            <a:r>
              <a:rPr lang="en-GB" sz="1000" b="0" strike="noStrike" spc="-1" dirty="0">
                <a:latin typeface="Arial"/>
              </a:rPr>
              <a:t>, G.; </a:t>
            </a:r>
            <a:r>
              <a:rPr lang="en-GB" sz="1000" b="0" strike="noStrike" spc="-1" dirty="0" err="1">
                <a:latin typeface="Arial"/>
              </a:rPr>
              <a:t>Bréon</a:t>
            </a:r>
            <a:r>
              <a:rPr lang="en-GB" sz="1000" b="0" strike="noStrike" spc="-1" dirty="0">
                <a:latin typeface="Arial"/>
              </a:rPr>
              <a:t>, F.M.; </a:t>
            </a:r>
            <a:r>
              <a:rPr lang="en-GB" sz="1000" b="0" strike="noStrike" spc="-1" dirty="0" err="1">
                <a:latin typeface="Arial"/>
              </a:rPr>
              <a:t>Chevallier</a:t>
            </a:r>
            <a:r>
              <a:rPr lang="en-GB" sz="1000" b="0" strike="noStrike" spc="-1" dirty="0">
                <a:latin typeface="Arial"/>
              </a:rPr>
              <a:t>, F.; </a:t>
            </a:r>
            <a:r>
              <a:rPr lang="en-GB" sz="1000" b="0" strike="noStrike" spc="-1" dirty="0" err="1">
                <a:latin typeface="Arial"/>
              </a:rPr>
              <a:t>Crevoisier</a:t>
            </a:r>
            <a:r>
              <a:rPr lang="en-GB" sz="1000" b="0" strike="noStrike" spc="-1" dirty="0">
                <a:latin typeface="Arial"/>
              </a:rPr>
              <a:t>, C.; et al.: Error Budget of the </a:t>
            </a:r>
            <a:r>
              <a:rPr lang="en-GB" sz="1000" b="0" strike="noStrike" spc="-1" dirty="0" err="1">
                <a:latin typeface="Arial"/>
              </a:rPr>
              <a:t>MEthane</a:t>
            </a:r>
            <a:r>
              <a:rPr lang="en-GB" sz="1000" b="0" strike="noStrike" spc="-1" dirty="0">
                <a:latin typeface="Arial"/>
              </a:rPr>
              <a:t> Remote </a:t>
            </a:r>
            <a:r>
              <a:rPr lang="en-GB" sz="1000" b="0" strike="noStrike" spc="-1" dirty="0" err="1">
                <a:latin typeface="Arial"/>
              </a:rPr>
              <a:t>LIdar</a:t>
            </a:r>
            <a:r>
              <a:rPr lang="en-GB" sz="1000" b="0" strike="noStrike" spc="-1" dirty="0">
                <a:latin typeface="Arial"/>
              </a:rPr>
              <a:t> </a:t>
            </a:r>
            <a:r>
              <a:rPr lang="en-GB" sz="1000" b="0" strike="noStrike" spc="-1" dirty="0" err="1">
                <a:latin typeface="Arial"/>
              </a:rPr>
              <a:t>missioN</a:t>
            </a:r>
            <a:r>
              <a:rPr lang="en-GB" sz="1000" b="0" strike="noStrike" spc="-1" dirty="0">
                <a:latin typeface="Arial"/>
              </a:rPr>
              <a:t> and Its Impact on the Uncertainties of the Global Methane Budget. </a:t>
            </a:r>
            <a:r>
              <a:rPr lang="en-GB" sz="1000" b="0" i="1" strike="noStrike" spc="-1" dirty="0">
                <a:solidFill>
                  <a:srgbClr val="2A6099"/>
                </a:solidFill>
                <a:latin typeface="Arial"/>
              </a:rPr>
              <a:t>JGR Atmos. </a:t>
            </a:r>
            <a:r>
              <a:rPr lang="en-GB" sz="1000" b="1" strike="noStrike" spc="-1" dirty="0">
                <a:latin typeface="Arial"/>
              </a:rPr>
              <a:t>123</a:t>
            </a:r>
            <a:r>
              <a:rPr lang="en-GB" sz="1000" b="0" strike="noStrike" spc="-1" dirty="0">
                <a:latin typeface="Arial"/>
              </a:rPr>
              <a:t>, 766–785 </a:t>
            </a:r>
            <a:r>
              <a:rPr lang="en-GB" sz="1000" b="0" strike="noStrike" spc="-1" dirty="0">
                <a:solidFill>
                  <a:srgbClr val="FF0000"/>
                </a:solidFill>
                <a:latin typeface="Arial"/>
              </a:rPr>
              <a:t>(2018)</a:t>
            </a:r>
            <a:r>
              <a:rPr lang="en-GB" sz="1000" b="0" strike="noStrike" spc="-1" dirty="0">
                <a:latin typeface="Arial"/>
              </a:rPr>
              <a:t> </a:t>
            </a:r>
            <a:r>
              <a:rPr lang="en-GB" sz="1000" b="0" strike="noStrike" spc="-1" dirty="0">
                <a:solidFill>
                  <a:srgbClr val="0000FF"/>
                </a:solidFill>
                <a:latin typeface="Arial"/>
                <a:hlinkClick r:id="rId2"/>
              </a:rPr>
              <a:t>https://doi.org/10.1029/</a:t>
            </a:r>
            <a:r>
              <a:rPr lang="en-GB" sz="1000" b="0" strike="noStrike" spc="-1" dirty="0" smtClean="0">
                <a:solidFill>
                  <a:srgbClr val="0000FF"/>
                </a:solidFill>
                <a:latin typeface="Arial"/>
                <a:hlinkClick r:id="rId2"/>
              </a:rPr>
              <a:t>2018JD028907</a:t>
            </a:r>
            <a:endParaRPr lang="en-GB" sz="1000" b="0" strike="noStrike" spc="-1" dirty="0" smtClean="0">
              <a:solidFill>
                <a:srgbClr val="0000FF"/>
              </a:solidFill>
              <a:latin typeface="Arial"/>
            </a:endParaRPr>
          </a:p>
          <a:p>
            <a:endParaRPr lang="en-GB" sz="1000" b="0" strike="noStrike" spc="-1" dirty="0" smtClean="0">
              <a:latin typeface="Arial"/>
            </a:endParaRPr>
          </a:p>
          <a:p>
            <a:r>
              <a:rPr lang="en-GB" sz="1000" b="0" strike="noStrike" spc="-1" dirty="0" err="1">
                <a:latin typeface="Arial"/>
              </a:rPr>
              <a:t>Cassé</a:t>
            </a:r>
            <a:r>
              <a:rPr lang="en-GB" sz="1000" b="0" strike="noStrike" spc="-1" dirty="0">
                <a:latin typeface="Arial"/>
              </a:rPr>
              <a:t>, V.; </a:t>
            </a:r>
            <a:r>
              <a:rPr lang="en-GB" sz="1000" b="0" strike="noStrike" spc="-1" dirty="0" err="1">
                <a:latin typeface="Arial"/>
              </a:rPr>
              <a:t>Chomette</a:t>
            </a:r>
            <a:r>
              <a:rPr lang="en-GB" sz="1000" b="0" strike="noStrike" spc="-1" dirty="0">
                <a:latin typeface="Arial"/>
              </a:rPr>
              <a:t>, O.; </a:t>
            </a:r>
            <a:r>
              <a:rPr lang="en-GB" sz="1000" b="0" strike="noStrike" spc="-1" dirty="0" err="1">
                <a:latin typeface="Arial"/>
              </a:rPr>
              <a:t>Crevoisier</a:t>
            </a:r>
            <a:r>
              <a:rPr lang="en-GB" sz="1000" b="0" strike="noStrike" spc="-1" dirty="0">
                <a:latin typeface="Arial"/>
              </a:rPr>
              <a:t>, C.; </a:t>
            </a:r>
            <a:r>
              <a:rPr lang="en-GB" sz="1000" b="0" strike="noStrike" spc="-1" dirty="0" err="1">
                <a:latin typeface="Arial"/>
              </a:rPr>
              <a:t>Gibert</a:t>
            </a:r>
            <a:r>
              <a:rPr lang="en-GB" sz="1000" b="0" strike="noStrike" spc="-1" dirty="0">
                <a:latin typeface="Arial"/>
              </a:rPr>
              <a:t>, F.; </a:t>
            </a:r>
            <a:r>
              <a:rPr lang="en-GB" sz="1000" b="0" strike="noStrike" spc="-1" dirty="0" err="1">
                <a:latin typeface="Arial"/>
              </a:rPr>
              <a:t>Brožková</a:t>
            </a:r>
            <a:r>
              <a:rPr lang="en-GB" sz="1000" b="0" strike="noStrike" spc="-1" dirty="0">
                <a:latin typeface="Arial"/>
              </a:rPr>
              <a:t>, R.; El </a:t>
            </a:r>
            <a:r>
              <a:rPr lang="en-GB" sz="1000" b="0" strike="noStrike" spc="-1" dirty="0" err="1">
                <a:latin typeface="Arial"/>
              </a:rPr>
              <a:t>Khatib</a:t>
            </a:r>
            <a:r>
              <a:rPr lang="en-GB" sz="1000" b="0" strike="noStrike" spc="-1" dirty="0">
                <a:latin typeface="Arial"/>
              </a:rPr>
              <a:t>, R.; </a:t>
            </a:r>
            <a:r>
              <a:rPr lang="en-GB" sz="1000" b="0" strike="noStrike" spc="-1" dirty="0" err="1">
                <a:latin typeface="Arial"/>
              </a:rPr>
              <a:t>Nahan</a:t>
            </a:r>
            <a:r>
              <a:rPr lang="en-GB" sz="1000" b="0" strike="noStrike" spc="-1" dirty="0">
                <a:latin typeface="Arial"/>
              </a:rPr>
              <a:t>, F.: Impact of Meteorological Uncertainties in the Methane Retrieval Ground Segment of the MERLIN </a:t>
            </a:r>
            <a:r>
              <a:rPr lang="en-GB" sz="1000" b="0" strike="noStrike" spc="-1" dirty="0" err="1">
                <a:latin typeface="Arial"/>
              </a:rPr>
              <a:t>Lidar</a:t>
            </a:r>
            <a:r>
              <a:rPr lang="en-GB" sz="1000" b="0" strike="noStrike" spc="-1" dirty="0">
                <a:latin typeface="Arial"/>
              </a:rPr>
              <a:t> Mission. </a:t>
            </a:r>
            <a:r>
              <a:rPr lang="en-GB" sz="1000" b="0" i="1" strike="noStrike" spc="-1" dirty="0">
                <a:solidFill>
                  <a:srgbClr val="2A6099"/>
                </a:solidFill>
                <a:latin typeface="Arial"/>
              </a:rPr>
              <a:t>Atmosphere</a:t>
            </a:r>
            <a:r>
              <a:rPr lang="en-GB" sz="1000" b="0" strike="noStrike" spc="-1" dirty="0">
                <a:latin typeface="Arial"/>
              </a:rPr>
              <a:t> </a:t>
            </a:r>
            <a:r>
              <a:rPr lang="en-GB" sz="1000" b="1" strike="noStrike" spc="-1" dirty="0">
                <a:latin typeface="Arial"/>
              </a:rPr>
              <a:t>13</a:t>
            </a:r>
            <a:r>
              <a:rPr lang="en-GB" sz="1000" b="0" strike="noStrike" spc="-1" dirty="0">
                <a:latin typeface="Arial"/>
              </a:rPr>
              <a:t>, 431 </a:t>
            </a:r>
            <a:r>
              <a:rPr lang="en-GB" sz="1000" b="0" strike="noStrike" spc="-1" dirty="0">
                <a:solidFill>
                  <a:srgbClr val="FF0000"/>
                </a:solidFill>
                <a:latin typeface="Arial"/>
              </a:rPr>
              <a:t>(2022</a:t>
            </a:r>
            <a:r>
              <a:rPr lang="en-GB" sz="1000" b="0" strike="noStrike" spc="-1" dirty="0" smtClean="0">
                <a:solidFill>
                  <a:srgbClr val="FF0000"/>
                </a:solidFill>
                <a:latin typeface="Arial"/>
              </a:rPr>
              <a:t>)</a:t>
            </a:r>
          </a:p>
          <a:p>
            <a:r>
              <a:rPr lang="en-GB" sz="1000" b="0" strike="noStrike" spc="-1" dirty="0" smtClean="0">
                <a:solidFill>
                  <a:srgbClr val="0000FF"/>
                </a:solidFill>
                <a:latin typeface="Arial"/>
                <a:hlinkClick r:id="rId3"/>
              </a:rPr>
              <a:t>https</a:t>
            </a:r>
            <a:r>
              <a:rPr lang="en-GB" sz="1000" b="0" strike="noStrike" spc="-1" dirty="0">
                <a:solidFill>
                  <a:srgbClr val="0000FF"/>
                </a:solidFill>
                <a:latin typeface="Arial"/>
                <a:hlinkClick r:id="rId3"/>
              </a:rPr>
              <a:t>://doi.org/10.3390/</a:t>
            </a:r>
            <a:r>
              <a:rPr lang="en-GB" sz="1000" b="0" strike="noStrike" spc="-1" dirty="0" smtClean="0">
                <a:solidFill>
                  <a:srgbClr val="0000FF"/>
                </a:solidFill>
                <a:latin typeface="Arial"/>
                <a:hlinkClick r:id="rId3"/>
              </a:rPr>
              <a:t>atmos13030431</a:t>
            </a:r>
            <a:endParaRPr lang="en-GB" sz="1000" b="0" strike="noStrike" spc="-1" dirty="0" smtClean="0">
              <a:solidFill>
                <a:srgbClr val="0000FF"/>
              </a:solidFill>
              <a:latin typeface="Arial"/>
            </a:endParaRPr>
          </a:p>
          <a:p>
            <a:endParaRPr lang="en-GB" sz="1000" b="0" strike="noStrike" spc="-1" dirty="0" smtClean="0">
              <a:latin typeface="Arial"/>
            </a:endParaRPr>
          </a:p>
          <a:p>
            <a:r>
              <a:rPr lang="en-GB" sz="1000" b="0" strike="noStrike" spc="-1" dirty="0" err="1">
                <a:latin typeface="Arial"/>
              </a:rPr>
              <a:t>Nikolov</a:t>
            </a:r>
            <a:r>
              <a:rPr lang="en-GB" sz="1000" b="0" strike="noStrike" spc="-1" dirty="0">
                <a:latin typeface="Arial"/>
              </a:rPr>
              <a:t>, S.; </a:t>
            </a:r>
            <a:r>
              <a:rPr lang="en-GB" sz="1000" b="0" strike="noStrike" spc="-1" dirty="0" err="1">
                <a:latin typeface="Arial"/>
              </a:rPr>
              <a:t>Wührer</a:t>
            </a:r>
            <a:r>
              <a:rPr lang="en-GB" sz="1000" b="0" strike="noStrike" spc="-1" dirty="0">
                <a:latin typeface="Arial"/>
              </a:rPr>
              <a:t>, C.; </a:t>
            </a:r>
            <a:r>
              <a:rPr lang="en-GB" sz="1000" b="0" strike="noStrike" spc="-1" dirty="0" err="1">
                <a:latin typeface="Arial"/>
              </a:rPr>
              <a:t>Kühl</a:t>
            </a:r>
            <a:r>
              <a:rPr lang="en-GB" sz="1000" b="0" strike="noStrike" spc="-1" dirty="0">
                <a:latin typeface="Arial"/>
              </a:rPr>
              <a:t>, C.; Bode, M.; </a:t>
            </a:r>
            <a:r>
              <a:rPr lang="en-GB" sz="1000" b="0" strike="noStrike" spc="-1" dirty="0" err="1">
                <a:latin typeface="Arial"/>
              </a:rPr>
              <a:t>Hupfer</a:t>
            </a:r>
            <a:r>
              <a:rPr lang="en-GB" sz="1000" b="0" strike="noStrike" spc="-1" dirty="0">
                <a:latin typeface="Arial"/>
              </a:rPr>
              <a:t>, W.; </a:t>
            </a:r>
            <a:r>
              <a:rPr lang="en-GB" sz="1000" b="0" strike="noStrike" spc="-1" dirty="0" err="1">
                <a:latin typeface="Arial"/>
              </a:rPr>
              <a:t>Lucarelli</a:t>
            </a:r>
            <a:r>
              <a:rPr lang="en-GB" sz="1000" b="0" strike="noStrike" spc="-1" dirty="0">
                <a:latin typeface="Arial"/>
              </a:rPr>
              <a:t>, S.: MERLIN: Design of an IPDA LIDAR instrument. </a:t>
            </a:r>
            <a:r>
              <a:rPr lang="en-GB" sz="1000" i="1" strike="noStrike" spc="-1" dirty="0">
                <a:solidFill>
                  <a:srgbClr val="2A6099"/>
                </a:solidFill>
                <a:latin typeface="Arial"/>
              </a:rPr>
              <a:t>CEAS Space J</a:t>
            </a:r>
            <a:r>
              <a:rPr lang="en-GB" sz="1000" b="1" i="1" strike="noStrike" spc="-1" dirty="0">
                <a:solidFill>
                  <a:srgbClr val="2A6099"/>
                </a:solidFill>
                <a:latin typeface="Arial"/>
              </a:rPr>
              <a:t>.</a:t>
            </a:r>
            <a:r>
              <a:rPr lang="en-GB" sz="1000" b="0" strike="noStrike" spc="-1" dirty="0">
                <a:latin typeface="Arial"/>
              </a:rPr>
              <a:t> </a:t>
            </a:r>
            <a:r>
              <a:rPr lang="en-GB" sz="1000" b="1" strike="noStrike" spc="-1" dirty="0">
                <a:latin typeface="Arial"/>
              </a:rPr>
              <a:t>11</a:t>
            </a:r>
            <a:r>
              <a:rPr lang="en-GB" sz="1000" b="0" strike="noStrike" spc="-1" dirty="0">
                <a:latin typeface="Arial"/>
              </a:rPr>
              <a:t>, 437--457 </a:t>
            </a:r>
            <a:r>
              <a:rPr lang="en-GB" sz="1000" b="0" strike="noStrike" spc="-1" dirty="0">
                <a:solidFill>
                  <a:srgbClr val="FF0000"/>
                </a:solidFill>
                <a:latin typeface="Arial"/>
              </a:rPr>
              <a:t>(</a:t>
            </a:r>
            <a:r>
              <a:rPr lang="en-GB" sz="1000" b="0" strike="noStrike" spc="-1" dirty="0" smtClean="0">
                <a:solidFill>
                  <a:srgbClr val="FF0000"/>
                </a:solidFill>
                <a:latin typeface="Arial"/>
              </a:rPr>
              <a:t>2019)</a:t>
            </a:r>
          </a:p>
          <a:p>
            <a:r>
              <a:rPr lang="en-GB" sz="1000" b="0" strike="noStrike" spc="-1" dirty="0" smtClean="0">
                <a:latin typeface="Arial"/>
              </a:rPr>
              <a:t> </a:t>
            </a:r>
            <a:r>
              <a:rPr lang="en-GB" sz="1000" b="0" strike="noStrike" spc="-1" dirty="0">
                <a:solidFill>
                  <a:srgbClr val="0000FF"/>
                </a:solidFill>
                <a:latin typeface="Arial"/>
                <a:hlinkClick r:id="rId4"/>
              </a:rPr>
              <a:t>https://doi.org/10.1007/s12567-019-00267-</a:t>
            </a:r>
            <a:r>
              <a:rPr lang="en-GB" sz="1000" b="0" strike="noStrike" spc="-1" dirty="0" smtClean="0">
                <a:solidFill>
                  <a:srgbClr val="0000FF"/>
                </a:solidFill>
                <a:latin typeface="Arial"/>
                <a:hlinkClick r:id="rId4"/>
              </a:rPr>
              <a:t>7</a:t>
            </a:r>
            <a:endParaRPr lang="en-GB" sz="1000" b="0" strike="noStrike" spc="-1" dirty="0" smtClean="0">
              <a:solidFill>
                <a:srgbClr val="0000FF"/>
              </a:solidFill>
              <a:latin typeface="Arial"/>
            </a:endParaRPr>
          </a:p>
          <a:p>
            <a:endParaRPr lang="en-GB" sz="1000" b="0" strike="noStrike" spc="-1" dirty="0" smtClean="0">
              <a:latin typeface="Arial"/>
            </a:endParaRPr>
          </a:p>
          <a:p>
            <a:r>
              <a:rPr lang="en-GB" sz="1000" b="0" strike="noStrike" spc="-1" dirty="0" err="1">
                <a:latin typeface="Arial"/>
              </a:rPr>
              <a:t>Cassé</a:t>
            </a:r>
            <a:r>
              <a:rPr lang="en-GB" sz="1000" b="0" strike="noStrike" spc="-1" dirty="0">
                <a:latin typeface="Arial"/>
              </a:rPr>
              <a:t>, V.; </a:t>
            </a:r>
            <a:r>
              <a:rPr lang="en-GB" sz="1000" b="0" strike="noStrike" spc="-1" dirty="0" err="1">
                <a:latin typeface="Arial"/>
              </a:rPr>
              <a:t>Armante</a:t>
            </a:r>
            <a:r>
              <a:rPr lang="en-GB" sz="1000" b="0" strike="noStrike" spc="-1" dirty="0">
                <a:latin typeface="Arial"/>
              </a:rPr>
              <a:t>, R.; </a:t>
            </a:r>
            <a:r>
              <a:rPr lang="en-GB" sz="1000" b="0" strike="noStrike" spc="-1" dirty="0" err="1">
                <a:latin typeface="Arial"/>
              </a:rPr>
              <a:t>Bousquet</a:t>
            </a:r>
            <a:r>
              <a:rPr lang="en-GB" sz="1000" b="0" strike="noStrike" spc="-1" dirty="0">
                <a:latin typeface="Arial"/>
              </a:rPr>
              <a:t>, P.; </a:t>
            </a:r>
            <a:r>
              <a:rPr lang="en-GB" sz="1000" b="0" strike="noStrike" spc="-1" dirty="0" err="1">
                <a:latin typeface="Arial"/>
              </a:rPr>
              <a:t>Chomette</a:t>
            </a:r>
            <a:r>
              <a:rPr lang="en-GB" sz="1000" b="0" strike="noStrike" spc="-1" dirty="0">
                <a:latin typeface="Arial"/>
              </a:rPr>
              <a:t>, O.; </a:t>
            </a:r>
            <a:r>
              <a:rPr lang="en-GB" sz="1000" b="0" strike="noStrike" spc="-1" dirty="0" err="1">
                <a:latin typeface="Arial"/>
              </a:rPr>
              <a:t>Crevoisier</a:t>
            </a:r>
            <a:r>
              <a:rPr lang="en-GB" sz="1000" b="0" strike="noStrike" spc="-1" dirty="0">
                <a:latin typeface="Arial"/>
              </a:rPr>
              <a:t>, C.; </a:t>
            </a:r>
            <a:r>
              <a:rPr lang="en-GB" sz="1000" b="0" strike="noStrike" spc="-1" dirty="0" err="1">
                <a:latin typeface="Arial"/>
              </a:rPr>
              <a:t>Delahaye</a:t>
            </a:r>
            <a:r>
              <a:rPr lang="en-GB" sz="1000" b="0" strike="noStrike" spc="-1" dirty="0">
                <a:latin typeface="Arial"/>
              </a:rPr>
              <a:t>, T.; </a:t>
            </a:r>
            <a:r>
              <a:rPr lang="en-GB" sz="1000" b="0" strike="noStrike" spc="-1" dirty="0" err="1">
                <a:latin typeface="Arial"/>
              </a:rPr>
              <a:t>Edouart</a:t>
            </a:r>
            <a:r>
              <a:rPr lang="en-GB" sz="1000" b="0" strike="noStrike" spc="-1" dirty="0">
                <a:latin typeface="Arial"/>
              </a:rPr>
              <a:t>, D.; </a:t>
            </a:r>
            <a:r>
              <a:rPr lang="en-GB" sz="1000" b="0" strike="noStrike" spc="-1" dirty="0" err="1">
                <a:latin typeface="Arial"/>
              </a:rPr>
              <a:t>Gibert</a:t>
            </a:r>
            <a:r>
              <a:rPr lang="en-GB" sz="1000" b="0" strike="noStrike" spc="-1" dirty="0">
                <a:latin typeface="Arial"/>
              </a:rPr>
              <a:t>, F.; Millet, B.; </a:t>
            </a:r>
            <a:r>
              <a:rPr lang="en-GB" sz="1000" b="0" strike="noStrike" spc="-1" dirty="0" err="1">
                <a:latin typeface="Arial"/>
              </a:rPr>
              <a:t>Nahan</a:t>
            </a:r>
            <a:r>
              <a:rPr lang="en-GB" sz="1000" b="0" strike="noStrike" spc="-1" dirty="0">
                <a:latin typeface="Arial"/>
              </a:rPr>
              <a:t>, F.; </a:t>
            </a:r>
            <a:r>
              <a:rPr lang="en-GB" sz="1000" b="0" strike="noStrike" spc="-1" dirty="0" err="1">
                <a:latin typeface="Arial"/>
              </a:rPr>
              <a:t>Pierangelo</a:t>
            </a:r>
            <a:r>
              <a:rPr lang="en-GB" sz="1000" b="0" strike="noStrike" spc="-1" dirty="0">
                <a:latin typeface="Arial"/>
              </a:rPr>
              <a:t>, C.: Development and Validation of an End-to-End Simulator and Gas Concentration Retrieval Processor Applied to the MERLIN </a:t>
            </a:r>
            <a:r>
              <a:rPr lang="en-GB" sz="1000" b="0" strike="noStrike" spc="-1" dirty="0" err="1">
                <a:latin typeface="Arial"/>
              </a:rPr>
              <a:t>Lidar</a:t>
            </a:r>
            <a:r>
              <a:rPr lang="en-GB" sz="1000" b="0" strike="noStrike" spc="-1" dirty="0">
                <a:latin typeface="Arial"/>
              </a:rPr>
              <a:t> Mission. </a:t>
            </a:r>
            <a:r>
              <a:rPr lang="en-GB" sz="1000" b="0" i="1" strike="noStrike" spc="-1" dirty="0">
                <a:solidFill>
                  <a:srgbClr val="2A6099"/>
                </a:solidFill>
                <a:latin typeface="Arial"/>
              </a:rPr>
              <a:t>Remote Sens. </a:t>
            </a:r>
            <a:r>
              <a:rPr lang="en-GB" sz="1000" b="1" strike="noStrike" spc="-1" dirty="0">
                <a:latin typeface="Arial"/>
              </a:rPr>
              <a:t>13,</a:t>
            </a:r>
            <a:r>
              <a:rPr lang="en-GB" sz="1000" b="0" strike="noStrike" spc="-1" dirty="0">
                <a:latin typeface="Arial"/>
              </a:rPr>
              <a:t> 2679 </a:t>
            </a:r>
            <a:r>
              <a:rPr lang="en-GB" sz="1000" b="0" strike="noStrike" spc="-1" dirty="0">
                <a:solidFill>
                  <a:srgbClr val="FF0000"/>
                </a:solidFill>
                <a:latin typeface="Arial"/>
              </a:rPr>
              <a:t>(2021</a:t>
            </a:r>
            <a:r>
              <a:rPr lang="en-GB" sz="1000" b="0" strike="noStrike" spc="-1" dirty="0" smtClean="0">
                <a:solidFill>
                  <a:srgbClr val="FF0000"/>
                </a:solidFill>
                <a:latin typeface="Arial"/>
              </a:rPr>
              <a:t>)</a:t>
            </a:r>
          </a:p>
          <a:p>
            <a:r>
              <a:rPr lang="en-GB" sz="1000" b="0" strike="noStrike" spc="-1" dirty="0" smtClean="0">
                <a:solidFill>
                  <a:srgbClr val="0000FF"/>
                </a:solidFill>
                <a:latin typeface="Arial"/>
                <a:hlinkClick r:id="rId5"/>
              </a:rPr>
              <a:t>https</a:t>
            </a:r>
            <a:r>
              <a:rPr lang="en-GB" sz="1000" b="0" strike="noStrike" spc="-1" dirty="0">
                <a:solidFill>
                  <a:srgbClr val="0000FF"/>
                </a:solidFill>
                <a:latin typeface="Arial"/>
                <a:hlinkClick r:id="rId5"/>
              </a:rPr>
              <a:t>://doi.org/10.3390/</a:t>
            </a:r>
            <a:r>
              <a:rPr lang="en-GB" sz="1000" b="0" strike="noStrike" spc="-1" dirty="0" smtClean="0">
                <a:solidFill>
                  <a:srgbClr val="0000FF"/>
                </a:solidFill>
                <a:latin typeface="Arial"/>
                <a:hlinkClick r:id="rId5"/>
              </a:rPr>
              <a:t>rs13142679</a:t>
            </a:r>
            <a:endParaRPr lang="en-GB" sz="1000" b="0" strike="noStrike" spc="-1" dirty="0" smtClean="0">
              <a:solidFill>
                <a:srgbClr val="0000FF"/>
              </a:solidFill>
              <a:latin typeface="Arial"/>
            </a:endParaRPr>
          </a:p>
          <a:p>
            <a:endParaRPr lang="en-GB" sz="1000" b="0" strike="noStrike" spc="-1" dirty="0" smtClean="0">
              <a:latin typeface="Arial"/>
            </a:endParaRPr>
          </a:p>
          <a:p>
            <a:r>
              <a:rPr lang="en-GB" sz="1000" b="0" strike="noStrike" spc="-1" dirty="0">
                <a:latin typeface="Arial"/>
              </a:rPr>
              <a:t>Li, Z.; Chen, W.; Jiang, W.; Deng, L.; Yang, R.: The Magnitude of Diurnal/Semidiurnal Atmospheric Tides (S1/S2) and Their Impacts on the Continuous GPS Coordinate Time Series. </a:t>
            </a:r>
            <a:r>
              <a:rPr lang="en-GB" sz="1000" b="0" i="1" strike="noStrike" spc="-1" dirty="0">
                <a:solidFill>
                  <a:srgbClr val="2A6099"/>
                </a:solidFill>
                <a:latin typeface="Arial"/>
              </a:rPr>
              <a:t>Remote Sens. </a:t>
            </a:r>
            <a:r>
              <a:rPr lang="en-GB" sz="1000" b="1" strike="noStrike" spc="-1" dirty="0">
                <a:latin typeface="Arial"/>
              </a:rPr>
              <a:t>10</a:t>
            </a:r>
            <a:r>
              <a:rPr lang="en-GB" sz="1000" b="0" strike="noStrike" spc="-1" dirty="0">
                <a:latin typeface="Arial"/>
              </a:rPr>
              <a:t>, 1125. </a:t>
            </a:r>
            <a:r>
              <a:rPr lang="en-GB" sz="1000" b="0" strike="noStrike" spc="-1" dirty="0">
                <a:solidFill>
                  <a:srgbClr val="FF0000"/>
                </a:solidFill>
                <a:latin typeface="Arial"/>
              </a:rPr>
              <a:t>(2018)</a:t>
            </a:r>
            <a:r>
              <a:rPr lang="en-GB" sz="1000" b="0" strike="noStrike" spc="-1" dirty="0">
                <a:latin typeface="Arial"/>
              </a:rPr>
              <a:t> </a:t>
            </a:r>
            <a:r>
              <a:rPr lang="en-GB" sz="1000" b="0" strike="noStrike" spc="-1" dirty="0">
                <a:solidFill>
                  <a:srgbClr val="0000FF"/>
                </a:solidFill>
                <a:latin typeface="Arial"/>
                <a:hlinkClick r:id="rId6"/>
              </a:rPr>
              <a:t>https://doi.org/10.3390/rs10071125</a:t>
            </a:r>
            <a:endParaRPr lang="en-GB" sz="1000" b="0" strike="noStrike" spc="-1" dirty="0">
              <a:latin typeface="Arial"/>
            </a:endParaRPr>
          </a:p>
        </p:txBody>
      </p:sp>
      <p:sp>
        <p:nvSpPr>
          <p:cNvPr id="90" name="PlaceHolder 4"/>
          <p:cNvSpPr>
            <a:spLocks noGrp="1"/>
          </p:cNvSpPr>
          <p:nvPr>
            <p:ph/>
          </p:nvPr>
        </p:nvSpPr>
        <p:spPr>
          <a:xfrm>
            <a:off x="0" y="3420000"/>
            <a:ext cx="4918680" cy="2250550"/>
          </a:xfrm>
          <a:prstGeom prst="rect">
            <a:avLst/>
          </a:prstGeom>
          <a:noFill/>
          <a:ln w="0">
            <a:noFill/>
          </a:ln>
        </p:spPr>
        <p:txBody>
          <a:bodyPr lIns="0" tIns="0" rIns="0" bIns="0" anchor="t">
            <a:normAutofit fontScale="87500" lnSpcReduction="10000"/>
          </a:bodyPr>
          <a:lstStyle/>
          <a:p>
            <a:pPr marL="432000" indent="-324000">
              <a:spcAft>
                <a:spcPts val="1049"/>
              </a:spcAft>
              <a:buClr>
                <a:srgbClr val="91D93F"/>
              </a:buClr>
              <a:buSzPct val="45000"/>
            </a:pPr>
            <a:r>
              <a:rPr lang="en-GB" sz="2286" b="0" strike="noStrike" spc="-1" dirty="0" smtClean="0">
                <a:latin typeface="Arial"/>
              </a:rPr>
              <a:t>Acknowledgements</a:t>
            </a:r>
            <a:endParaRPr lang="en-GB" sz="2286" b="0" strike="noStrike" spc="-1" dirty="0">
              <a:latin typeface="Arial"/>
            </a:endParaRPr>
          </a:p>
          <a:p>
            <a:pPr marL="432000" indent="-324000" algn="just">
              <a:spcAft>
                <a:spcPts val="500"/>
              </a:spcAft>
              <a:buClr>
                <a:srgbClr val="000000"/>
              </a:buClr>
              <a:buSzPct val="45000"/>
              <a:buFont typeface="Symbol" charset="2"/>
              <a:buChar char=""/>
            </a:pPr>
            <a:r>
              <a:rPr lang="en-GB" sz="1400" b="0" strike="noStrike" spc="-1" dirty="0">
                <a:latin typeface="Palatino Linotype"/>
              </a:rPr>
              <a:t>The authors acknowledge the financial, moral and technical support of </a:t>
            </a:r>
            <a:r>
              <a:rPr lang="en-GB" sz="1400" b="0" strike="noStrike" spc="-1" dirty="0" err="1">
                <a:latin typeface="Palatino Linotype"/>
              </a:rPr>
              <a:t>Cnes</a:t>
            </a:r>
            <a:r>
              <a:rPr lang="en-GB" sz="1400" b="0" strike="noStrike" spc="-1" dirty="0">
                <a:latin typeface="Palatino Linotype"/>
              </a:rPr>
              <a:t>.</a:t>
            </a:r>
            <a:endParaRPr lang="en-GB" sz="1400" b="0" strike="noStrike" spc="-1" dirty="0">
              <a:latin typeface="Arial"/>
            </a:endParaRPr>
          </a:p>
          <a:p>
            <a:pPr marL="432000" indent="-324000" algn="just">
              <a:spcAft>
                <a:spcPts val="500"/>
              </a:spcAft>
              <a:buClr>
                <a:srgbClr val="000000"/>
              </a:buClr>
              <a:buSzPct val="45000"/>
              <a:buFont typeface="Symbol" charset="2"/>
              <a:buChar char=""/>
            </a:pPr>
            <a:r>
              <a:rPr lang="en-GB" sz="1400" b="0" strike="noStrike" spc="-1" dirty="0">
                <a:latin typeface="Palatino Linotype"/>
              </a:rPr>
              <a:t>They thank </a:t>
            </a:r>
            <a:r>
              <a:rPr lang="en-GB" sz="1400" b="0" strike="noStrike" spc="-1" dirty="0" err="1">
                <a:latin typeface="Palatino Linotype"/>
              </a:rPr>
              <a:t>Radmila</a:t>
            </a:r>
            <a:r>
              <a:rPr lang="en-GB" sz="1400" b="0" strike="noStrike" spc="-1" dirty="0">
                <a:latin typeface="Palatino Linotype"/>
              </a:rPr>
              <a:t> </a:t>
            </a:r>
            <a:r>
              <a:rPr lang="en-GB" sz="1400" b="0" strike="noStrike" spc="-1" dirty="0" err="1">
                <a:latin typeface="Palatino Linotype"/>
              </a:rPr>
              <a:t>Brožková</a:t>
            </a:r>
            <a:r>
              <a:rPr lang="en-GB" sz="1400" b="0" strike="noStrike" spc="-1" dirty="0">
                <a:latin typeface="Palatino Linotype"/>
              </a:rPr>
              <a:t> and </a:t>
            </a:r>
            <a:r>
              <a:rPr lang="en-GB" sz="1400" b="0" strike="noStrike" spc="-1" dirty="0" err="1">
                <a:latin typeface="Palatino Linotype"/>
              </a:rPr>
              <a:t>Ryad</a:t>
            </a:r>
            <a:r>
              <a:rPr lang="en-GB" sz="1400" b="0" strike="noStrike" spc="-1" dirty="0">
                <a:latin typeface="Palatino Linotype"/>
              </a:rPr>
              <a:t> El </a:t>
            </a:r>
            <a:r>
              <a:rPr lang="en-GB" sz="1400" b="0" strike="noStrike" spc="-1" dirty="0" err="1">
                <a:latin typeface="Palatino Linotype"/>
              </a:rPr>
              <a:t>Khatib</a:t>
            </a:r>
            <a:r>
              <a:rPr lang="en-GB" sz="1400" b="0" strike="noStrike" spc="-1" dirty="0">
                <a:latin typeface="Palatino Linotype"/>
              </a:rPr>
              <a:t> for developing and providing the Apache interpolation.</a:t>
            </a:r>
            <a:endParaRPr lang="en-GB" sz="1400" b="0" strike="noStrike" spc="-1" dirty="0">
              <a:latin typeface="Arial"/>
            </a:endParaRPr>
          </a:p>
          <a:p>
            <a:pPr marL="432000" indent="-324000" algn="just">
              <a:spcAft>
                <a:spcPts val="500"/>
              </a:spcAft>
              <a:buClr>
                <a:srgbClr val="000000"/>
              </a:buClr>
              <a:buSzPct val="45000"/>
              <a:buFont typeface="Symbol" charset="2"/>
              <a:buChar char=""/>
            </a:pPr>
            <a:r>
              <a:rPr lang="en-GB" sz="1400" b="0" strike="noStrike" spc="-1" dirty="0">
                <a:latin typeface="Palatino Linotype"/>
              </a:rPr>
              <a:t>They are grateful to </a:t>
            </a:r>
            <a:r>
              <a:rPr lang="en-GB" sz="1400" b="0" strike="noStrike" spc="-1" dirty="0" err="1">
                <a:latin typeface="Palatino Linotype"/>
              </a:rPr>
              <a:t>Edouard</a:t>
            </a:r>
            <a:r>
              <a:rPr lang="en-GB" sz="1400" b="0" strike="noStrike" spc="-1" dirty="0">
                <a:latin typeface="Palatino Linotype"/>
              </a:rPr>
              <a:t> Martins and </a:t>
            </a:r>
            <a:r>
              <a:rPr lang="en-GB" sz="1400" b="0" strike="noStrike" spc="-1" dirty="0" err="1">
                <a:latin typeface="Palatino Linotype"/>
              </a:rPr>
              <a:t>Jordi</a:t>
            </a:r>
            <a:r>
              <a:rPr lang="en-GB" sz="1400" b="0" strike="noStrike" spc="-1" dirty="0">
                <a:latin typeface="Palatino Linotype"/>
              </a:rPr>
              <a:t> </a:t>
            </a:r>
            <a:r>
              <a:rPr lang="en-GB" sz="1400" b="0" strike="noStrike" spc="-1" dirty="0" err="1">
                <a:latin typeface="Palatino Linotype"/>
              </a:rPr>
              <a:t>Chinaux</a:t>
            </a:r>
            <a:r>
              <a:rPr lang="en-GB" sz="1400" b="0" strike="noStrike" spc="-1" dirty="0">
                <a:latin typeface="Palatino Linotype"/>
              </a:rPr>
              <a:t> for allowing them to reproduce the figure showing the impact of the atmospheric tides.</a:t>
            </a:r>
            <a:endParaRPr lang="en-GB" sz="1400" b="0" strike="noStrike" spc="-1" dirty="0">
              <a:latin typeface="Arial"/>
            </a:endParaRPr>
          </a:p>
          <a:p>
            <a:pPr marL="432000" indent="-324000" algn="just">
              <a:spcAft>
                <a:spcPts val="500"/>
              </a:spcAft>
              <a:buClr>
                <a:srgbClr val="000000"/>
              </a:buClr>
              <a:buSzPct val="45000"/>
              <a:buFont typeface="Symbol" charset="2"/>
              <a:buChar char=""/>
            </a:pPr>
            <a:r>
              <a:rPr lang="en-GB" sz="1400" b="0" strike="noStrike" spc="-1" dirty="0">
                <a:latin typeface="Palatino Linotype"/>
              </a:rPr>
              <a:t>The authors also wish to thank the entire Merlin bilateral project team at </a:t>
            </a:r>
            <a:r>
              <a:rPr lang="en-GB" sz="1400" b="0" strike="noStrike" spc="-1" dirty="0" err="1">
                <a:latin typeface="Palatino Linotype"/>
              </a:rPr>
              <a:t>Cnes</a:t>
            </a:r>
            <a:r>
              <a:rPr lang="en-GB" sz="1400" b="0" strike="noStrike" spc="-1" dirty="0">
                <a:latin typeface="Palatino Linotype"/>
              </a:rPr>
              <a:t>, DLR, Airbus DS and the various laboratories involved in the project.</a:t>
            </a:r>
            <a:endParaRPr lang="en-GB" sz="1400" b="0" strike="noStrike" spc="-1" dirty="0">
              <a:latin typeface="Arial"/>
            </a:endParaRPr>
          </a:p>
        </p:txBody>
      </p:sp>
    </p:spTree>
  </p:cSld>
  <p:clrMapOvr>
    <a:masterClrMapping/>
  </p:clrMapOvr>
  <mc:AlternateContent>
    <mc:Choice xmlns:mv="urn:schemas-microsoft-com:mac:vml" xmlns:mc="http://schemas.openxmlformats.org/markup-compatibility/2006" xmlns:p15="http://schemas.microsoft.com/office/powerpoint/2012/main" xmlns:p14="http://schemas.microsoft.com/office/powerpoint/2010/main" xmlns:r="http://schemas.openxmlformats.org/officeDocument/2006/relationships" xmlns:p="http://schemas.openxmlformats.org/presentationml/2006/main" xmlns:a="http://schemas.openxmlformats.org/drawingml/2006/main" xmlns="" Requires="p14">
      <p:transition spd="slow" p14:dur="2000"/>
    </mc:Choice>
    <mc:Fallback>
      <mp:transition xmlns:mp="http://schemas.microsoft.com/office/mac/powerpoint/2008/mai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197</TotalTime>
  <Words>1681</Words>
  <Application>LibreOffice/7.2.7.2$MacOSX_X86_64 LibreOffice_project/8d71d29d553c0f7dcbfa38fbfda25ee34cce99a2</Application>
  <PresentationFormat>Personnalisé</PresentationFormat>
  <Paragraphs>81</Paragraphs>
  <Slides>6</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6</vt:i4>
      </vt:variant>
    </vt:vector>
  </HeadingPairs>
  <TitlesOfParts>
    <vt:vector size="7" baseType="lpstr">
      <vt:lpstr>Office Theme</vt:lpstr>
      <vt:lpstr>Impact of Meteorological Uncertainties in the Methane Retrieval Ground Segment of the Merlin Lidar Mission</vt:lpstr>
      <vt:lpstr>Integrated Path Differential Absorption (IPDA) lidar</vt:lpstr>
      <vt:lpstr>Meteorological errors from numerical weather prediction models</vt:lpstr>
      <vt:lpstr>Differences between the meteorological model topography and the Digital Elevation Mode</vt:lpstr>
      <vt:lpstr>Vertical and time interpolation errors</vt:lpstr>
      <vt:lpstr>Conclusion, acknowledgements and 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Inspiration</dc:title>
  <dc:subject/>
  <dc:creator/>
  <dc:description/>
  <cp:lastModifiedBy>LMD</cp:lastModifiedBy>
  <cp:revision>21</cp:revision>
  <dcterms:created xsi:type="dcterms:W3CDTF">2022-05-27T15:54:09Z</dcterms:created>
  <dcterms:modified xsi:type="dcterms:W3CDTF">2022-05-27T15:58:48Z</dcterms:modified>
  <dc:language>en-GB</dc:language>
</cp:coreProperties>
</file>