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8"/>
  </p:notesMasterIdLst>
  <p:sldIdLst>
    <p:sldId id="256" r:id="rId2"/>
    <p:sldId id="313" r:id="rId3"/>
    <p:sldId id="383" r:id="rId4"/>
    <p:sldId id="393" r:id="rId5"/>
    <p:sldId id="314" r:id="rId6"/>
    <p:sldId id="297" r:id="rId7"/>
    <p:sldId id="298" r:id="rId8"/>
    <p:sldId id="259" r:id="rId9"/>
    <p:sldId id="409" r:id="rId10"/>
    <p:sldId id="408" r:id="rId11"/>
    <p:sldId id="410" r:id="rId12"/>
    <p:sldId id="411" r:id="rId13"/>
    <p:sldId id="292" r:id="rId14"/>
    <p:sldId id="406" r:id="rId15"/>
    <p:sldId id="400" r:id="rId16"/>
    <p:sldId id="407" r:id="rId17"/>
    <p:sldId id="402" r:id="rId18"/>
    <p:sldId id="412" r:id="rId19"/>
    <p:sldId id="403" r:id="rId20"/>
    <p:sldId id="413" r:id="rId21"/>
    <p:sldId id="385" r:id="rId22"/>
    <p:sldId id="318" r:id="rId23"/>
    <p:sldId id="323" r:id="rId24"/>
    <p:sldId id="370" r:id="rId25"/>
    <p:sldId id="395" r:id="rId26"/>
    <p:sldId id="288" r:id="rId27"/>
    <p:sldId id="401" r:id="rId28"/>
    <p:sldId id="389" r:id="rId29"/>
    <p:sldId id="390" r:id="rId30"/>
    <p:sldId id="391" r:id="rId31"/>
    <p:sldId id="414" r:id="rId32"/>
    <p:sldId id="396" r:id="rId33"/>
    <p:sldId id="302" r:id="rId34"/>
    <p:sldId id="397" r:id="rId35"/>
    <p:sldId id="398" r:id="rId36"/>
    <p:sldId id="415" r:id="rId3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6D0D"/>
    <a:srgbClr val="AB79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02"/>
    <p:restoredTop sz="96296"/>
  </p:normalViewPr>
  <p:slideViewPr>
    <p:cSldViewPr snapToGrid="0" snapToObjects="1">
      <p:cViewPr>
        <p:scale>
          <a:sx n="90" d="100"/>
          <a:sy n="90" d="100"/>
        </p:scale>
        <p:origin x="384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DD3649-889B-4646-9320-BC669C3B9D42}" type="datetimeFigureOut">
              <a:rPr lang="it-IT" smtClean="0"/>
              <a:t>26/06/22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8D6769-695A-CF41-A6FC-CC141900236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6553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194425" cy="34845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236" name="Google Shape;236;p3:notes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75" rIns="93150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2738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D37378-3082-4116-912D-873A437B8089}" type="slidenum">
              <a:rPr lang="de-DE" smtClean="0"/>
              <a:pPr>
                <a:defRPr/>
              </a:pPr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9698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194425" cy="34845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236" name="Google Shape;236;p3:notes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75" rIns="93150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140701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194425" cy="34845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236" name="Google Shape;236;p3:notes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75" rIns="93150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417644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77D9D93-28E3-B1B4-C9DB-60702B47D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1F58414-E4F3-C44D-FD05-420620771A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AAB637C-C2E3-920D-22E4-97A3258B7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65907-5A2C-A34F-8D73-80D6CFF205FB}" type="datetimeFigureOut">
              <a:rPr lang="it-IT" smtClean="0"/>
              <a:t>26/06/22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E934E51-333E-B59C-920A-21805E032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7D4E07D-2568-D55A-80BE-4AC765749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066F-7290-8744-99D6-D288EA1571D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9541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FA04F7B-F210-4B6F-3EEE-34898D760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1869544-09FE-7726-1CF3-D47140D206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1F6159C-373A-F6D4-8597-938E7AD58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65907-5A2C-A34F-8D73-80D6CFF205FB}" type="datetimeFigureOut">
              <a:rPr lang="it-IT" smtClean="0"/>
              <a:t>26/06/22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B1CFE4D-1468-7149-F257-CDA523179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8FCC8A5-0FF8-AD11-D61F-49AAE93FE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066F-7290-8744-99D6-D288EA1571D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6562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0BDEBC3-3810-BD6D-DEF0-C08008E04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87554CA-BD4A-0ACF-75B8-FB6B391D15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FCB6D08-9724-90D1-076C-A13A69606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65907-5A2C-A34F-8D73-80D6CFF205FB}" type="datetimeFigureOut">
              <a:rPr lang="it-IT" smtClean="0"/>
              <a:t>26/06/22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79CDC7D-D186-4B61-3A29-E3B7C6B73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7CCF63C-EFEB-53C3-73F6-6AD6CDCE4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066F-7290-8744-99D6-D288EA1571D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2003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D892E50-064A-C329-2A50-247771F57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F6A5E00-1BC8-CC98-4B33-29DB92BD8C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744B8CE-5A1E-15BC-C922-F3BF47557B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85F0D62-745E-5EB5-8771-0C148501E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65907-5A2C-A34F-8D73-80D6CFF205FB}" type="datetimeFigureOut">
              <a:rPr lang="it-IT" smtClean="0"/>
              <a:t>26/06/22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A605D00-4AAD-56C1-F362-5EDB13968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D40566C-B291-73F3-1C10-4CD39C03E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066F-7290-8744-99D6-D288EA1571D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108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D03098B-792D-DC24-1153-368369881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EA1C918-1ABB-1FFB-04F3-AB7913EB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399DEC3-9403-20DF-6297-1CD1B20FDA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721E86D2-7F77-2B05-CF54-F52B5A1E21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9C533F9-D311-796C-EC9B-E2274BFA63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593F9D5E-8BA8-E06B-422A-CFDCB95E5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65907-5A2C-A34F-8D73-80D6CFF205FB}" type="datetimeFigureOut">
              <a:rPr lang="it-IT" smtClean="0"/>
              <a:t>26/06/22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7BE89F4-EDFE-AE18-9DFF-93147BAE0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0DA47DA2-B97E-AA33-784A-4DB616A66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066F-7290-8744-99D6-D288EA1571D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524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69897E4-ECF3-6299-A9A7-7F4201CD6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458678C-F9F6-9761-C2A7-248CEB2DF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65907-5A2C-A34F-8D73-80D6CFF205FB}" type="datetimeFigureOut">
              <a:rPr lang="it-IT" smtClean="0"/>
              <a:t>26/06/22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F0A8B7C-8E96-43C5-36FB-28CEA08EE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70998CF-1C94-3446-CC90-6E27043C3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066F-7290-8744-99D6-D288EA1571D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7811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E5D297E9-9F45-92DF-B591-FF287DF89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65907-5A2C-A34F-8D73-80D6CFF205FB}" type="datetimeFigureOut">
              <a:rPr lang="it-IT" smtClean="0"/>
              <a:t>26/06/22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3CFFCA3-D124-95DB-9DD6-11457BB49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5AC7C62-007A-72A2-C164-71C2E6632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066F-7290-8744-99D6-D288EA1571D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5996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DEFD607-63F8-9E71-1070-F7434BF59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93DDB9B-9D92-173B-0450-9C2CEBEBE8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FF4517B-DF2A-2A0A-EBE6-8679465DF7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8A4ECF4-56D3-4938-0D47-23E72DCA9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65907-5A2C-A34F-8D73-80D6CFF205FB}" type="datetimeFigureOut">
              <a:rPr lang="it-IT" smtClean="0"/>
              <a:t>26/06/22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2A96FD0-1FDE-6FB1-0DEB-18897229D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0A51F16-47D1-CCCD-4369-C250670E9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066F-7290-8744-99D6-D288EA1571D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5778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4E8C156-D45C-8204-54A0-3176A0EEB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F3665015-4091-2842-B9D7-2475427E22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C856B65-FCD2-4D0B-3F7A-38E3BADA5A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197245E-E4E1-08F9-07A0-4B5673D17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65907-5A2C-A34F-8D73-80D6CFF205FB}" type="datetimeFigureOut">
              <a:rPr lang="it-IT" smtClean="0"/>
              <a:t>26/06/22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1C2B1ED-E8C2-9630-6862-ECCB17995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7D54E54-A603-263D-CC4B-5908F03A8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066F-7290-8744-99D6-D288EA1571D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6131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D7BC2A4-F06F-0820-9B35-048A45E90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4658386-D868-9963-D607-DE815A042B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1A0B257-BE2B-0135-DB42-F0D0C266B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65907-5A2C-A34F-8D73-80D6CFF205FB}" type="datetimeFigureOut">
              <a:rPr lang="it-IT" smtClean="0"/>
              <a:t>26/06/22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DEFDE4C-AEEC-BBB6-AE93-7A4B96E49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4A36EEA-AFDD-BF5F-5881-D133F7A2A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066F-7290-8744-99D6-D288EA1571D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9345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B9AC1D50-088F-641E-EA47-F18F19A4DA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0251CE6-9D75-7D60-F765-698AB3819F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81B1ECB-0AB6-A403-0547-B3B056041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65907-5A2C-A34F-8D73-80D6CFF205FB}" type="datetimeFigureOut">
              <a:rPr lang="it-IT" smtClean="0"/>
              <a:t>26/06/22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4694C68-530A-E075-DCBE-07E4101BC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7EDCD33-5E90-47B7-9A0F-9E0EE4CE7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F066F-7290-8744-99D6-D288EA1571D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8949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6CAD210A-5361-4972-71F8-89D107D03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1FDCEDE-04E4-44D1-0413-C423D365A1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481C7E5-9EFE-9266-C241-3BB3EFDC7A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565907-5A2C-A34F-8D73-80D6CFF205FB}" type="datetimeFigureOut">
              <a:rPr lang="it-IT" smtClean="0"/>
              <a:t>26/06/22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A505C59-01C8-2D16-5503-FFD324EE83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90B638E-50B7-27D9-1C0E-3C9FD96636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EF066F-7290-8744-99D6-D288EA1571D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6792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7" Type="http://schemas.openxmlformats.org/officeDocument/2006/relationships/image" Target="../media/image9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gif"/><Relationship Id="rId4" Type="http://schemas.openxmlformats.org/officeDocument/2006/relationships/image" Target="../media/image22.gi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image" Target="../media/image48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9C0AC254-4A96-4301-5934-250094B4E6A5}"/>
              </a:ext>
            </a:extLst>
          </p:cNvPr>
          <p:cNvSpPr txBox="1"/>
          <p:nvPr/>
        </p:nvSpPr>
        <p:spPr>
          <a:xfrm>
            <a:off x="1022035" y="1305341"/>
            <a:ext cx="1014793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Aerosol profiling by ground-based, airborne and spaceborne lidar systems: working principles, highlights, and perspectives </a:t>
            </a:r>
            <a:r>
              <a:rPr lang="it-IT" sz="36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endParaRPr lang="it-IT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3600" dirty="0">
                <a:latin typeface="Calibri" panose="020F0502020204030204" pitchFamily="34" charset="0"/>
                <a:cs typeface="Calibri" panose="020F0502020204030204" pitchFamily="34" charset="0"/>
              </a:rPr>
              <a:t>Dr. Lucia Mona </a:t>
            </a:r>
          </a:p>
          <a:p>
            <a:pPr algn="ctr"/>
            <a:r>
              <a:rPr lang="it-IT" sz="3600" dirty="0">
                <a:latin typeface="Calibri" panose="020F0502020204030204" pitchFamily="34" charset="0"/>
                <a:cs typeface="Calibri" panose="020F0502020204030204" pitchFamily="34" charset="0"/>
              </a:rPr>
              <a:t>CNR-IMAA</a:t>
            </a:r>
          </a:p>
          <a:p>
            <a:pPr algn="ctr"/>
            <a:r>
              <a:rPr lang="it-IT" sz="3600" dirty="0">
                <a:latin typeface="Calibri" panose="020F0502020204030204" pitchFamily="34" charset="0"/>
                <a:cs typeface="Calibri" panose="020F0502020204030204" pitchFamily="34" charset="0"/>
              </a:rPr>
              <a:t>Italy</a:t>
            </a:r>
          </a:p>
          <a:p>
            <a:endParaRPr lang="it-IT" dirty="0"/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013B24D7-3223-9A4D-CE47-5EA75ADDD4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130" y="5311830"/>
            <a:ext cx="5233740" cy="785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214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/>
          <p:cNvSpPr txBox="1">
            <a:spLocks noGrp="1" noChangeArrowheads="1"/>
          </p:cNvSpPr>
          <p:nvPr>
            <p:ph idx="1"/>
          </p:nvPr>
        </p:nvSpPr>
        <p:spPr bwMode="auto">
          <a:xfrm>
            <a:off x="1981200" y="980728"/>
            <a:ext cx="8229600" cy="4099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Font typeface="Wingdings" pitchFamily="2" charset="2"/>
              <a:buChar char="q"/>
              <a:defRPr/>
            </a:pPr>
            <a:r>
              <a:rPr lang="en-US" dirty="0"/>
              <a:t>    Aerosols: what is and why is relevant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q"/>
              <a:defRPr/>
            </a:pPr>
            <a:r>
              <a:rPr lang="en-US" dirty="0"/>
              <a:t>    Profiling needs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q"/>
              <a:defRPr/>
            </a:pPr>
            <a:r>
              <a:rPr lang="en-US" dirty="0"/>
              <a:t>    Aerosol lidar techniques 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q"/>
              <a:defRPr/>
            </a:pPr>
            <a:r>
              <a:rPr lang="en-US" dirty="0">
                <a:cs typeface="Arial" pitchFamily="34" charset="0"/>
              </a:rPr>
              <a:t>    </a:t>
            </a:r>
            <a:r>
              <a:rPr lang="en-GB" dirty="0">
                <a:cs typeface="Arial" pitchFamily="34" charset="0"/>
              </a:rPr>
              <a:t>Example of aerosol lidar measurements 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q"/>
              <a:defRPr/>
            </a:pPr>
            <a:r>
              <a:rPr lang="en-GB" dirty="0">
                <a:cs typeface="Arial" pitchFamily="34" charset="0"/>
              </a:rPr>
              <a:t>    </a:t>
            </a:r>
            <a:r>
              <a:rPr lang="en-US" dirty="0"/>
              <a:t>Products</a:t>
            </a:r>
            <a:endParaRPr lang="en-GB" dirty="0">
              <a:cs typeface="Arial" pitchFamily="34" charset="0"/>
            </a:endParaRPr>
          </a:p>
          <a:p>
            <a:pPr algn="just">
              <a:spcBef>
                <a:spcPct val="50000"/>
              </a:spcBef>
              <a:buFont typeface="Wingdings" pitchFamily="2" charset="2"/>
              <a:buChar char="q"/>
              <a:defRPr/>
            </a:pPr>
            <a:r>
              <a:rPr lang="en-GB" dirty="0">
                <a:cs typeface="Arial" pitchFamily="34" charset="0"/>
              </a:rPr>
              <a:t>    Current lidar observations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q"/>
              <a:defRPr/>
            </a:pPr>
            <a:r>
              <a:rPr lang="en-GB" dirty="0">
                <a:cs typeface="Arial" pitchFamily="34" charset="0"/>
              </a:rPr>
              <a:t>    What next?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850DC46F-9B0F-78FD-8C18-E5FD0BF2AAA3}"/>
              </a:ext>
            </a:extLst>
          </p:cNvPr>
          <p:cNvSpPr txBox="1"/>
          <p:nvPr/>
        </p:nvSpPr>
        <p:spPr>
          <a:xfrm>
            <a:off x="3589283" y="361408"/>
            <a:ext cx="50134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OUTLINE</a:t>
            </a:r>
            <a:endParaRPr lang="it-IT" sz="3200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62D25B9-7C3E-AB8C-6BB2-BF5DFAC13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15236" y="6425640"/>
            <a:ext cx="5961529" cy="365125"/>
          </a:xfrm>
        </p:spPr>
        <p:txBody>
          <a:bodyPr/>
          <a:lstStyle/>
          <a:p>
            <a:r>
              <a:rPr lang="it-IT" b="1" dirty="0"/>
              <a:t>Lidar Tutorials – ILRC 30 , Virtual 26 June 2022</a:t>
            </a:r>
          </a:p>
        </p:txBody>
      </p:sp>
    </p:spTree>
    <p:extLst>
      <p:ext uri="{BB962C8B-B14F-4D97-AF65-F5344CB8AC3E}">
        <p14:creationId xmlns:p14="http://schemas.microsoft.com/office/powerpoint/2010/main" val="918296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/>
          <p:cNvSpPr txBox="1">
            <a:spLocks noGrp="1" noChangeArrowheads="1"/>
          </p:cNvSpPr>
          <p:nvPr>
            <p:ph idx="1"/>
          </p:nvPr>
        </p:nvSpPr>
        <p:spPr bwMode="auto">
          <a:xfrm>
            <a:off x="536028" y="865118"/>
            <a:ext cx="10604938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indent="0" algn="just">
              <a:spcBef>
                <a:spcPct val="50000"/>
              </a:spcBef>
              <a:buNone/>
              <a:defRPr/>
            </a:pPr>
            <a:r>
              <a:rPr lang="en-US" sz="2400" b="1" dirty="0"/>
              <a:t>Aerosol</a:t>
            </a:r>
            <a:r>
              <a:rPr lang="en-US" sz="2400" dirty="0"/>
              <a:t>: is a suspension of fine solid particles or liquid droplets in air (</a:t>
            </a:r>
            <a:r>
              <a:rPr lang="en-US" sz="2400" i="1" dirty="0"/>
              <a:t>Wikipedia</a:t>
            </a:r>
            <a:r>
              <a:rPr lang="en-US" sz="2400" dirty="0"/>
              <a:t>)</a:t>
            </a:r>
            <a:endParaRPr lang="en-US" sz="2400" b="1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B60F714-B0D4-D041-BB2B-AD710DACCA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432" y="1365807"/>
            <a:ext cx="6936949" cy="4034992"/>
          </a:xfrm>
          <a:prstGeom prst="rect">
            <a:avLst/>
          </a:prstGeom>
        </p:spPr>
      </p:pic>
      <p:sp>
        <p:nvSpPr>
          <p:cNvPr id="6" name="Text Box 5">
            <a:extLst>
              <a:ext uri="{FF2B5EF4-FFF2-40B4-BE49-F238E27FC236}">
                <a16:creationId xmlns:a16="http://schemas.microsoft.com/office/drawing/2014/main" id="{B96182BB-C343-BA45-AA47-33B7C113F7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028" y="1656759"/>
            <a:ext cx="370841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rtlCol="0">
            <a:spAutoFit/>
          </a:bodyPr>
          <a:lstStyle>
            <a:lvl1pPr marL="177800" indent="-177800" algn="l" defTabSz="914400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20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27063" indent="-169863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Font typeface="Arial" pitchFamily="34" charset="0"/>
              <a:buChar char="-"/>
              <a:defRPr sz="20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600"/>
              </a:spcBef>
              <a:buClr>
                <a:schemeClr val="tx2">
                  <a:lumMod val="50000"/>
                </a:schemeClr>
              </a:buClr>
              <a:buSzPct val="80000"/>
              <a:buFont typeface="Wingdings" pitchFamily="2" charset="2"/>
              <a:buChar char="§"/>
              <a:defRPr sz="18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ct val="50000"/>
              </a:spcBef>
              <a:buNone/>
              <a:defRPr/>
            </a:pPr>
            <a:r>
              <a:rPr lang="en-US" sz="2400" dirty="0">
                <a:solidFill>
                  <a:schemeClr val="tx1"/>
                </a:solidFill>
              </a:rPr>
              <a:t>Highly variable in space time and composition</a:t>
            </a:r>
          </a:p>
          <a:p>
            <a:pPr marL="0" indent="0" algn="just">
              <a:spcBef>
                <a:spcPct val="50000"/>
              </a:spcBef>
              <a:buNone/>
              <a:defRPr/>
            </a:pP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94658447-2FED-244B-B88D-0561E52593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173" y="3151478"/>
            <a:ext cx="2736304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rtlCol="0">
            <a:spAutoFit/>
          </a:bodyPr>
          <a:lstStyle>
            <a:lvl1pPr marL="177800" indent="-177800" algn="l" defTabSz="914400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20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27063" indent="-169863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Font typeface="Arial" pitchFamily="34" charset="0"/>
              <a:buChar char="-"/>
              <a:defRPr sz="20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600"/>
              </a:spcBef>
              <a:buClr>
                <a:schemeClr val="tx2">
                  <a:lumMod val="50000"/>
                </a:schemeClr>
              </a:buClr>
              <a:buSzPct val="80000"/>
              <a:buFont typeface="Wingdings" pitchFamily="2" charset="2"/>
              <a:buChar char="§"/>
              <a:defRPr sz="18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ct val="50000"/>
              </a:spcBef>
              <a:buNone/>
              <a:defRPr/>
            </a:pPr>
            <a:r>
              <a:rPr lang="en-US" sz="2400" b="1" dirty="0">
                <a:solidFill>
                  <a:schemeClr val="tx1"/>
                </a:solidFill>
              </a:rPr>
              <a:t>Health</a:t>
            </a:r>
          </a:p>
          <a:p>
            <a:pPr marL="0" indent="0" algn="just">
              <a:spcBef>
                <a:spcPct val="50000"/>
              </a:spcBef>
              <a:buNone/>
              <a:defRPr/>
            </a:pPr>
            <a:r>
              <a:rPr lang="en-US" sz="2400" dirty="0">
                <a:solidFill>
                  <a:schemeClr val="tx1"/>
                </a:solidFill>
                <a:cs typeface="Arial" pitchFamily="34" charset="0"/>
              </a:rPr>
              <a:t>Some types related to small particles and certain compositions have larger impacts</a:t>
            </a:r>
            <a:endParaRPr lang="en-GB" sz="24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8" name="Text Box 5">
            <a:extLst>
              <a:ext uri="{FF2B5EF4-FFF2-40B4-BE49-F238E27FC236}">
                <a16:creationId xmlns:a16="http://schemas.microsoft.com/office/drawing/2014/main" id="{FBF88053-972B-3F49-8213-6EAA4F5DD1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4735" y="5294874"/>
            <a:ext cx="673579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rtlCol="0">
            <a:spAutoFit/>
          </a:bodyPr>
          <a:lstStyle>
            <a:lvl1pPr marL="177800" indent="-177800" algn="l" defTabSz="914400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20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27063" indent="-169863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Font typeface="Arial" pitchFamily="34" charset="0"/>
              <a:buChar char="-"/>
              <a:defRPr sz="20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600"/>
              </a:spcBef>
              <a:buClr>
                <a:schemeClr val="tx2">
                  <a:lumMod val="50000"/>
                </a:schemeClr>
              </a:buClr>
              <a:buSzPct val="80000"/>
              <a:buFont typeface="Wingdings" pitchFamily="2" charset="2"/>
              <a:buChar char="§"/>
              <a:defRPr sz="18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ct val="50000"/>
              </a:spcBef>
              <a:buNone/>
              <a:defRPr/>
            </a:pPr>
            <a:r>
              <a:rPr lang="en-US" sz="2400" b="1" dirty="0">
                <a:solidFill>
                  <a:schemeClr val="tx1"/>
                </a:solidFill>
              </a:rPr>
              <a:t>Air quality</a:t>
            </a:r>
          </a:p>
          <a:p>
            <a:pPr marL="0" indent="0" algn="just">
              <a:spcBef>
                <a:spcPct val="50000"/>
              </a:spcBef>
              <a:buNone/>
              <a:defRPr/>
            </a:pPr>
            <a:r>
              <a:rPr lang="en-US" sz="2400" dirty="0">
                <a:solidFill>
                  <a:schemeClr val="tx1"/>
                </a:solidFill>
                <a:cs typeface="Arial" pitchFamily="34" charset="0"/>
              </a:rPr>
              <a:t>PM10 and PM2.5 are air quality indicators. </a:t>
            </a:r>
            <a:endParaRPr lang="en-GB" sz="24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8F8E9D4-C802-44BD-0B34-DE55DC7A6981}"/>
              </a:ext>
            </a:extLst>
          </p:cNvPr>
          <p:cNvSpPr txBox="1"/>
          <p:nvPr/>
        </p:nvSpPr>
        <p:spPr>
          <a:xfrm>
            <a:off x="3832860" y="125730"/>
            <a:ext cx="4526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/>
              <a:t>Aerosol and </a:t>
            </a:r>
            <a:r>
              <a:rPr lang="it-IT" sz="3200" b="1" dirty="0" err="1"/>
              <a:t>its</a:t>
            </a:r>
            <a:r>
              <a:rPr lang="it-IT" sz="3200" b="1" dirty="0"/>
              <a:t> impacts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D4693FC1-9D8F-3141-483D-39DCF7A1E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15235" y="6425640"/>
            <a:ext cx="5961529" cy="365125"/>
          </a:xfrm>
        </p:spPr>
        <p:txBody>
          <a:bodyPr/>
          <a:lstStyle/>
          <a:p>
            <a:r>
              <a:rPr lang="it-IT" b="1" dirty="0"/>
              <a:t>Lidar Tutorials – ILRC 30 , Virtual 26 June 2022</a:t>
            </a:r>
          </a:p>
        </p:txBody>
      </p:sp>
    </p:spTree>
    <p:extLst>
      <p:ext uri="{BB962C8B-B14F-4D97-AF65-F5344CB8AC3E}">
        <p14:creationId xmlns:p14="http://schemas.microsoft.com/office/powerpoint/2010/main" val="4239779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FB60F714-B0D4-D041-BB2B-AD710DACCA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935" y="2972780"/>
            <a:ext cx="5936149" cy="3452860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08F8E9D4-C802-44BD-0B34-DE55DC7A6981}"/>
              </a:ext>
            </a:extLst>
          </p:cNvPr>
          <p:cNvSpPr txBox="1"/>
          <p:nvPr/>
        </p:nvSpPr>
        <p:spPr>
          <a:xfrm>
            <a:off x="3832860" y="125730"/>
            <a:ext cx="4526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/>
              <a:t>Aerosol and </a:t>
            </a:r>
            <a:r>
              <a:rPr lang="it-IT" sz="3200" b="1" dirty="0" err="1"/>
              <a:t>its</a:t>
            </a:r>
            <a:r>
              <a:rPr lang="it-IT" sz="3200" b="1" dirty="0"/>
              <a:t> impacts</a:t>
            </a:r>
          </a:p>
        </p:txBody>
      </p:sp>
      <p:sp>
        <p:nvSpPr>
          <p:cNvPr id="10" name="Text Box 5">
            <a:extLst>
              <a:ext uri="{FF2B5EF4-FFF2-40B4-BE49-F238E27FC236}">
                <a16:creationId xmlns:a16="http://schemas.microsoft.com/office/drawing/2014/main" id="{02E97742-E7B5-5DE5-CDB1-4530EBC18B7B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 bwMode="auto">
          <a:xfrm>
            <a:off x="840824" y="638687"/>
            <a:ext cx="11046373" cy="2640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indent="0" algn="just">
              <a:spcBef>
                <a:spcPct val="50000"/>
              </a:spcBef>
              <a:buNone/>
              <a:defRPr/>
            </a:pPr>
            <a:r>
              <a:rPr lang="en-US" sz="2400" b="1" dirty="0"/>
              <a:t>Climate change</a:t>
            </a:r>
          </a:p>
          <a:p>
            <a:pPr marL="0" indent="0" algn="just">
              <a:spcBef>
                <a:spcPct val="50000"/>
              </a:spcBef>
              <a:buNone/>
              <a:defRPr/>
            </a:pPr>
            <a:r>
              <a:rPr lang="en-US" sz="2400" dirty="0"/>
              <a:t>Absorbing aerosols have a positive impact, while reflecting ones reduce the effects of greenhouse gases. Indirect effect still uncertain.</a:t>
            </a:r>
          </a:p>
          <a:p>
            <a:pPr marL="0" indent="0" algn="just">
              <a:spcBef>
                <a:spcPct val="50000"/>
              </a:spcBef>
              <a:buNone/>
              <a:defRPr/>
            </a:pPr>
            <a:r>
              <a:rPr lang="en-US" sz="2400" b="1" dirty="0"/>
              <a:t>Precipitations</a:t>
            </a:r>
          </a:p>
          <a:p>
            <a:pPr marL="0" indent="0" algn="just">
              <a:spcBef>
                <a:spcPct val="50000"/>
              </a:spcBef>
              <a:buNone/>
              <a:defRPr/>
            </a:pPr>
            <a:r>
              <a:rPr lang="en-US" sz="2400" dirty="0"/>
              <a:t>Depending on size and shape, aerosol can be more effective for occurrences of strong events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F7BBCE25-8FA3-CDAA-1A81-94EE504CE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15235" y="6425640"/>
            <a:ext cx="5961529" cy="365125"/>
          </a:xfrm>
        </p:spPr>
        <p:txBody>
          <a:bodyPr/>
          <a:lstStyle/>
          <a:p>
            <a:r>
              <a:rPr lang="it-IT" b="1" dirty="0"/>
              <a:t>Lidar Tutorials – ILRC 30 , Virtual 26 June 2022</a:t>
            </a:r>
          </a:p>
        </p:txBody>
      </p:sp>
    </p:spTree>
    <p:extLst>
      <p:ext uri="{BB962C8B-B14F-4D97-AF65-F5344CB8AC3E}">
        <p14:creationId xmlns:p14="http://schemas.microsoft.com/office/powerpoint/2010/main" val="1369882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mmagine che contiene cielo, esterni, giorno, sabbioso&#10;&#10;Descrizione generata automaticamente">
            <a:extLst>
              <a:ext uri="{FF2B5EF4-FFF2-40B4-BE49-F238E27FC236}">
                <a16:creationId xmlns:a16="http://schemas.microsoft.com/office/drawing/2014/main" id="{200A51C5-423F-BA45-A27A-1892E8EC21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390" y="681364"/>
            <a:ext cx="9133611" cy="5241010"/>
          </a:xfrm>
          <a:prstGeom prst="rect">
            <a:avLst/>
          </a:prstGeom>
        </p:spPr>
      </p:pic>
      <p:grpSp>
        <p:nvGrpSpPr>
          <p:cNvPr id="7" name="Gruppo 6">
            <a:extLst>
              <a:ext uri="{FF2B5EF4-FFF2-40B4-BE49-F238E27FC236}">
                <a16:creationId xmlns:a16="http://schemas.microsoft.com/office/drawing/2014/main" id="{CC58EA5B-62B1-9C45-BE94-6EB2B2103544}"/>
              </a:ext>
            </a:extLst>
          </p:cNvPr>
          <p:cNvGrpSpPr/>
          <p:nvPr/>
        </p:nvGrpSpPr>
        <p:grpSpPr>
          <a:xfrm>
            <a:off x="5031874" y="4011132"/>
            <a:ext cx="1909762" cy="2304818"/>
            <a:chOff x="4186238" y="3724507"/>
            <a:chExt cx="1909762" cy="2304818"/>
          </a:xfrm>
        </p:grpSpPr>
        <p:sp>
          <p:nvSpPr>
            <p:cNvPr id="8" name="Rettangolo 7">
              <a:extLst>
                <a:ext uri="{FF2B5EF4-FFF2-40B4-BE49-F238E27FC236}">
                  <a16:creationId xmlns:a16="http://schemas.microsoft.com/office/drawing/2014/main" id="{AD08D5CA-0C84-2F47-AABD-462FF1BA1B15}"/>
                </a:ext>
              </a:extLst>
            </p:cNvPr>
            <p:cNvSpPr/>
            <p:nvPr/>
          </p:nvSpPr>
          <p:spPr>
            <a:xfrm>
              <a:off x="4186238" y="4629150"/>
              <a:ext cx="1909762" cy="140017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" name="Rettangolo 8">
              <a:extLst>
                <a:ext uri="{FF2B5EF4-FFF2-40B4-BE49-F238E27FC236}">
                  <a16:creationId xmlns:a16="http://schemas.microsoft.com/office/drawing/2014/main" id="{F53263A7-18F1-0E42-8B92-6C96800D40E6}"/>
                </a:ext>
              </a:extLst>
            </p:cNvPr>
            <p:cNvSpPr/>
            <p:nvPr/>
          </p:nvSpPr>
          <p:spPr>
            <a:xfrm>
              <a:off x="5709423" y="3847171"/>
              <a:ext cx="156117" cy="78197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" name="Trapezio 9">
              <a:extLst>
                <a:ext uri="{FF2B5EF4-FFF2-40B4-BE49-F238E27FC236}">
                  <a16:creationId xmlns:a16="http://schemas.microsoft.com/office/drawing/2014/main" id="{068ECA6B-A3CB-504C-9A05-BAE780802013}"/>
                </a:ext>
              </a:extLst>
            </p:cNvPr>
            <p:cNvSpPr/>
            <p:nvPr/>
          </p:nvSpPr>
          <p:spPr>
            <a:xfrm>
              <a:off x="5642516" y="3724507"/>
              <a:ext cx="289931" cy="122664"/>
            </a:xfrm>
            <a:prstGeom prst="trapezoid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pic>
        <p:nvPicPr>
          <p:cNvPr id="11" name="Immagine 10" descr="Immagine che contiene testo, cielo&#10;&#10;Descrizione generata automaticamente">
            <a:extLst>
              <a:ext uri="{FF2B5EF4-FFF2-40B4-BE49-F238E27FC236}">
                <a16:creationId xmlns:a16="http://schemas.microsoft.com/office/drawing/2014/main" id="{D9E82CC7-54F6-2B4E-A8D5-3ECA825E65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2508" y="4127748"/>
            <a:ext cx="3310752" cy="2199609"/>
          </a:xfrm>
          <a:prstGeom prst="rect">
            <a:avLst/>
          </a:prstGeom>
        </p:spPr>
      </p:pic>
      <p:sp>
        <p:nvSpPr>
          <p:cNvPr id="12" name="Rettangolo 11">
            <a:extLst>
              <a:ext uri="{FF2B5EF4-FFF2-40B4-BE49-F238E27FC236}">
                <a16:creationId xmlns:a16="http://schemas.microsoft.com/office/drawing/2014/main" id="{31065F96-6B26-7D45-8A4B-274C5FE54AD0}"/>
              </a:ext>
            </a:extLst>
          </p:cNvPr>
          <p:cNvSpPr/>
          <p:nvPr/>
        </p:nvSpPr>
        <p:spPr>
          <a:xfrm>
            <a:off x="3944695" y="3543474"/>
            <a:ext cx="714086" cy="4237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/>
              <a:t>PM</a:t>
            </a:r>
            <a:r>
              <a:rPr lang="it-IT" b="1" baseline="-25000" dirty="0"/>
              <a:t>10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19084F12-D5B4-3147-8858-F142C8D1870E}"/>
              </a:ext>
            </a:extLst>
          </p:cNvPr>
          <p:cNvSpPr/>
          <p:nvPr/>
        </p:nvSpPr>
        <p:spPr>
          <a:xfrm>
            <a:off x="4658781" y="3335320"/>
            <a:ext cx="714086" cy="4237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/>
              <a:t>PM</a:t>
            </a:r>
            <a:r>
              <a:rPr lang="it-IT" b="1" baseline="-25000" dirty="0"/>
              <a:t>2,5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BA36751E-2489-844D-BDD0-1EA950358D22}"/>
              </a:ext>
            </a:extLst>
          </p:cNvPr>
          <p:cNvSpPr/>
          <p:nvPr/>
        </p:nvSpPr>
        <p:spPr>
          <a:xfrm>
            <a:off x="5381914" y="3498871"/>
            <a:ext cx="714086" cy="4237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/>
              <a:t>PM</a:t>
            </a:r>
            <a:r>
              <a:rPr lang="it-IT" b="1" baseline="-25000" dirty="0"/>
              <a:t>1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F97D134D-A673-994B-ACFD-C0C97D0945DE}"/>
              </a:ext>
            </a:extLst>
          </p:cNvPr>
          <p:cNvSpPr/>
          <p:nvPr/>
        </p:nvSpPr>
        <p:spPr>
          <a:xfrm>
            <a:off x="5943865" y="2972444"/>
            <a:ext cx="904830" cy="4237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err="1"/>
              <a:t>Sulfate</a:t>
            </a:r>
            <a:endParaRPr lang="it-IT" b="1" baseline="-25000" dirty="0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0106E2F4-32BE-414A-BBC4-96C7AB1D5362}"/>
              </a:ext>
            </a:extLst>
          </p:cNvPr>
          <p:cNvSpPr/>
          <p:nvPr/>
        </p:nvSpPr>
        <p:spPr>
          <a:xfrm>
            <a:off x="7178116" y="3558009"/>
            <a:ext cx="1609680" cy="4237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err="1"/>
              <a:t>Ammonium</a:t>
            </a:r>
            <a:endParaRPr lang="it-IT" b="1" baseline="-25000" dirty="0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2DF72112-B32F-B849-B604-F7A666B5FAD8}"/>
              </a:ext>
            </a:extLst>
          </p:cNvPr>
          <p:cNvSpPr/>
          <p:nvPr/>
        </p:nvSpPr>
        <p:spPr>
          <a:xfrm>
            <a:off x="3944695" y="2620484"/>
            <a:ext cx="1609680" cy="4237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/>
              <a:t>Nitrate</a:t>
            </a:r>
            <a:endParaRPr lang="it-IT" b="1" baseline="-2500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A5F7FBC-4A7F-F644-8F7D-CFF1E700C66D}"/>
              </a:ext>
            </a:extLst>
          </p:cNvPr>
          <p:cNvSpPr/>
          <p:nvPr/>
        </p:nvSpPr>
        <p:spPr>
          <a:xfrm>
            <a:off x="7125971" y="2458688"/>
            <a:ext cx="1609680" cy="4237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err="1"/>
              <a:t>Chloride</a:t>
            </a:r>
            <a:endParaRPr lang="it-IT" b="1" baseline="-25000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740E9AA6-C3CA-AF4A-833F-A1237CC79D46}"/>
              </a:ext>
            </a:extLst>
          </p:cNvPr>
          <p:cNvSpPr/>
          <p:nvPr/>
        </p:nvSpPr>
        <p:spPr>
          <a:xfrm>
            <a:off x="4432281" y="1535171"/>
            <a:ext cx="1609680" cy="4237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err="1"/>
              <a:t>Organic</a:t>
            </a:r>
            <a:r>
              <a:rPr lang="it-IT" b="1" dirty="0"/>
              <a:t> </a:t>
            </a:r>
            <a:r>
              <a:rPr lang="it-IT" b="1" dirty="0" err="1"/>
              <a:t>matter</a:t>
            </a:r>
            <a:endParaRPr lang="it-IT" b="1" baseline="-25000" dirty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C615EDD0-308A-F441-8D20-36227453C522}"/>
              </a:ext>
            </a:extLst>
          </p:cNvPr>
          <p:cNvSpPr/>
          <p:nvPr/>
        </p:nvSpPr>
        <p:spPr>
          <a:xfrm>
            <a:off x="6752715" y="1311957"/>
            <a:ext cx="2209975" cy="4237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/>
              <a:t>Brown/black carbon</a:t>
            </a:r>
            <a:endParaRPr lang="it-IT" b="1" baseline="-25000" dirty="0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636E1126-233E-B640-A1D9-550818BC7539}"/>
              </a:ext>
            </a:extLst>
          </p:cNvPr>
          <p:cNvSpPr/>
          <p:nvPr/>
        </p:nvSpPr>
        <p:spPr>
          <a:xfrm>
            <a:off x="6893686" y="1867145"/>
            <a:ext cx="2209975" cy="4237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/>
              <a:t>OC/EC</a:t>
            </a:r>
            <a:endParaRPr lang="it-IT" b="1" baseline="-25000" dirty="0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E59AC02B-E48F-234B-B152-7A30EC04CBE6}"/>
              </a:ext>
            </a:extLst>
          </p:cNvPr>
          <p:cNvSpPr/>
          <p:nvPr/>
        </p:nvSpPr>
        <p:spPr>
          <a:xfrm>
            <a:off x="7409542" y="4127748"/>
            <a:ext cx="2209975" cy="4237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/>
              <a:t>VOC</a:t>
            </a:r>
            <a:endParaRPr lang="it-IT" b="1" baseline="-25000" dirty="0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4603EC60-A914-B741-8E18-66FBEFE118A2}"/>
              </a:ext>
            </a:extLst>
          </p:cNvPr>
          <p:cNvSpPr/>
          <p:nvPr/>
        </p:nvSpPr>
        <p:spPr>
          <a:xfrm>
            <a:off x="3627344" y="873603"/>
            <a:ext cx="2209975" cy="63200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err="1"/>
              <a:t>Particle</a:t>
            </a:r>
            <a:r>
              <a:rPr lang="it-IT" b="1" dirty="0"/>
              <a:t> </a:t>
            </a:r>
            <a:r>
              <a:rPr lang="it-IT" b="1" dirty="0" err="1"/>
              <a:t>size</a:t>
            </a:r>
            <a:r>
              <a:rPr lang="it-IT" b="1" dirty="0"/>
              <a:t> </a:t>
            </a:r>
            <a:r>
              <a:rPr lang="it-IT" b="1" dirty="0" err="1"/>
              <a:t>distribution</a:t>
            </a:r>
            <a:endParaRPr lang="it-IT" b="1" baseline="-25000" dirty="0"/>
          </a:p>
        </p:txBody>
      </p:sp>
      <p:sp>
        <p:nvSpPr>
          <p:cNvPr id="24" name="Footer Placeholder 4">
            <a:extLst>
              <a:ext uri="{FF2B5EF4-FFF2-40B4-BE49-F238E27FC236}">
                <a16:creationId xmlns:a16="http://schemas.microsoft.com/office/drawing/2014/main" id="{13AFDB11-94C1-AAD7-92F5-FE80E76CB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15235" y="6415126"/>
            <a:ext cx="5961529" cy="365125"/>
          </a:xfrm>
        </p:spPr>
        <p:txBody>
          <a:bodyPr/>
          <a:lstStyle/>
          <a:p>
            <a:r>
              <a:rPr lang="it-IT" b="1" dirty="0"/>
              <a:t>Lidar Tutorials – ILRC 30 , Virtual 26 June 2022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CA11EBD0-74A8-533C-710F-3E6E184E6217}"/>
              </a:ext>
            </a:extLst>
          </p:cNvPr>
          <p:cNvSpPr txBox="1"/>
          <p:nvPr/>
        </p:nvSpPr>
        <p:spPr>
          <a:xfrm>
            <a:off x="3153102" y="125730"/>
            <a:ext cx="57735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ea typeface="Calibri"/>
                <a:cs typeface="Calibri"/>
                <a:sym typeface="Calibri"/>
              </a:rPr>
              <a:t>Measurements at the surface</a:t>
            </a:r>
            <a:endParaRPr lang="it-IT" sz="3200" b="1" dirty="0"/>
          </a:p>
        </p:txBody>
      </p:sp>
    </p:spTree>
    <p:extLst>
      <p:ext uri="{BB962C8B-B14F-4D97-AF65-F5344CB8AC3E}">
        <p14:creationId xmlns:p14="http://schemas.microsoft.com/office/powerpoint/2010/main" val="2462600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F6E11DEB-CF5C-9C48-96ED-F311B0515D4C}"/>
              </a:ext>
            </a:extLst>
          </p:cNvPr>
          <p:cNvSpPr txBox="1"/>
          <p:nvPr/>
        </p:nvSpPr>
        <p:spPr>
          <a:xfrm>
            <a:off x="3832860" y="125730"/>
            <a:ext cx="4526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 err="1"/>
              <a:t>Profiling</a:t>
            </a:r>
            <a:r>
              <a:rPr lang="it-IT" sz="3200" b="1" dirty="0"/>
              <a:t>: </a:t>
            </a:r>
            <a:r>
              <a:rPr lang="it-IT" sz="3200" b="1" dirty="0" err="1"/>
              <a:t>why</a:t>
            </a:r>
            <a:r>
              <a:rPr lang="it-IT" sz="3200" b="1" dirty="0"/>
              <a:t> </a:t>
            </a:r>
            <a:r>
              <a:rPr lang="it-IT" sz="3200" b="1" dirty="0" err="1"/>
              <a:t>important</a:t>
            </a:r>
            <a:r>
              <a:rPr lang="it-IT" sz="3200" b="1" dirty="0"/>
              <a:t>?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9B83836D-F5CE-614A-8C03-C67EE7CB78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7025"/>
            <a:ext cx="9215438" cy="5631655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6CF2CFDE-3D73-AD41-BA98-C5B60F6D5DC0}"/>
              </a:ext>
            </a:extLst>
          </p:cNvPr>
          <p:cNvSpPr txBox="1"/>
          <p:nvPr/>
        </p:nvSpPr>
        <p:spPr>
          <a:xfrm>
            <a:off x="3327642" y="5369243"/>
            <a:ext cx="14842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err="1">
                <a:solidFill>
                  <a:schemeClr val="bg1">
                    <a:lumMod val="50000"/>
                  </a:schemeClr>
                </a:solidFill>
              </a:rPr>
              <a:t>Buondary</a:t>
            </a:r>
            <a:r>
              <a:rPr lang="it-IT" sz="16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it-IT" sz="1600" dirty="0" err="1">
                <a:solidFill>
                  <a:schemeClr val="bg1">
                    <a:lumMod val="50000"/>
                  </a:schemeClr>
                </a:solidFill>
              </a:rPr>
              <a:t>Layer</a:t>
            </a:r>
            <a:endParaRPr lang="it-IT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FDD0023-F0CA-574B-8E06-C31773393712}"/>
              </a:ext>
            </a:extLst>
          </p:cNvPr>
          <p:cNvSpPr txBox="1"/>
          <p:nvPr/>
        </p:nvSpPr>
        <p:spPr>
          <a:xfrm>
            <a:off x="9566910" y="2716875"/>
            <a:ext cx="2625090" cy="17522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solidFill>
                  <a:srgbClr val="000000"/>
                </a:solidFill>
              </a:rPr>
              <a:t>From surface to UTLS different interactions, effects and impacts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DBD94191-1F76-F3BE-E1DB-A78DDD70C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15235" y="6415126"/>
            <a:ext cx="5961529" cy="365125"/>
          </a:xfrm>
        </p:spPr>
        <p:txBody>
          <a:bodyPr/>
          <a:lstStyle/>
          <a:p>
            <a:r>
              <a:rPr lang="it-IT" b="1" dirty="0"/>
              <a:t>Lidar Tutorials – ILRC 30 , Virtual 26 June 2022</a:t>
            </a:r>
          </a:p>
        </p:txBody>
      </p:sp>
    </p:spTree>
    <p:extLst>
      <p:ext uri="{BB962C8B-B14F-4D97-AF65-F5344CB8AC3E}">
        <p14:creationId xmlns:p14="http://schemas.microsoft.com/office/powerpoint/2010/main" val="2705448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F6E11DEB-CF5C-9C48-96ED-F311B0515D4C}"/>
              </a:ext>
            </a:extLst>
          </p:cNvPr>
          <p:cNvSpPr txBox="1"/>
          <p:nvPr/>
        </p:nvSpPr>
        <p:spPr>
          <a:xfrm>
            <a:off x="804998" y="798445"/>
            <a:ext cx="4803636" cy="13116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>
                <a:solidFill>
                  <a:srgbClr val="000000"/>
                </a:solidFill>
                <a:latin typeface="+mj-lt"/>
                <a:ea typeface="+mj-ea"/>
                <a:cs typeface="+mj-cs"/>
              </a:rPr>
              <a:t>Profiling: why important?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2C2F613A-F26E-0D43-9460-A7E4F5C9280F}"/>
              </a:ext>
            </a:extLst>
          </p:cNvPr>
          <p:cNvSpPr txBox="1"/>
          <p:nvPr/>
        </p:nvSpPr>
        <p:spPr>
          <a:xfrm>
            <a:off x="217171" y="2272143"/>
            <a:ext cx="5294630" cy="37888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4000" i="1" dirty="0">
                <a:solidFill>
                  <a:srgbClr val="000000"/>
                </a:solidFill>
              </a:rPr>
              <a:t>Aerosol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endParaRPr lang="en-US" sz="2900" dirty="0">
              <a:solidFill>
                <a:srgbClr val="000000"/>
              </a:solidFill>
              <a:sym typeface="Wingdings" pitchFamily="2" charset="2"/>
            </a:endParaRP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900" dirty="0">
                <a:solidFill>
                  <a:srgbClr val="000000"/>
                </a:solidFill>
                <a:sym typeface="Wingdings" pitchFamily="2" charset="2"/>
              </a:rPr>
              <a:t>Strong impact on radiation budget for UTLS layers </a:t>
            </a: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900" dirty="0">
                <a:solidFill>
                  <a:srgbClr val="000000"/>
                </a:solidFill>
                <a:sym typeface="Wingdings" pitchFamily="2" charset="2"/>
              </a:rPr>
              <a:t>Impact on aviation </a:t>
            </a: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900" dirty="0">
                <a:solidFill>
                  <a:srgbClr val="000000"/>
                </a:solidFill>
                <a:sym typeface="Wingdings" pitchFamily="2" charset="2"/>
              </a:rPr>
              <a:t>Long range transport in the Free troposphere</a:t>
            </a: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900" dirty="0">
                <a:solidFill>
                  <a:srgbClr val="000000"/>
                </a:solidFill>
                <a:sym typeface="Wingdings" pitchFamily="2" charset="2"/>
              </a:rPr>
              <a:t>Impact on radiation budget for lofted layers</a:t>
            </a: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900" dirty="0">
                <a:solidFill>
                  <a:srgbClr val="000000"/>
                </a:solidFill>
                <a:sym typeface="Wingdings" pitchFamily="2" charset="2"/>
              </a:rPr>
              <a:t>Formation of clouds and precipitations  in the Free troposphere</a:t>
            </a: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900" dirty="0">
                <a:solidFill>
                  <a:srgbClr val="000000"/>
                </a:solidFill>
                <a:sym typeface="Wingdings" pitchFamily="2" charset="2"/>
              </a:rPr>
              <a:t>air quality &amp; health in the PBL </a:t>
            </a: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900" dirty="0">
                <a:solidFill>
                  <a:srgbClr val="000000"/>
                </a:solidFill>
                <a:sym typeface="Wingdings" pitchFamily="2" charset="2"/>
              </a:rPr>
              <a:t>impacts on agriculture and environment at the surface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81B26D8F-3C6B-1949-A76B-115BE5C963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23" r="27869" b="2"/>
          <a:stretch/>
        </p:blipFill>
        <p:spPr>
          <a:xfrm>
            <a:off x="6893318" y="770037"/>
            <a:ext cx="5298683" cy="6097438"/>
          </a:xfrm>
          <a:custGeom>
            <a:avLst/>
            <a:gdLst/>
            <a:ahLst/>
            <a:cxnLst/>
            <a:rect l="l" t="t" r="r" b="b"/>
            <a:pathLst>
              <a:path w="5298683" h="6097438">
                <a:moveTo>
                  <a:pt x="3120528" y="0"/>
                </a:moveTo>
                <a:cubicBezTo>
                  <a:pt x="3874524" y="0"/>
                  <a:pt x="4566062" y="267415"/>
                  <a:pt x="5105473" y="712577"/>
                </a:cubicBezTo>
                <a:lnTo>
                  <a:pt x="5298683" y="888178"/>
                </a:lnTo>
                <a:lnTo>
                  <a:pt x="5298683" y="5352876"/>
                </a:lnTo>
                <a:lnTo>
                  <a:pt x="5105473" y="5528477"/>
                </a:lnTo>
                <a:cubicBezTo>
                  <a:pt x="4874296" y="5719261"/>
                  <a:pt x="4615179" y="5877397"/>
                  <a:pt x="4335177" y="5995828"/>
                </a:cubicBezTo>
                <a:lnTo>
                  <a:pt x="4057556" y="6097438"/>
                </a:lnTo>
                <a:lnTo>
                  <a:pt x="2183499" y="6097438"/>
                </a:lnTo>
                <a:lnTo>
                  <a:pt x="1905878" y="5995828"/>
                </a:lnTo>
                <a:cubicBezTo>
                  <a:pt x="785873" y="5522106"/>
                  <a:pt x="0" y="4413092"/>
                  <a:pt x="0" y="3120527"/>
                </a:cubicBezTo>
                <a:cubicBezTo>
                  <a:pt x="0" y="1397108"/>
                  <a:pt x="1397108" y="0"/>
                  <a:pt x="3120528" y="0"/>
                </a:cubicBezTo>
                <a:close/>
              </a:path>
            </a:pathLst>
          </a:cu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965D5BD3-0113-63F2-CA1D-A9B8F0A6B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15235" y="6415126"/>
            <a:ext cx="5961529" cy="365125"/>
          </a:xfrm>
        </p:spPr>
        <p:txBody>
          <a:bodyPr/>
          <a:lstStyle/>
          <a:p>
            <a:r>
              <a:rPr lang="it-IT" b="1" dirty="0"/>
              <a:t>Lidar Tutorials – ILRC 30 , Virtual 26 June 2022</a:t>
            </a:r>
          </a:p>
        </p:txBody>
      </p:sp>
    </p:spTree>
    <p:extLst>
      <p:ext uri="{BB962C8B-B14F-4D97-AF65-F5344CB8AC3E}">
        <p14:creationId xmlns:p14="http://schemas.microsoft.com/office/powerpoint/2010/main" val="1429588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9" name="Rectangle 15"/>
          <p:cNvSpPr>
            <a:spLocks noChangeArrowheads="1"/>
          </p:cNvSpPr>
          <p:nvPr/>
        </p:nvSpPr>
        <p:spPr bwMode="auto">
          <a:xfrm>
            <a:off x="4205288" y="3176588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aphicFrame>
        <p:nvGraphicFramePr>
          <p:cNvPr id="31758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4176087"/>
              </p:ext>
            </p:extLst>
          </p:nvPr>
        </p:nvGraphicFramePr>
        <p:xfrm>
          <a:off x="3180807" y="1540728"/>
          <a:ext cx="7346950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353000" imgH="787320" progId="Equation.3">
                  <p:embed/>
                </p:oleObj>
              </mc:Choice>
              <mc:Fallback>
                <p:oleObj name="Equation" r:id="rId2" imgW="7353000" imgH="787320" progId="Equation.3">
                  <p:embed/>
                  <p:pic>
                    <p:nvPicPr>
                      <p:cNvPr id="31758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0807" y="1540728"/>
                        <a:ext cx="7346950" cy="781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60" name="Oval 16"/>
          <p:cNvSpPr>
            <a:spLocks noChangeArrowheads="1"/>
          </p:cNvSpPr>
          <p:nvPr/>
        </p:nvSpPr>
        <p:spPr bwMode="auto">
          <a:xfrm>
            <a:off x="6549482" y="1083528"/>
            <a:ext cx="1143000" cy="1828800"/>
          </a:xfrm>
          <a:prstGeom prst="ellipse">
            <a:avLst/>
          </a:prstGeom>
          <a:noFill/>
          <a:ln w="317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61" name="Oval 17"/>
          <p:cNvSpPr>
            <a:spLocks noChangeArrowheads="1"/>
          </p:cNvSpPr>
          <p:nvPr/>
        </p:nvSpPr>
        <p:spPr bwMode="auto">
          <a:xfrm>
            <a:off x="8835482" y="1083528"/>
            <a:ext cx="1143000" cy="1828800"/>
          </a:xfrm>
          <a:prstGeom prst="ellipse">
            <a:avLst/>
          </a:prstGeom>
          <a:noFill/>
          <a:ln w="317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63" name="Rectangle 19"/>
          <p:cNvSpPr>
            <a:spLocks noChangeArrowheads="1"/>
          </p:cNvSpPr>
          <p:nvPr/>
        </p:nvSpPr>
        <p:spPr bwMode="auto">
          <a:xfrm>
            <a:off x="3967163" y="3233738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1765" name="Rectangle 21"/>
          <p:cNvSpPr>
            <a:spLocks noChangeArrowheads="1"/>
          </p:cNvSpPr>
          <p:nvPr/>
        </p:nvSpPr>
        <p:spPr bwMode="auto">
          <a:xfrm>
            <a:off x="4214813" y="3176588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1768" name="Text Box 24"/>
          <p:cNvSpPr txBox="1">
            <a:spLocks noChangeArrowheads="1"/>
          </p:cNvSpPr>
          <p:nvPr/>
        </p:nvSpPr>
        <p:spPr bwMode="auto">
          <a:xfrm>
            <a:off x="434897" y="824468"/>
            <a:ext cx="27432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en-US" sz="2800" b="1" dirty="0" err="1">
                <a:solidFill>
                  <a:schemeClr val="accent1"/>
                </a:solidFill>
              </a:rPr>
              <a:t>Elastic</a:t>
            </a:r>
            <a:r>
              <a:rPr lang="it-IT" altLang="en-US" sz="2800" b="1" dirty="0">
                <a:solidFill>
                  <a:schemeClr val="accent1"/>
                </a:solidFill>
              </a:rPr>
              <a:t> Lidar 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FB4101A8-FD4A-2FC3-A72F-61846A23DE83}"/>
              </a:ext>
            </a:extLst>
          </p:cNvPr>
          <p:cNvSpPr txBox="1"/>
          <p:nvPr/>
        </p:nvSpPr>
        <p:spPr>
          <a:xfrm>
            <a:off x="2396878" y="0"/>
            <a:ext cx="73982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/>
              <a:t>Aerosol lidar: </a:t>
            </a:r>
            <a:r>
              <a:rPr lang="it-IT" sz="3200" b="1" dirty="0" err="1"/>
              <a:t>basic</a:t>
            </a:r>
            <a:r>
              <a:rPr lang="it-IT" sz="3200" b="1" dirty="0"/>
              <a:t> </a:t>
            </a:r>
            <a:r>
              <a:rPr lang="it-IT" sz="3200" b="1" dirty="0" err="1"/>
              <a:t>equations</a:t>
            </a:r>
            <a:endParaRPr lang="it-IT" sz="3200" b="1" dirty="0"/>
          </a:p>
        </p:txBody>
      </p:sp>
      <p:sp>
        <p:nvSpPr>
          <p:cNvPr id="16" name="Text Box 25">
            <a:extLst>
              <a:ext uri="{FF2B5EF4-FFF2-40B4-BE49-F238E27FC236}">
                <a16:creationId xmlns:a16="http://schemas.microsoft.com/office/drawing/2014/main" id="{1288732B-159A-7BBA-1E89-9DD03E48E2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7601" y="3084452"/>
            <a:ext cx="853015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en-US" sz="2400" dirty="0"/>
              <a:t>2 </a:t>
            </a:r>
            <a:r>
              <a:rPr lang="it-IT" altLang="en-US" sz="2400" dirty="0" err="1"/>
              <a:t>unknows</a:t>
            </a:r>
            <a:r>
              <a:rPr lang="it-IT" altLang="en-US" sz="2400" dirty="0"/>
              <a:t>              to be </a:t>
            </a:r>
            <a:r>
              <a:rPr lang="it-IT" altLang="en-US" sz="2400" dirty="0" err="1"/>
              <a:t>solved</a:t>
            </a:r>
            <a:r>
              <a:rPr lang="it-IT" altLang="en-US" sz="2400" dirty="0"/>
              <a:t> </a:t>
            </a:r>
            <a:r>
              <a:rPr lang="it-IT" altLang="en-US" sz="2400" dirty="0" err="1"/>
              <a:t>assumption</a:t>
            </a:r>
            <a:r>
              <a:rPr lang="it-IT" altLang="en-US" sz="2400" dirty="0"/>
              <a:t> </a:t>
            </a:r>
            <a:r>
              <a:rPr lang="it-IT" altLang="en-US" sz="2400" dirty="0" err="1"/>
              <a:t>needed</a:t>
            </a:r>
            <a:r>
              <a:rPr lang="it-IT" altLang="en-US" sz="2400" dirty="0"/>
              <a:t> </a:t>
            </a:r>
            <a:r>
              <a:rPr lang="it-IT" altLang="en-US" sz="2400" dirty="0" err="1"/>
              <a:t>about</a:t>
            </a:r>
            <a:r>
              <a:rPr lang="it-IT" altLang="en-US" sz="2400" dirty="0"/>
              <a:t> </a:t>
            </a:r>
            <a:r>
              <a:rPr lang="it-IT" altLang="en-US" sz="2400" dirty="0">
                <a:latin typeface="Symbol" pitchFamily="2" charset="2"/>
              </a:rPr>
              <a:t>a/b</a:t>
            </a:r>
          </a:p>
          <a:p>
            <a:r>
              <a:rPr lang="it-IT" altLang="en-US" sz="2400" dirty="0">
                <a:latin typeface="Symbol" pitchFamily="2" charset="2"/>
              </a:rPr>
              <a:t>			</a:t>
            </a:r>
            <a:r>
              <a:rPr lang="it-IT" altLang="en-US" sz="2400" dirty="0" err="1"/>
              <a:t>which</a:t>
            </a:r>
            <a:r>
              <a:rPr lang="it-IT" altLang="en-US" sz="2400" dirty="0"/>
              <a:t> </a:t>
            </a:r>
            <a:r>
              <a:rPr lang="it-IT" altLang="en-US" sz="2400" dirty="0" err="1"/>
              <a:t>means</a:t>
            </a:r>
            <a:r>
              <a:rPr lang="it-IT" altLang="en-US" sz="2400" dirty="0"/>
              <a:t> </a:t>
            </a:r>
            <a:r>
              <a:rPr lang="it-IT" altLang="en-US" sz="2400" dirty="0" err="1"/>
              <a:t>assumption</a:t>
            </a:r>
            <a:r>
              <a:rPr lang="it-IT" altLang="en-US" sz="2400" dirty="0"/>
              <a:t> on </a:t>
            </a:r>
            <a:r>
              <a:rPr lang="it-IT" altLang="en-US" sz="2400" dirty="0" err="1"/>
              <a:t>type</a:t>
            </a:r>
            <a:r>
              <a:rPr lang="it-IT" altLang="en-US" sz="2400" dirty="0"/>
              <a:t> of </a:t>
            </a:r>
            <a:r>
              <a:rPr lang="it-IT" altLang="en-US" sz="2400" dirty="0" err="1"/>
              <a:t>particle</a:t>
            </a:r>
            <a:endParaRPr lang="it-IT" altLang="en-US" sz="2400" dirty="0">
              <a:latin typeface="Symbol" pitchFamily="2" charset="2"/>
            </a:endParaRPr>
          </a:p>
        </p:txBody>
      </p:sp>
      <p:sp>
        <p:nvSpPr>
          <p:cNvPr id="2" name="Freccia destra 1">
            <a:extLst>
              <a:ext uri="{FF2B5EF4-FFF2-40B4-BE49-F238E27FC236}">
                <a16:creationId xmlns:a16="http://schemas.microsoft.com/office/drawing/2014/main" id="{F1AB1F3A-3C9E-039A-3661-B13A6A1B62BD}"/>
              </a:ext>
            </a:extLst>
          </p:cNvPr>
          <p:cNvSpPr/>
          <p:nvPr/>
        </p:nvSpPr>
        <p:spPr>
          <a:xfrm>
            <a:off x="3565986" y="3170785"/>
            <a:ext cx="635619" cy="3542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EA60DF17-F8E7-C19E-E8DF-891CA5F7C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15235" y="6415126"/>
            <a:ext cx="5961529" cy="365125"/>
          </a:xfrm>
        </p:spPr>
        <p:txBody>
          <a:bodyPr/>
          <a:lstStyle/>
          <a:p>
            <a:r>
              <a:rPr lang="it-IT" b="1" dirty="0"/>
              <a:t>Lidar Tutorials – ILRC 30 , Virtual 26 June 2022</a:t>
            </a:r>
          </a:p>
        </p:txBody>
      </p:sp>
      <p:sp>
        <p:nvSpPr>
          <p:cNvPr id="19" name="Text Box 25">
            <a:extLst>
              <a:ext uri="{FF2B5EF4-FFF2-40B4-BE49-F238E27FC236}">
                <a16:creationId xmlns:a16="http://schemas.microsoft.com/office/drawing/2014/main" id="{C9F16D16-504E-A99D-EAE6-EF85682FE3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987" y="4204773"/>
            <a:ext cx="645798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en-US" sz="2400" u="sng" dirty="0" err="1"/>
              <a:t>Example</a:t>
            </a:r>
            <a:r>
              <a:rPr lang="it-IT" altLang="en-US" sz="2400" u="sng" dirty="0"/>
              <a:t> of </a:t>
            </a:r>
            <a:r>
              <a:rPr lang="it-IT" altLang="en-US" sz="2400" u="sng" dirty="0" err="1"/>
              <a:t>only-elastic</a:t>
            </a:r>
            <a:r>
              <a:rPr lang="it-IT" altLang="en-US" sz="2400" u="sng" dirty="0"/>
              <a:t> </a:t>
            </a:r>
            <a:r>
              <a:rPr lang="it-IT" altLang="en-US" sz="2400" u="sng" dirty="0" err="1"/>
              <a:t>lidars</a:t>
            </a:r>
            <a:r>
              <a:rPr lang="it-IT" altLang="en-US" sz="2400" dirty="0"/>
              <a:t>: </a:t>
            </a:r>
            <a:r>
              <a:rPr lang="it-IT" altLang="en-US" sz="2400" dirty="0" err="1"/>
              <a:t>ceilometers</a:t>
            </a:r>
            <a:r>
              <a:rPr lang="it-IT" altLang="en-US" sz="2400" dirty="0"/>
              <a:t>, CALIOP</a:t>
            </a:r>
            <a:endParaRPr lang="it-IT" altLang="en-US" sz="2400" dirty="0">
              <a:latin typeface="Symbol" pitchFamily="2" charset="2"/>
            </a:endParaRPr>
          </a:p>
        </p:txBody>
      </p:sp>
      <p:sp>
        <p:nvSpPr>
          <p:cNvPr id="20" name="Text Box 25">
            <a:extLst>
              <a:ext uri="{FF2B5EF4-FFF2-40B4-BE49-F238E27FC236}">
                <a16:creationId xmlns:a16="http://schemas.microsoft.com/office/drawing/2014/main" id="{2A6C1D4D-3253-B0CF-D14C-0FB794B34A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897" y="1397197"/>
            <a:ext cx="242643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it-IT" altLang="en-US" sz="2400" i="1" dirty="0" err="1"/>
              <a:t>Signal</a:t>
            </a:r>
            <a:r>
              <a:rPr lang="it-IT" altLang="en-US" sz="2400" i="1" dirty="0"/>
              <a:t> </a:t>
            </a:r>
            <a:r>
              <a:rPr lang="it-IT" altLang="en-US" sz="2400" i="1" dirty="0" err="1"/>
              <a:t>collected</a:t>
            </a:r>
            <a:r>
              <a:rPr lang="it-IT" altLang="en-US" sz="2400" i="1" dirty="0"/>
              <a:t> </a:t>
            </a:r>
            <a:r>
              <a:rPr lang="it-IT" altLang="en-US" sz="2400" i="1" dirty="0" err="1"/>
              <a:t>at</a:t>
            </a:r>
            <a:r>
              <a:rPr lang="it-IT" altLang="en-US" sz="2400" i="1" dirty="0"/>
              <a:t> the laser </a:t>
            </a:r>
            <a:r>
              <a:rPr lang="it-IT" altLang="en-US" sz="2400" i="1" dirty="0" err="1"/>
              <a:t>wavelength</a:t>
            </a:r>
            <a:endParaRPr lang="it-IT" altLang="en-US" sz="2400" i="1" dirty="0">
              <a:latin typeface="Symbol" pitchFamily="2" charset="2"/>
            </a:endParaRPr>
          </a:p>
        </p:txBody>
      </p:sp>
      <p:sp>
        <p:nvSpPr>
          <p:cNvPr id="21" name="Text Box 25">
            <a:extLst>
              <a:ext uri="{FF2B5EF4-FFF2-40B4-BE49-F238E27FC236}">
                <a16:creationId xmlns:a16="http://schemas.microsoft.com/office/drawing/2014/main" id="{73A1B14E-9F67-C8EB-A7E4-A53D948DE1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987" y="5099227"/>
            <a:ext cx="389869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en-US" sz="2400" b="1" dirty="0">
                <a:solidFill>
                  <a:schemeClr val="accent6">
                    <a:lumMod val="75000"/>
                  </a:schemeClr>
                </a:solidFill>
              </a:rPr>
              <a:t>PRO: </a:t>
            </a:r>
          </a:p>
          <a:p>
            <a:r>
              <a:rPr lang="it-IT" altLang="en-US" sz="2400" dirty="0" err="1"/>
              <a:t>less</a:t>
            </a:r>
            <a:r>
              <a:rPr lang="it-IT" altLang="en-US" sz="2400" dirty="0"/>
              <a:t> </a:t>
            </a:r>
            <a:r>
              <a:rPr lang="it-IT" altLang="en-US" sz="2400" dirty="0" err="1"/>
              <a:t>expansive</a:t>
            </a:r>
            <a:endParaRPr lang="it-IT" altLang="en-US" sz="2400" dirty="0"/>
          </a:p>
          <a:p>
            <a:r>
              <a:rPr lang="it-IT" altLang="en-US" sz="2400" dirty="0" err="1"/>
              <a:t>same</a:t>
            </a:r>
            <a:r>
              <a:rPr lang="it-IT" altLang="en-US" sz="2400" dirty="0"/>
              <a:t> capability day and night</a:t>
            </a:r>
          </a:p>
        </p:txBody>
      </p:sp>
      <p:sp>
        <p:nvSpPr>
          <p:cNvPr id="22" name="Text Box 25">
            <a:extLst>
              <a:ext uri="{FF2B5EF4-FFF2-40B4-BE49-F238E27FC236}">
                <a16:creationId xmlns:a16="http://schemas.microsoft.com/office/drawing/2014/main" id="{264CA376-28A9-6E5B-ED25-0529C7ECF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6440" y="5035967"/>
            <a:ext cx="530773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it-IT" altLang="en-US" sz="2400" b="1" dirty="0">
                <a:solidFill>
                  <a:srgbClr val="FF0000"/>
                </a:solidFill>
              </a:rPr>
              <a:t>CONS: </a:t>
            </a:r>
          </a:p>
          <a:p>
            <a:pPr algn="r"/>
            <a:r>
              <a:rPr lang="it-IT" altLang="en-US" sz="2400" dirty="0"/>
              <a:t>Strong </a:t>
            </a:r>
            <a:r>
              <a:rPr lang="it-IT" altLang="en-US" sz="2400" dirty="0" err="1"/>
              <a:t>assumption</a:t>
            </a:r>
            <a:r>
              <a:rPr lang="it-IT" altLang="en-US" sz="2400" dirty="0"/>
              <a:t> </a:t>
            </a:r>
            <a:r>
              <a:rPr lang="it-IT" altLang="en-US" sz="2400" dirty="0" err="1"/>
              <a:t>needed</a:t>
            </a:r>
            <a:endParaRPr lang="it-IT" altLang="en-US" sz="2400" dirty="0"/>
          </a:p>
          <a:p>
            <a:pPr algn="r"/>
            <a:r>
              <a:rPr lang="it-IT" altLang="en-US" sz="2400" dirty="0"/>
              <a:t>Highly sensitive to </a:t>
            </a:r>
            <a:r>
              <a:rPr lang="it-IT" altLang="en-US" sz="2400" dirty="0" err="1"/>
              <a:t>calibration</a:t>
            </a:r>
            <a:r>
              <a:rPr lang="it-IT" altLang="en-US" sz="2400" dirty="0"/>
              <a:t> procedure </a:t>
            </a:r>
          </a:p>
        </p:txBody>
      </p:sp>
    </p:spTree>
    <p:extLst>
      <p:ext uri="{BB962C8B-B14F-4D97-AF65-F5344CB8AC3E}">
        <p14:creationId xmlns:p14="http://schemas.microsoft.com/office/powerpoint/2010/main" val="1199762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9" name="Rectangle 15"/>
          <p:cNvSpPr>
            <a:spLocks noChangeArrowheads="1"/>
          </p:cNvSpPr>
          <p:nvPr/>
        </p:nvSpPr>
        <p:spPr bwMode="auto">
          <a:xfrm>
            <a:off x="4205288" y="3176588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1763" name="Rectangle 19"/>
          <p:cNvSpPr>
            <a:spLocks noChangeArrowheads="1"/>
          </p:cNvSpPr>
          <p:nvPr/>
        </p:nvSpPr>
        <p:spPr bwMode="auto">
          <a:xfrm>
            <a:off x="3967163" y="3233738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aphicFrame>
        <p:nvGraphicFramePr>
          <p:cNvPr id="31762" name="Object 18"/>
          <p:cNvGraphicFramePr>
            <a:graphicFrameLocks noChangeAspect="1"/>
          </p:cNvGraphicFramePr>
          <p:nvPr/>
        </p:nvGraphicFramePr>
        <p:xfrm>
          <a:off x="3115235" y="1453457"/>
          <a:ext cx="6380163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375240" imgH="761760" progId="Equation.3">
                  <p:embed/>
                </p:oleObj>
              </mc:Choice>
              <mc:Fallback>
                <p:oleObj name="Equation" r:id="rId2" imgW="6375240" imgH="761760" progId="Equation.3">
                  <p:embed/>
                  <p:pic>
                    <p:nvPicPr>
                      <p:cNvPr id="31762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5235" y="1453457"/>
                        <a:ext cx="6380163" cy="755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65" name="Rectangle 21"/>
          <p:cNvSpPr>
            <a:spLocks noChangeArrowheads="1"/>
          </p:cNvSpPr>
          <p:nvPr/>
        </p:nvSpPr>
        <p:spPr bwMode="auto">
          <a:xfrm>
            <a:off x="4214813" y="3176588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aphicFrame>
        <p:nvGraphicFramePr>
          <p:cNvPr id="31764" name="Object 20"/>
          <p:cNvGraphicFramePr>
            <a:graphicFrameLocks noChangeAspect="1"/>
          </p:cNvGraphicFramePr>
          <p:nvPr/>
        </p:nvGraphicFramePr>
        <p:xfrm>
          <a:off x="6849035" y="1986857"/>
          <a:ext cx="4092575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089240" imgH="787320" progId="Equation.3">
                  <p:embed/>
                </p:oleObj>
              </mc:Choice>
              <mc:Fallback>
                <p:oleObj name="Equation" r:id="rId4" imgW="4089240" imgH="787320" progId="Equation.3">
                  <p:embed/>
                  <p:pic>
                    <p:nvPicPr>
                      <p:cNvPr id="31764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9035" y="1986857"/>
                        <a:ext cx="4092575" cy="781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66" name="Oval 22"/>
          <p:cNvSpPr>
            <a:spLocks noChangeArrowheads="1"/>
          </p:cNvSpPr>
          <p:nvPr/>
        </p:nvSpPr>
        <p:spPr bwMode="auto">
          <a:xfrm>
            <a:off x="7992034" y="2063057"/>
            <a:ext cx="1143000" cy="685800"/>
          </a:xfrm>
          <a:prstGeom prst="ellipse">
            <a:avLst/>
          </a:prstGeom>
          <a:noFill/>
          <a:ln w="317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67" name="Oval 23"/>
          <p:cNvSpPr>
            <a:spLocks noChangeArrowheads="1"/>
          </p:cNvSpPr>
          <p:nvPr/>
        </p:nvSpPr>
        <p:spPr bwMode="auto">
          <a:xfrm>
            <a:off x="9335059" y="2063057"/>
            <a:ext cx="1066800" cy="685800"/>
          </a:xfrm>
          <a:prstGeom prst="ellipse">
            <a:avLst/>
          </a:prstGeom>
          <a:noFill/>
          <a:ln w="317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69" name="Text Box 25"/>
          <p:cNvSpPr txBox="1">
            <a:spLocks noChangeArrowheads="1"/>
          </p:cNvSpPr>
          <p:nvPr/>
        </p:nvSpPr>
        <p:spPr bwMode="auto">
          <a:xfrm>
            <a:off x="661562" y="584775"/>
            <a:ext cx="27432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en-US" sz="2400" b="1" dirty="0">
                <a:solidFill>
                  <a:schemeClr val="accent1"/>
                </a:solidFill>
              </a:rPr>
              <a:t>Raman lidar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FB4101A8-FD4A-2FC3-A72F-61846A23DE83}"/>
              </a:ext>
            </a:extLst>
          </p:cNvPr>
          <p:cNvSpPr txBox="1"/>
          <p:nvPr/>
        </p:nvSpPr>
        <p:spPr>
          <a:xfrm>
            <a:off x="2396878" y="0"/>
            <a:ext cx="73982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/>
              <a:t>Aerosol lidar: </a:t>
            </a:r>
            <a:r>
              <a:rPr lang="it-IT" sz="3200" b="1" dirty="0" err="1"/>
              <a:t>basic</a:t>
            </a:r>
            <a:r>
              <a:rPr lang="it-IT" sz="3200" b="1" dirty="0"/>
              <a:t> </a:t>
            </a:r>
            <a:r>
              <a:rPr lang="it-IT" sz="3200" b="1" dirty="0" err="1"/>
              <a:t>equations</a:t>
            </a:r>
            <a:endParaRPr lang="it-IT" sz="3200" b="1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EA60DF17-F8E7-C19E-E8DF-891CA5F7C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15235" y="6415126"/>
            <a:ext cx="5961529" cy="365125"/>
          </a:xfrm>
        </p:spPr>
        <p:txBody>
          <a:bodyPr/>
          <a:lstStyle/>
          <a:p>
            <a:r>
              <a:rPr lang="it-IT" b="1" dirty="0"/>
              <a:t>Lidar Tutorials – ILRC 30 , Virtual 26 June 2022</a:t>
            </a:r>
          </a:p>
        </p:txBody>
      </p:sp>
      <p:sp>
        <p:nvSpPr>
          <p:cNvPr id="19" name="Text Box 25">
            <a:extLst>
              <a:ext uri="{FF2B5EF4-FFF2-40B4-BE49-F238E27FC236}">
                <a16:creationId xmlns:a16="http://schemas.microsoft.com/office/drawing/2014/main" id="{E6BE73B8-8005-1200-D89A-5E86D6A624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897" y="1397197"/>
            <a:ext cx="2426438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it-IT" altLang="en-US" sz="2400" i="1" dirty="0" err="1"/>
              <a:t>Signal</a:t>
            </a:r>
            <a:r>
              <a:rPr lang="it-IT" altLang="en-US" sz="2400" i="1" dirty="0"/>
              <a:t> </a:t>
            </a:r>
            <a:r>
              <a:rPr lang="it-IT" altLang="en-US" sz="2400" i="1" dirty="0" err="1"/>
              <a:t>collected</a:t>
            </a:r>
            <a:r>
              <a:rPr lang="it-IT" altLang="en-US" sz="2400" i="1" dirty="0"/>
              <a:t> </a:t>
            </a:r>
            <a:r>
              <a:rPr lang="it-IT" altLang="en-US" sz="2400" i="1" dirty="0" err="1"/>
              <a:t>at</a:t>
            </a:r>
            <a:r>
              <a:rPr lang="it-IT" altLang="en-US" sz="2400" i="1" dirty="0"/>
              <a:t> a </a:t>
            </a:r>
            <a:r>
              <a:rPr lang="it-IT" altLang="en-US" sz="2400" i="1" dirty="0" err="1"/>
              <a:t>wavelength</a:t>
            </a:r>
            <a:r>
              <a:rPr lang="it-IT" altLang="en-US" sz="2400" i="1" dirty="0"/>
              <a:t> </a:t>
            </a:r>
            <a:r>
              <a:rPr lang="it-IT" altLang="en-US" sz="2400" i="1" dirty="0" err="1"/>
              <a:t>shifted</a:t>
            </a:r>
            <a:r>
              <a:rPr lang="it-IT" altLang="en-US" sz="2400" i="1" dirty="0"/>
              <a:t> </a:t>
            </a:r>
            <a:r>
              <a:rPr lang="it-IT" altLang="en-US" sz="2400" i="1" dirty="0" err="1"/>
              <a:t>respect</a:t>
            </a:r>
            <a:r>
              <a:rPr lang="it-IT" altLang="en-US" sz="2400" i="1" dirty="0"/>
              <a:t> to laser </a:t>
            </a:r>
            <a:r>
              <a:rPr lang="it-IT" altLang="en-US" sz="2400" i="1" dirty="0" err="1"/>
              <a:t>wavelength</a:t>
            </a:r>
            <a:endParaRPr lang="it-IT" altLang="en-US" sz="2400" i="1" dirty="0">
              <a:latin typeface="Symbol" pitchFamily="2" charset="2"/>
            </a:endParaRP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BFEF2BBA-26B7-F1AE-F5A0-64B52370BFD5}"/>
              </a:ext>
            </a:extLst>
          </p:cNvPr>
          <p:cNvSpPr txBox="1"/>
          <p:nvPr/>
        </p:nvSpPr>
        <p:spPr>
          <a:xfrm>
            <a:off x="389376" y="3233738"/>
            <a:ext cx="66793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altLang="en-US" sz="2400" dirty="0"/>
              <a:t>Shift </a:t>
            </a:r>
            <a:r>
              <a:rPr lang="it-IT" altLang="en-US" sz="2400" dirty="0" err="1"/>
              <a:t>depending</a:t>
            </a:r>
            <a:r>
              <a:rPr lang="it-IT" altLang="en-US" sz="2400" dirty="0"/>
              <a:t> on the target </a:t>
            </a:r>
            <a:r>
              <a:rPr lang="it-IT" altLang="en-US" sz="2400" dirty="0" err="1"/>
              <a:t>molecules</a:t>
            </a:r>
            <a:r>
              <a:rPr lang="it-IT" altLang="en-US" sz="2400" dirty="0"/>
              <a:t> in the </a:t>
            </a:r>
            <a:r>
              <a:rPr lang="it-IT" altLang="en-US" sz="2400" dirty="0" err="1"/>
              <a:t>atmosphere</a:t>
            </a:r>
            <a:endParaRPr lang="it-IT" sz="2400" dirty="0"/>
          </a:p>
        </p:txBody>
      </p:sp>
      <p:graphicFrame>
        <p:nvGraphicFramePr>
          <p:cNvPr id="17" name="Object 15">
            <a:extLst>
              <a:ext uri="{FF2B5EF4-FFF2-40B4-BE49-F238E27FC236}">
                <a16:creationId xmlns:a16="http://schemas.microsoft.com/office/drawing/2014/main" id="{F960451D-5F3C-03BA-64AB-7DB6BC3974B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6664735"/>
              </p:ext>
            </p:extLst>
          </p:nvPr>
        </p:nvGraphicFramePr>
        <p:xfrm>
          <a:off x="3229223" y="4121885"/>
          <a:ext cx="6565900" cy="179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565680" imgH="1790640" progId="Equation.3">
                  <p:embed/>
                </p:oleObj>
              </mc:Choice>
              <mc:Fallback>
                <p:oleObj name="Equation" r:id="rId6" imgW="6565680" imgH="1790640" progId="Equation.3">
                  <p:embed/>
                  <p:pic>
                    <p:nvPicPr>
                      <p:cNvPr id="32783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9223" y="4121885"/>
                        <a:ext cx="6565900" cy="1797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4" name="Group 22">
            <a:extLst>
              <a:ext uri="{FF2B5EF4-FFF2-40B4-BE49-F238E27FC236}">
                <a16:creationId xmlns:a16="http://schemas.microsoft.com/office/drawing/2014/main" id="{6F5424A2-D7C6-29ED-8DDA-70AD3B26929B}"/>
              </a:ext>
            </a:extLst>
          </p:cNvPr>
          <p:cNvGrpSpPr>
            <a:grpSpLocks/>
          </p:cNvGrpSpPr>
          <p:nvPr/>
        </p:nvGrpSpPr>
        <p:grpSpPr bwMode="auto">
          <a:xfrm>
            <a:off x="3115235" y="5942051"/>
            <a:ext cx="7178675" cy="473075"/>
            <a:chOff x="720" y="3024"/>
            <a:chExt cx="4522" cy="298"/>
          </a:xfrm>
        </p:grpSpPr>
        <p:sp>
          <p:nvSpPr>
            <p:cNvPr id="25" name="Text Box 17">
              <a:extLst>
                <a:ext uri="{FF2B5EF4-FFF2-40B4-BE49-F238E27FC236}">
                  <a16:creationId xmlns:a16="http://schemas.microsoft.com/office/drawing/2014/main" id="{1CDE13C8-3899-D62A-9F86-82F774E1D4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0" y="3072"/>
              <a:ext cx="236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it-IT" altLang="en-US" sz="2000" i="1" dirty="0">
                  <a:latin typeface="Symbol" panose="05050102010706020507" pitchFamily="18" charset="2"/>
                  <a:cs typeface="Times New Roman" panose="02020603050405020304" pitchFamily="18" charset="0"/>
                </a:rPr>
                <a:t>d</a:t>
              </a:r>
              <a:r>
                <a:rPr lang="it-IT" altLang="en-US" sz="2000" dirty="0">
                  <a:cs typeface="Times New Roman" panose="02020603050405020304" pitchFamily="18" charset="0"/>
                </a:rPr>
                <a:t> = Angstrom </a:t>
              </a:r>
              <a:r>
                <a:rPr lang="it-IT" altLang="en-US" sz="2000" dirty="0" err="1">
                  <a:cs typeface="Times New Roman" panose="02020603050405020304" pitchFamily="18" charset="0"/>
                </a:rPr>
                <a:t>coefficient</a:t>
              </a:r>
              <a:endParaRPr lang="it-IT" altLang="en-US" sz="2000" dirty="0"/>
            </a:p>
          </p:txBody>
        </p:sp>
        <p:sp>
          <p:nvSpPr>
            <p:cNvPr id="26" name="Text Box 20">
              <a:extLst>
                <a:ext uri="{FF2B5EF4-FFF2-40B4-BE49-F238E27FC236}">
                  <a16:creationId xmlns:a16="http://schemas.microsoft.com/office/drawing/2014/main" id="{BD9466B4-4E52-1B05-FF0F-CB651B0C20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0" y="3024"/>
              <a:ext cx="79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altLang="en-US" dirty="0">
                  <a:latin typeface="Symbol" panose="05050102010706020507" pitchFamily="18" charset="2"/>
                </a:rPr>
                <a:t>a</a:t>
              </a:r>
              <a:r>
                <a:rPr lang="it-IT" altLang="en-US" dirty="0"/>
                <a:t>=</a:t>
              </a:r>
              <a:r>
                <a:rPr lang="it-IT" altLang="en-US" dirty="0" err="1"/>
                <a:t>coeff</a:t>
              </a:r>
              <a:r>
                <a:rPr lang="it-IT" altLang="en-US" dirty="0"/>
                <a:t> </a:t>
              </a:r>
              <a:r>
                <a:rPr lang="it-IT" altLang="en-US" dirty="0">
                  <a:latin typeface="Symbol" panose="05050102010706020507" pitchFamily="18" charset="2"/>
                </a:rPr>
                <a:t>l</a:t>
              </a:r>
              <a:r>
                <a:rPr lang="it-IT" altLang="en-US" baseline="30000" dirty="0">
                  <a:latin typeface="Symbol" panose="05050102010706020507" pitchFamily="18" charset="2"/>
                </a:rPr>
                <a:t>-d</a:t>
              </a:r>
            </a:p>
          </p:txBody>
        </p:sp>
      </p:grpSp>
      <p:sp>
        <p:nvSpPr>
          <p:cNvPr id="2" name="Freccia giù 1">
            <a:extLst>
              <a:ext uri="{FF2B5EF4-FFF2-40B4-BE49-F238E27FC236}">
                <a16:creationId xmlns:a16="http://schemas.microsoft.com/office/drawing/2014/main" id="{AEBF2028-B3FA-325C-14B8-B1B329101215}"/>
              </a:ext>
            </a:extLst>
          </p:cNvPr>
          <p:cNvSpPr/>
          <p:nvPr/>
        </p:nvSpPr>
        <p:spPr>
          <a:xfrm>
            <a:off x="7367752" y="2916932"/>
            <a:ext cx="624282" cy="11017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1C11C8E4-2029-F211-396B-74B80BAECE6D}"/>
              </a:ext>
            </a:extLst>
          </p:cNvPr>
          <p:cNvSpPr txBox="1"/>
          <p:nvPr/>
        </p:nvSpPr>
        <p:spPr>
          <a:xfrm>
            <a:off x="403429" y="4767589"/>
            <a:ext cx="173017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altLang="en-US" sz="2400" i="1" dirty="0" err="1"/>
              <a:t>p</a:t>
            </a:r>
            <a:r>
              <a:rPr lang="it-IT" altLang="en-US" sz="2400" i="1" dirty="0"/>
              <a:t>=</a:t>
            </a:r>
            <a:r>
              <a:rPr lang="it-IT" altLang="en-US" sz="2400" i="1" dirty="0" err="1"/>
              <a:t>particles</a:t>
            </a:r>
            <a:endParaRPr lang="it-IT" altLang="en-US" sz="2400" i="1" dirty="0"/>
          </a:p>
          <a:p>
            <a:r>
              <a:rPr lang="it-IT" sz="2400" i="1" dirty="0"/>
              <a:t>g=gases</a:t>
            </a:r>
          </a:p>
        </p:txBody>
      </p:sp>
    </p:spTree>
    <p:extLst>
      <p:ext uri="{BB962C8B-B14F-4D97-AF65-F5344CB8AC3E}">
        <p14:creationId xmlns:p14="http://schemas.microsoft.com/office/powerpoint/2010/main" val="8893819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9" name="Rectangle 15"/>
          <p:cNvSpPr>
            <a:spLocks noChangeArrowheads="1"/>
          </p:cNvSpPr>
          <p:nvPr/>
        </p:nvSpPr>
        <p:spPr bwMode="auto">
          <a:xfrm>
            <a:off x="4205288" y="3176588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1763" name="Rectangle 19"/>
          <p:cNvSpPr>
            <a:spLocks noChangeArrowheads="1"/>
          </p:cNvSpPr>
          <p:nvPr/>
        </p:nvSpPr>
        <p:spPr bwMode="auto">
          <a:xfrm>
            <a:off x="3967163" y="3233738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1765" name="Rectangle 21"/>
          <p:cNvSpPr>
            <a:spLocks noChangeArrowheads="1"/>
          </p:cNvSpPr>
          <p:nvPr/>
        </p:nvSpPr>
        <p:spPr bwMode="auto">
          <a:xfrm>
            <a:off x="4214813" y="3176588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FB4101A8-FD4A-2FC3-A72F-61846A23DE83}"/>
              </a:ext>
            </a:extLst>
          </p:cNvPr>
          <p:cNvSpPr txBox="1"/>
          <p:nvPr/>
        </p:nvSpPr>
        <p:spPr>
          <a:xfrm>
            <a:off x="2396878" y="0"/>
            <a:ext cx="73982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/>
              <a:t>Aerosol lidar: </a:t>
            </a:r>
            <a:r>
              <a:rPr lang="it-IT" sz="3200" b="1" dirty="0" err="1"/>
              <a:t>basic</a:t>
            </a:r>
            <a:r>
              <a:rPr lang="it-IT" sz="3200" b="1" dirty="0"/>
              <a:t> </a:t>
            </a:r>
            <a:r>
              <a:rPr lang="it-IT" sz="3200" b="1" dirty="0" err="1"/>
              <a:t>equations</a:t>
            </a:r>
            <a:endParaRPr lang="it-IT" sz="3200" b="1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EA60DF17-F8E7-C19E-E8DF-891CA5F7C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15235" y="6415126"/>
            <a:ext cx="5961529" cy="365125"/>
          </a:xfrm>
        </p:spPr>
        <p:txBody>
          <a:bodyPr/>
          <a:lstStyle/>
          <a:p>
            <a:r>
              <a:rPr lang="it-IT" b="1" dirty="0"/>
              <a:t>Lidar Tutorials – ILRC 30 , Virtual 26 June 2022</a:t>
            </a:r>
          </a:p>
        </p:txBody>
      </p:sp>
      <p:sp>
        <p:nvSpPr>
          <p:cNvPr id="19" name="Text Box 25">
            <a:extLst>
              <a:ext uri="{FF2B5EF4-FFF2-40B4-BE49-F238E27FC236}">
                <a16:creationId xmlns:a16="http://schemas.microsoft.com/office/drawing/2014/main" id="{E6BE73B8-8005-1200-D89A-5E86D6A624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897" y="1397197"/>
            <a:ext cx="24264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it-IT" altLang="en-US" sz="2400" i="1" dirty="0"/>
              <a:t>Raman </a:t>
            </a:r>
            <a:r>
              <a:rPr lang="it-IT" altLang="en-US" sz="2400" i="1" dirty="0" err="1"/>
              <a:t>signal</a:t>
            </a:r>
            <a:endParaRPr lang="it-IT" altLang="en-US" sz="2400" i="1" dirty="0"/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BFEF2BBA-26B7-F1AE-F5A0-64B52370BFD5}"/>
              </a:ext>
            </a:extLst>
          </p:cNvPr>
          <p:cNvSpPr txBox="1"/>
          <p:nvPr/>
        </p:nvSpPr>
        <p:spPr>
          <a:xfrm>
            <a:off x="9406301" y="2502756"/>
            <a:ext cx="27856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altLang="en-US" sz="2400" dirty="0" err="1"/>
              <a:t>Known</a:t>
            </a:r>
            <a:r>
              <a:rPr lang="it-IT" altLang="en-US" sz="2400" dirty="0"/>
              <a:t> </a:t>
            </a:r>
            <a:r>
              <a:rPr lang="it-IT" altLang="en-US" sz="2400" dirty="0" err="1"/>
              <a:t>through</a:t>
            </a:r>
            <a:r>
              <a:rPr lang="it-IT" altLang="en-US" sz="2400" dirty="0"/>
              <a:t> the </a:t>
            </a:r>
            <a:r>
              <a:rPr lang="it-IT" altLang="en-US" sz="2400" dirty="0" err="1"/>
              <a:t>extinction</a:t>
            </a:r>
            <a:endParaRPr lang="it-IT" sz="2400" dirty="0"/>
          </a:p>
        </p:txBody>
      </p:sp>
      <p:sp>
        <p:nvSpPr>
          <p:cNvPr id="22" name="Text Box 25">
            <a:extLst>
              <a:ext uri="{FF2B5EF4-FFF2-40B4-BE49-F238E27FC236}">
                <a16:creationId xmlns:a16="http://schemas.microsoft.com/office/drawing/2014/main" id="{5077773C-87AD-B979-F3B8-CA329CC91F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987" y="5099227"/>
            <a:ext cx="4220771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en-US" sz="2400" b="1" dirty="0">
                <a:solidFill>
                  <a:schemeClr val="accent6">
                    <a:lumMod val="75000"/>
                  </a:schemeClr>
                </a:solidFill>
              </a:rPr>
              <a:t>PRO: </a:t>
            </a:r>
          </a:p>
          <a:p>
            <a:r>
              <a:rPr lang="it-IT" altLang="en-US" sz="2400" dirty="0"/>
              <a:t>More accurate</a:t>
            </a:r>
          </a:p>
          <a:p>
            <a:r>
              <a:rPr lang="it-IT" altLang="en-US" sz="2400" dirty="0" err="1"/>
              <a:t>Provides</a:t>
            </a:r>
            <a:r>
              <a:rPr lang="it-IT" altLang="en-US" sz="2400" dirty="0"/>
              <a:t> info </a:t>
            </a:r>
            <a:r>
              <a:rPr lang="it-IT" altLang="en-US" sz="2400" dirty="0" err="1"/>
              <a:t>about</a:t>
            </a:r>
            <a:r>
              <a:rPr lang="it-IT" altLang="en-US" sz="2400" dirty="0"/>
              <a:t> aerosol </a:t>
            </a:r>
            <a:r>
              <a:rPr lang="it-IT" altLang="en-US" sz="2400" dirty="0" err="1"/>
              <a:t>type</a:t>
            </a:r>
            <a:endParaRPr lang="it-IT" altLang="en-US" sz="2400" dirty="0"/>
          </a:p>
        </p:txBody>
      </p:sp>
      <p:sp>
        <p:nvSpPr>
          <p:cNvPr id="23" name="Text Box 25">
            <a:extLst>
              <a:ext uri="{FF2B5EF4-FFF2-40B4-BE49-F238E27FC236}">
                <a16:creationId xmlns:a16="http://schemas.microsoft.com/office/drawing/2014/main" id="{F098BFD8-1887-2D59-C29E-65F20481D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3311" y="5105300"/>
            <a:ext cx="653954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it-IT" altLang="en-US" sz="2400" b="1" dirty="0">
                <a:solidFill>
                  <a:srgbClr val="FF0000"/>
                </a:solidFill>
              </a:rPr>
              <a:t>CONS: </a:t>
            </a:r>
          </a:p>
          <a:p>
            <a:pPr algn="r"/>
            <a:r>
              <a:rPr lang="it-IT" altLang="en-US" sz="2400" dirty="0"/>
              <a:t>Low </a:t>
            </a:r>
            <a:r>
              <a:rPr lang="it-IT" altLang="en-US" sz="2400" dirty="0" err="1"/>
              <a:t>signal</a:t>
            </a:r>
            <a:r>
              <a:rPr lang="it-IT" altLang="en-US" sz="2400" dirty="0"/>
              <a:t>-to-</a:t>
            </a:r>
            <a:r>
              <a:rPr lang="it-IT" altLang="en-US" sz="2400" dirty="0" err="1"/>
              <a:t>noise</a:t>
            </a:r>
            <a:r>
              <a:rPr lang="it-IT" altLang="en-US" sz="2400" dirty="0"/>
              <a:t> ratio</a:t>
            </a:r>
          </a:p>
          <a:p>
            <a:pPr algn="r"/>
            <a:r>
              <a:rPr lang="it-IT" altLang="en-US" sz="2400" dirty="0" err="1"/>
              <a:t>Extinction</a:t>
            </a:r>
            <a:r>
              <a:rPr lang="it-IT" altLang="en-US" sz="2400" dirty="0"/>
              <a:t> </a:t>
            </a:r>
            <a:r>
              <a:rPr lang="it-IT" altLang="en-US" sz="2400" dirty="0" err="1"/>
              <a:t>efficiently</a:t>
            </a:r>
            <a:r>
              <a:rPr lang="it-IT" altLang="en-US" sz="2400" dirty="0"/>
              <a:t> </a:t>
            </a:r>
            <a:r>
              <a:rPr lang="it-IT" altLang="en-US" sz="2400" dirty="0" err="1"/>
              <a:t>determined</a:t>
            </a:r>
            <a:r>
              <a:rPr lang="it-IT" altLang="en-US" sz="2400" dirty="0"/>
              <a:t> </a:t>
            </a:r>
            <a:r>
              <a:rPr lang="it-IT" altLang="en-US" sz="2400" dirty="0" err="1"/>
              <a:t>only</a:t>
            </a:r>
            <a:r>
              <a:rPr lang="it-IT" altLang="en-US" sz="2400" dirty="0"/>
              <a:t> in night-time</a:t>
            </a:r>
          </a:p>
        </p:txBody>
      </p:sp>
      <p:graphicFrame>
        <p:nvGraphicFramePr>
          <p:cNvPr id="24" name="Object 10">
            <a:extLst>
              <a:ext uri="{FF2B5EF4-FFF2-40B4-BE49-F238E27FC236}">
                <a16:creationId xmlns:a16="http://schemas.microsoft.com/office/drawing/2014/main" id="{742247F5-BF05-DCB2-C212-287E0A28069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8278119"/>
              </p:ext>
            </p:extLst>
          </p:nvPr>
        </p:nvGraphicFramePr>
        <p:xfrm>
          <a:off x="3583480" y="1517423"/>
          <a:ext cx="6559550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565680" imgH="901440" progId="Equation.3">
                  <p:embed/>
                </p:oleObj>
              </mc:Choice>
              <mc:Fallback>
                <p:oleObj name="Equation" r:id="rId2" imgW="6565680" imgH="901440" progId="Equation.3">
                  <p:embed/>
                  <p:pic>
                    <p:nvPicPr>
                      <p:cNvPr id="33802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3480" y="1517423"/>
                        <a:ext cx="6559550" cy="908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 Box 25">
            <a:extLst>
              <a:ext uri="{FF2B5EF4-FFF2-40B4-BE49-F238E27FC236}">
                <a16:creationId xmlns:a16="http://schemas.microsoft.com/office/drawing/2014/main" id="{71A345BF-596E-2620-6586-F20830D39F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897" y="2018806"/>
            <a:ext cx="24264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it-IT" altLang="en-US" sz="2400" i="1" dirty="0" err="1"/>
              <a:t>Elastic</a:t>
            </a:r>
            <a:r>
              <a:rPr lang="it-IT" altLang="en-US" sz="2400" i="1" dirty="0"/>
              <a:t> </a:t>
            </a:r>
            <a:r>
              <a:rPr lang="it-IT" altLang="en-US" sz="2400" i="1" dirty="0" err="1"/>
              <a:t>signal</a:t>
            </a:r>
            <a:endParaRPr lang="it-IT" altLang="en-US" sz="2400" i="1" dirty="0"/>
          </a:p>
        </p:txBody>
      </p:sp>
      <p:sp>
        <p:nvSpPr>
          <p:cNvPr id="26" name="Oval 17">
            <a:extLst>
              <a:ext uri="{FF2B5EF4-FFF2-40B4-BE49-F238E27FC236}">
                <a16:creationId xmlns:a16="http://schemas.microsoft.com/office/drawing/2014/main" id="{07F09922-F61D-7E62-A31F-89F03CC967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1021" y="1083528"/>
            <a:ext cx="1435743" cy="1828800"/>
          </a:xfrm>
          <a:prstGeom prst="ellipse">
            <a:avLst/>
          </a:prstGeom>
          <a:noFill/>
          <a:ln w="317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4730817E-A727-407C-F75B-E6E88FEF0CA3}"/>
              </a:ext>
            </a:extLst>
          </p:cNvPr>
          <p:cNvSpPr txBox="1"/>
          <p:nvPr/>
        </p:nvSpPr>
        <p:spPr>
          <a:xfrm>
            <a:off x="961696" y="3316626"/>
            <a:ext cx="78039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dirty="0"/>
              <a:t>Backscatter </a:t>
            </a:r>
            <a:r>
              <a:rPr lang="it-IT" sz="2400" dirty="0" err="1"/>
              <a:t>retrievable</a:t>
            </a:r>
            <a:r>
              <a:rPr lang="it-IT" sz="2400" dirty="0"/>
              <a:t> with no </a:t>
            </a:r>
            <a:r>
              <a:rPr lang="it-IT" sz="2400" dirty="0" err="1"/>
              <a:t>significant</a:t>
            </a:r>
            <a:r>
              <a:rPr lang="it-IT" sz="2400" dirty="0"/>
              <a:t> </a:t>
            </a:r>
            <a:r>
              <a:rPr lang="it-IT" sz="2400" dirty="0" err="1"/>
              <a:t>assumptions</a:t>
            </a:r>
            <a:endParaRPr lang="it-IT" sz="2400" dirty="0"/>
          </a:p>
        </p:txBody>
      </p:sp>
      <p:sp>
        <p:nvSpPr>
          <p:cNvPr id="4" name="Freccia giù 3">
            <a:extLst>
              <a:ext uri="{FF2B5EF4-FFF2-40B4-BE49-F238E27FC236}">
                <a16:creationId xmlns:a16="http://schemas.microsoft.com/office/drawing/2014/main" id="{452F0DE7-3589-9CD3-B164-88FDAB3B900A}"/>
              </a:ext>
            </a:extLst>
          </p:cNvPr>
          <p:cNvSpPr/>
          <p:nvPr/>
        </p:nvSpPr>
        <p:spPr>
          <a:xfrm rot="6809673">
            <a:off x="8682910" y="2317655"/>
            <a:ext cx="767090" cy="8164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80311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9" name="Rectangle 15"/>
          <p:cNvSpPr>
            <a:spLocks noChangeArrowheads="1"/>
          </p:cNvSpPr>
          <p:nvPr/>
        </p:nvSpPr>
        <p:spPr bwMode="auto">
          <a:xfrm>
            <a:off x="4205288" y="3176588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1763" name="Rectangle 19"/>
          <p:cNvSpPr>
            <a:spLocks noChangeArrowheads="1"/>
          </p:cNvSpPr>
          <p:nvPr/>
        </p:nvSpPr>
        <p:spPr bwMode="auto">
          <a:xfrm>
            <a:off x="3967163" y="3233738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1765" name="Rectangle 21"/>
          <p:cNvSpPr>
            <a:spLocks noChangeArrowheads="1"/>
          </p:cNvSpPr>
          <p:nvPr/>
        </p:nvSpPr>
        <p:spPr bwMode="auto">
          <a:xfrm>
            <a:off x="4214813" y="3176588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FB4101A8-FD4A-2FC3-A72F-61846A23DE83}"/>
              </a:ext>
            </a:extLst>
          </p:cNvPr>
          <p:cNvSpPr txBox="1"/>
          <p:nvPr/>
        </p:nvSpPr>
        <p:spPr>
          <a:xfrm>
            <a:off x="2396876" y="0"/>
            <a:ext cx="73982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/>
              <a:t>High </a:t>
            </a:r>
            <a:r>
              <a:rPr lang="it-IT" sz="3200" b="1" dirty="0" err="1"/>
              <a:t>Spectral</a:t>
            </a:r>
            <a:r>
              <a:rPr lang="it-IT" sz="3200" b="1" dirty="0"/>
              <a:t> </a:t>
            </a:r>
            <a:r>
              <a:rPr lang="it-IT" sz="3200" b="1" dirty="0" err="1"/>
              <a:t>Resolution</a:t>
            </a:r>
            <a:r>
              <a:rPr lang="it-IT" sz="3200" b="1" dirty="0"/>
              <a:t> Lidar</a:t>
            </a:r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EA60DF17-F8E7-C19E-E8DF-891CA5F7C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15235" y="6415126"/>
            <a:ext cx="5961529" cy="365125"/>
          </a:xfrm>
        </p:spPr>
        <p:txBody>
          <a:bodyPr/>
          <a:lstStyle/>
          <a:p>
            <a:r>
              <a:rPr lang="it-IT" b="1" dirty="0"/>
              <a:t>Lidar Tutorials – ILRC 30 , Virtual 26 June 2022</a:t>
            </a:r>
          </a:p>
        </p:txBody>
      </p:sp>
      <p:sp>
        <p:nvSpPr>
          <p:cNvPr id="22" name="Text Box 25">
            <a:extLst>
              <a:ext uri="{FF2B5EF4-FFF2-40B4-BE49-F238E27FC236}">
                <a16:creationId xmlns:a16="http://schemas.microsoft.com/office/drawing/2014/main" id="{5077773C-87AD-B979-F3B8-CA329CC91F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987" y="5099227"/>
            <a:ext cx="336566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en-US" sz="2400" b="1" dirty="0">
                <a:solidFill>
                  <a:schemeClr val="accent6">
                    <a:lumMod val="75000"/>
                  </a:schemeClr>
                </a:solidFill>
              </a:rPr>
              <a:t>PRO: </a:t>
            </a:r>
          </a:p>
          <a:p>
            <a:r>
              <a:rPr lang="it-IT" altLang="en-US" sz="2400" dirty="0"/>
              <a:t>Good </a:t>
            </a:r>
            <a:r>
              <a:rPr lang="it-IT" altLang="en-US" sz="2400" dirty="0" err="1"/>
              <a:t>signal</a:t>
            </a:r>
            <a:r>
              <a:rPr lang="it-IT" altLang="en-US" sz="2400" dirty="0"/>
              <a:t> to </a:t>
            </a:r>
            <a:r>
              <a:rPr lang="it-IT" altLang="en-US" sz="2400" dirty="0" err="1"/>
              <a:t>noise</a:t>
            </a:r>
            <a:r>
              <a:rPr lang="it-IT" altLang="en-US" sz="2400" dirty="0"/>
              <a:t> ratio</a:t>
            </a:r>
          </a:p>
        </p:txBody>
      </p:sp>
      <p:sp>
        <p:nvSpPr>
          <p:cNvPr id="23" name="Text Box 25">
            <a:extLst>
              <a:ext uri="{FF2B5EF4-FFF2-40B4-BE49-F238E27FC236}">
                <a16:creationId xmlns:a16="http://schemas.microsoft.com/office/drawing/2014/main" id="{F098BFD8-1887-2D59-C29E-65F20481D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71466" y="5105300"/>
            <a:ext cx="321139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it-IT" altLang="en-US" sz="2400" b="1" dirty="0">
                <a:solidFill>
                  <a:srgbClr val="FF0000"/>
                </a:solidFill>
              </a:rPr>
              <a:t>CONS: </a:t>
            </a:r>
          </a:p>
          <a:p>
            <a:pPr algn="r"/>
            <a:r>
              <a:rPr lang="it-IT" altLang="en-US" sz="2400" dirty="0" err="1"/>
              <a:t>instrumental</a:t>
            </a:r>
            <a:r>
              <a:rPr lang="it-IT" altLang="en-US" sz="2400" dirty="0"/>
              <a:t> </a:t>
            </a:r>
            <a:r>
              <a:rPr lang="it-IT" altLang="en-US" sz="2400" dirty="0" err="1"/>
              <a:t>complexity</a:t>
            </a:r>
            <a:endParaRPr lang="it-IT" altLang="en-US" sz="2400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88BC5DD-A5EF-EF39-0A44-5DF0A869C3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349" t="37548" r="47222" b="19847"/>
          <a:stretch/>
        </p:blipFill>
        <p:spPr>
          <a:xfrm>
            <a:off x="750407" y="903109"/>
            <a:ext cx="4729655" cy="3767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144277FA-B599-7CDE-CB4E-1764963C479E}"/>
              </a:ext>
            </a:extLst>
          </p:cNvPr>
          <p:cNvSpPr txBox="1"/>
          <p:nvPr/>
        </p:nvSpPr>
        <p:spPr>
          <a:xfrm>
            <a:off x="5519770" y="957351"/>
            <a:ext cx="650406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dirty="0"/>
              <a:t>HSRL </a:t>
            </a:r>
            <a:r>
              <a:rPr lang="it-IT" sz="2400" dirty="0" err="1"/>
              <a:t>utilizes</a:t>
            </a:r>
            <a:r>
              <a:rPr lang="it-IT" sz="2400" dirty="0"/>
              <a:t> high-</a:t>
            </a:r>
            <a:r>
              <a:rPr lang="it-IT" sz="2400" dirty="0" err="1"/>
              <a:t>spectral</a:t>
            </a:r>
            <a:r>
              <a:rPr lang="it-IT" sz="2400" dirty="0"/>
              <a:t>-</a:t>
            </a:r>
            <a:r>
              <a:rPr lang="it-IT" sz="2400" dirty="0" err="1"/>
              <a:t>resolution</a:t>
            </a:r>
            <a:r>
              <a:rPr lang="it-IT" sz="2400" dirty="0"/>
              <a:t> optical filters to </a:t>
            </a:r>
            <a:r>
              <a:rPr lang="it-IT" sz="2400" dirty="0" err="1"/>
              <a:t>resolve</a:t>
            </a:r>
            <a:r>
              <a:rPr lang="it-IT" sz="2400" dirty="0"/>
              <a:t> the Doppler-</a:t>
            </a:r>
            <a:r>
              <a:rPr lang="it-IT" sz="2400" dirty="0" err="1"/>
              <a:t>broadened</a:t>
            </a:r>
            <a:r>
              <a:rPr lang="it-IT" sz="2400" dirty="0"/>
              <a:t> </a:t>
            </a:r>
            <a:r>
              <a:rPr lang="it-IT" sz="2400" dirty="0" err="1"/>
              <a:t>molecular</a:t>
            </a:r>
            <a:r>
              <a:rPr lang="it-IT" sz="2400" dirty="0"/>
              <a:t> scattering </a:t>
            </a:r>
            <a:r>
              <a:rPr lang="it-IT" sz="2400" dirty="0" err="1"/>
              <a:t>spectrum</a:t>
            </a:r>
            <a:r>
              <a:rPr lang="it-IT" sz="2400" dirty="0"/>
              <a:t> and the aerosol </a:t>
            </a:r>
            <a:r>
              <a:rPr lang="it-IT" sz="2400" dirty="0" err="1"/>
              <a:t>signal</a:t>
            </a:r>
            <a:endParaRPr lang="it-IT" sz="2400" dirty="0"/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9BA3A879-E116-EF32-055B-815BA499431B}"/>
              </a:ext>
            </a:extLst>
          </p:cNvPr>
          <p:cNvSpPr txBox="1"/>
          <p:nvPr/>
        </p:nvSpPr>
        <p:spPr>
          <a:xfrm>
            <a:off x="5967131" y="2530256"/>
            <a:ext cx="560933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dirty="0">
                <a:effectLst/>
              </a:rPr>
              <a:t>Two </a:t>
            </a:r>
            <a:r>
              <a:rPr lang="it-IT" sz="2400" dirty="0" err="1">
                <a:effectLst/>
              </a:rPr>
              <a:t>main</a:t>
            </a:r>
            <a:r>
              <a:rPr lang="it-IT" sz="2400" dirty="0">
                <a:effectLst/>
              </a:rPr>
              <a:t> set up </a:t>
            </a:r>
            <a:r>
              <a:rPr lang="it-IT" sz="2400" dirty="0" err="1">
                <a:effectLst/>
              </a:rPr>
              <a:t>possiiblities</a:t>
            </a:r>
            <a:endParaRPr lang="it-IT" sz="2400" dirty="0">
              <a:effectLst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 err="1">
                <a:effectLst/>
              </a:rPr>
              <a:t>Fabry</a:t>
            </a:r>
            <a:r>
              <a:rPr lang="it-IT" sz="2400" dirty="0">
                <a:effectLst/>
              </a:rPr>
              <a:t>-Perot </a:t>
            </a:r>
            <a:r>
              <a:rPr lang="it-IT" sz="2400" dirty="0" err="1">
                <a:effectLst/>
              </a:rPr>
              <a:t>etalon</a:t>
            </a:r>
            <a:r>
              <a:rPr lang="it-IT" sz="2400" dirty="0">
                <a:effectLst/>
              </a:rPr>
              <a:t> (</a:t>
            </a:r>
            <a:r>
              <a:rPr lang="it-IT" sz="2400" dirty="0" err="1">
                <a:effectLst/>
              </a:rPr>
              <a:t>less</a:t>
            </a:r>
            <a:r>
              <a:rPr lang="it-IT" sz="2400" dirty="0">
                <a:effectLst/>
              </a:rPr>
              <a:t> </a:t>
            </a:r>
            <a:r>
              <a:rPr lang="it-IT" sz="2400" dirty="0" err="1">
                <a:effectLst/>
              </a:rPr>
              <a:t>stable</a:t>
            </a:r>
            <a:r>
              <a:rPr lang="it-IT" sz="2400" dirty="0"/>
              <a:t>)</a:t>
            </a:r>
            <a:endParaRPr lang="it-IT" sz="2400" dirty="0">
              <a:effectLst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 err="1">
                <a:effectLst/>
              </a:rPr>
              <a:t>robust</a:t>
            </a:r>
            <a:r>
              <a:rPr lang="it-IT" sz="2400" dirty="0">
                <a:effectLst/>
              </a:rPr>
              <a:t> and </a:t>
            </a:r>
            <a:r>
              <a:rPr lang="it-IT" sz="2400" dirty="0" err="1">
                <a:effectLst/>
              </a:rPr>
              <a:t>stable</a:t>
            </a:r>
            <a:r>
              <a:rPr lang="it-IT" sz="2400" dirty="0">
                <a:effectLst/>
              </a:rPr>
              <a:t> </a:t>
            </a:r>
            <a:r>
              <a:rPr lang="it-IT" sz="2400" dirty="0" err="1">
                <a:effectLst/>
              </a:rPr>
              <a:t>atomic</a:t>
            </a:r>
            <a:r>
              <a:rPr lang="it-IT" sz="2400" dirty="0"/>
              <a:t>/</a:t>
            </a:r>
            <a:r>
              <a:rPr lang="it-IT" sz="2400" dirty="0" err="1"/>
              <a:t>molecular</a:t>
            </a:r>
            <a:r>
              <a:rPr lang="it-IT" sz="2400" dirty="0"/>
              <a:t> </a:t>
            </a:r>
            <a:r>
              <a:rPr lang="it-IT" sz="2400" dirty="0" err="1"/>
              <a:t>absorption</a:t>
            </a:r>
            <a:r>
              <a:rPr lang="it-IT" sz="2400" dirty="0"/>
              <a:t> filter (</a:t>
            </a:r>
            <a:r>
              <a:rPr lang="it-IT" sz="2400" dirty="0" err="1"/>
              <a:t>available</a:t>
            </a:r>
            <a:r>
              <a:rPr lang="it-IT" sz="2400" dirty="0"/>
              <a:t> </a:t>
            </a:r>
            <a:r>
              <a:rPr lang="it-IT" sz="2400" dirty="0" err="1"/>
              <a:t>only</a:t>
            </a:r>
            <a:r>
              <a:rPr lang="it-IT" sz="2400" dirty="0"/>
              <a:t> </a:t>
            </a:r>
            <a:r>
              <a:rPr lang="it-IT" sz="2400" dirty="0" err="1"/>
              <a:t>at</a:t>
            </a:r>
            <a:r>
              <a:rPr lang="it-IT" sz="2400" dirty="0"/>
              <a:t> some </a:t>
            </a:r>
            <a:r>
              <a:rPr lang="it-IT" sz="2400" dirty="0" err="1"/>
              <a:t>wavelengths</a:t>
            </a:r>
            <a:r>
              <a:rPr lang="it-IT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096644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9" name="Rectangle 15"/>
          <p:cNvSpPr>
            <a:spLocks noChangeArrowheads="1"/>
          </p:cNvSpPr>
          <p:nvPr/>
        </p:nvSpPr>
        <p:spPr bwMode="auto">
          <a:xfrm>
            <a:off x="4205288" y="3176588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1763" name="Rectangle 19"/>
          <p:cNvSpPr>
            <a:spLocks noChangeArrowheads="1"/>
          </p:cNvSpPr>
          <p:nvPr/>
        </p:nvSpPr>
        <p:spPr bwMode="auto">
          <a:xfrm>
            <a:off x="3967163" y="3233738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1765" name="Rectangle 21"/>
          <p:cNvSpPr>
            <a:spLocks noChangeArrowheads="1"/>
          </p:cNvSpPr>
          <p:nvPr/>
        </p:nvSpPr>
        <p:spPr bwMode="auto">
          <a:xfrm>
            <a:off x="4214813" y="3176588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FB4101A8-FD4A-2FC3-A72F-61846A23DE83}"/>
              </a:ext>
            </a:extLst>
          </p:cNvPr>
          <p:cNvSpPr txBox="1"/>
          <p:nvPr/>
        </p:nvSpPr>
        <p:spPr>
          <a:xfrm>
            <a:off x="2396878" y="0"/>
            <a:ext cx="73982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/>
              <a:t>Particle </a:t>
            </a:r>
            <a:r>
              <a:rPr lang="it-IT" sz="3200" b="1" dirty="0" err="1"/>
              <a:t>depolarization</a:t>
            </a:r>
            <a:r>
              <a:rPr lang="it-IT" sz="3200" b="1" dirty="0"/>
              <a:t> ratio</a:t>
            </a:r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EA60DF17-F8E7-C19E-E8DF-891CA5F7C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15236" y="6415126"/>
            <a:ext cx="5961529" cy="365125"/>
          </a:xfrm>
        </p:spPr>
        <p:txBody>
          <a:bodyPr/>
          <a:lstStyle/>
          <a:p>
            <a:r>
              <a:rPr lang="it-IT" b="1" dirty="0"/>
              <a:t>Lidar Tutorials – ILRC 30 , Virtual 26 June 2022</a:t>
            </a:r>
          </a:p>
        </p:txBody>
      </p:sp>
      <p:sp>
        <p:nvSpPr>
          <p:cNvPr id="22" name="Text Box 25">
            <a:extLst>
              <a:ext uri="{FF2B5EF4-FFF2-40B4-BE49-F238E27FC236}">
                <a16:creationId xmlns:a16="http://schemas.microsoft.com/office/drawing/2014/main" id="{5077773C-87AD-B979-F3B8-CA329CC91F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4149" y="5099227"/>
            <a:ext cx="884370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en-US" sz="2400" b="1" dirty="0">
                <a:solidFill>
                  <a:schemeClr val="accent6">
                    <a:lumMod val="75000"/>
                  </a:schemeClr>
                </a:solidFill>
              </a:rPr>
              <a:t>NOTES</a:t>
            </a:r>
          </a:p>
          <a:p>
            <a:r>
              <a:rPr lang="it-IT" altLang="en-US" sz="2400" dirty="0"/>
              <a:t>Easy to be </a:t>
            </a:r>
            <a:r>
              <a:rPr lang="it-IT" altLang="en-US" sz="2400" dirty="0" err="1"/>
              <a:t>implemented</a:t>
            </a:r>
            <a:r>
              <a:rPr lang="it-IT" altLang="en-US" sz="2400" dirty="0"/>
              <a:t> </a:t>
            </a:r>
          </a:p>
          <a:p>
            <a:r>
              <a:rPr lang="it-IT" altLang="en-US" sz="2400" dirty="0"/>
              <a:t>Accurate </a:t>
            </a:r>
            <a:r>
              <a:rPr lang="it-IT" altLang="en-US" sz="2400" dirty="0" err="1"/>
              <a:t>calibration</a:t>
            </a:r>
            <a:r>
              <a:rPr lang="it-IT" altLang="en-US" sz="2400" dirty="0"/>
              <a:t> </a:t>
            </a:r>
            <a:r>
              <a:rPr lang="it-IT" altLang="en-US" sz="2400" dirty="0" err="1"/>
              <a:t>methods</a:t>
            </a:r>
            <a:r>
              <a:rPr lang="it-IT" altLang="en-US" sz="2400" dirty="0"/>
              <a:t> </a:t>
            </a:r>
            <a:r>
              <a:rPr lang="it-IT" altLang="en-US" sz="2400" dirty="0" err="1"/>
              <a:t>required</a:t>
            </a:r>
            <a:r>
              <a:rPr lang="it-IT" altLang="en-US" sz="2400" dirty="0"/>
              <a:t> (</a:t>
            </a:r>
            <a:r>
              <a:rPr lang="it-IT" altLang="en-US" sz="2000" b="1" i="1" dirty="0"/>
              <a:t>Freudenthaler, et al. </a:t>
            </a:r>
            <a:r>
              <a:rPr lang="it-IT" altLang="en-US" sz="2000" b="1" i="1" dirty="0" err="1"/>
              <a:t>Tellus</a:t>
            </a:r>
            <a:r>
              <a:rPr lang="it-IT" altLang="en-US" sz="2000" b="1" i="1" dirty="0"/>
              <a:t> B,2009</a:t>
            </a:r>
            <a:r>
              <a:rPr lang="it-IT" altLang="en-US" sz="2400" dirty="0"/>
              <a:t>)</a:t>
            </a:r>
          </a:p>
          <a:p>
            <a:endParaRPr lang="it-IT" altLang="en-US" sz="2400" dirty="0"/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4730817E-A727-407C-F75B-E6E88FEF0CA3}"/>
              </a:ext>
            </a:extLst>
          </p:cNvPr>
          <p:cNvSpPr txBox="1"/>
          <p:nvPr/>
        </p:nvSpPr>
        <p:spPr>
          <a:xfrm>
            <a:off x="827690" y="694272"/>
            <a:ext cx="1053662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2400" dirty="0"/>
              <a:t>The way in </a:t>
            </a:r>
            <a:r>
              <a:rPr lang="it-IT" sz="2400" dirty="0" err="1"/>
              <a:t>which</a:t>
            </a:r>
            <a:r>
              <a:rPr lang="it-IT" sz="2400" dirty="0"/>
              <a:t> </a:t>
            </a:r>
            <a:r>
              <a:rPr lang="it-IT" sz="2400" dirty="0" err="1"/>
              <a:t>particles</a:t>
            </a:r>
            <a:r>
              <a:rPr lang="it-IT" sz="2400" dirty="0"/>
              <a:t> in </a:t>
            </a:r>
            <a:r>
              <a:rPr lang="it-IT" sz="2400" dirty="0" err="1"/>
              <a:t>atmosphere</a:t>
            </a:r>
            <a:r>
              <a:rPr lang="it-IT" sz="2400" dirty="0"/>
              <a:t> </a:t>
            </a:r>
            <a:r>
              <a:rPr lang="it-IT" sz="2400" dirty="0" err="1"/>
              <a:t>modify</a:t>
            </a:r>
            <a:r>
              <a:rPr lang="it-IT" sz="2400" dirty="0"/>
              <a:t> the </a:t>
            </a:r>
            <a:r>
              <a:rPr lang="it-IT" sz="2400" dirty="0" err="1"/>
              <a:t>polarization</a:t>
            </a:r>
            <a:r>
              <a:rPr lang="it-IT" sz="2400" dirty="0"/>
              <a:t> status of the </a:t>
            </a:r>
            <a:r>
              <a:rPr lang="it-IT" sz="2400" dirty="0" err="1"/>
              <a:t>emitted</a:t>
            </a:r>
            <a:r>
              <a:rPr lang="it-IT" sz="2400" dirty="0"/>
              <a:t> laser </a:t>
            </a:r>
            <a:r>
              <a:rPr lang="it-IT" sz="2400" dirty="0" err="1"/>
              <a:t>beam</a:t>
            </a:r>
            <a:r>
              <a:rPr lang="it-IT" sz="2400" dirty="0"/>
              <a:t> (and </a:t>
            </a:r>
            <a:r>
              <a:rPr lang="it-IT" sz="2400" dirty="0" err="1"/>
              <a:t>its</a:t>
            </a:r>
            <a:r>
              <a:rPr lang="it-IT" sz="2400" dirty="0"/>
              <a:t> </a:t>
            </a:r>
            <a:r>
              <a:rPr lang="it-IT" sz="2400" dirty="0" err="1"/>
              <a:t>return</a:t>
            </a:r>
            <a:r>
              <a:rPr lang="it-IT" sz="2400" dirty="0"/>
              <a:t>) </a:t>
            </a:r>
            <a:r>
              <a:rPr lang="it-IT" sz="2400" dirty="0" err="1"/>
              <a:t>is</a:t>
            </a:r>
            <a:r>
              <a:rPr lang="it-IT" sz="2400" dirty="0"/>
              <a:t> </a:t>
            </a:r>
            <a:r>
              <a:rPr lang="it-IT" sz="2400" dirty="0" err="1"/>
              <a:t>related</a:t>
            </a:r>
            <a:r>
              <a:rPr lang="it-IT" sz="2400" dirty="0"/>
              <a:t> to </a:t>
            </a:r>
            <a:r>
              <a:rPr lang="it-IT" sz="2400" dirty="0" err="1"/>
              <a:t>asphericity</a:t>
            </a:r>
            <a:r>
              <a:rPr lang="it-IT" sz="2400" dirty="0"/>
              <a:t> of the </a:t>
            </a:r>
            <a:r>
              <a:rPr lang="it-IT" sz="2400" dirty="0" err="1"/>
              <a:t>particles</a:t>
            </a:r>
            <a:r>
              <a:rPr lang="it-IT" sz="2400" dirty="0"/>
              <a:t>:</a:t>
            </a:r>
          </a:p>
          <a:p>
            <a:pPr algn="just"/>
            <a:endParaRPr lang="it-IT" sz="2400" dirty="0"/>
          </a:p>
          <a:p>
            <a:pPr algn="ctr"/>
            <a:r>
              <a:rPr lang="it-IT" sz="2400" b="1" dirty="0"/>
              <a:t>the more </a:t>
            </a:r>
            <a:r>
              <a:rPr lang="it-IT" sz="2400" b="1" dirty="0" err="1"/>
              <a:t>they</a:t>
            </a:r>
            <a:r>
              <a:rPr lang="it-IT" sz="2400" b="1" dirty="0"/>
              <a:t> </a:t>
            </a:r>
            <a:r>
              <a:rPr lang="it-IT" sz="2400" b="1" dirty="0" err="1"/>
              <a:t>depolarize</a:t>
            </a:r>
            <a:r>
              <a:rPr lang="it-IT" sz="2400" b="1" dirty="0"/>
              <a:t>, the more </a:t>
            </a:r>
            <a:r>
              <a:rPr lang="it-IT" sz="2400" b="1" dirty="0" err="1"/>
              <a:t>aspherical</a:t>
            </a:r>
            <a:r>
              <a:rPr lang="it-IT" sz="2400" b="1" dirty="0"/>
              <a:t> </a:t>
            </a:r>
            <a:r>
              <a:rPr lang="it-IT" sz="2400" b="1" dirty="0" err="1"/>
              <a:t>they</a:t>
            </a:r>
            <a:r>
              <a:rPr lang="it-IT" sz="2400" b="1" dirty="0"/>
              <a:t> are</a:t>
            </a:r>
          </a:p>
        </p:txBody>
      </p:sp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DAE91094-07C1-7342-D7F4-B6BE504E4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5294" y="3711103"/>
            <a:ext cx="6661412" cy="1167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622EAA4A-02CC-A29F-17B6-AA4A256A0C18}"/>
              </a:ext>
            </a:extLst>
          </p:cNvPr>
          <p:cNvSpPr txBox="1"/>
          <p:nvPr/>
        </p:nvSpPr>
        <p:spPr>
          <a:xfrm>
            <a:off x="827690" y="2465962"/>
            <a:ext cx="1053662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2400" dirty="0"/>
              <a:t>The </a:t>
            </a:r>
            <a:r>
              <a:rPr lang="it-IT" sz="2400" dirty="0" err="1"/>
              <a:t>particle</a:t>
            </a:r>
            <a:r>
              <a:rPr lang="it-IT" sz="2400" dirty="0"/>
              <a:t> </a:t>
            </a:r>
            <a:r>
              <a:rPr lang="it-IT" sz="2400" dirty="0" err="1"/>
              <a:t>depolarization</a:t>
            </a:r>
            <a:r>
              <a:rPr lang="it-IT" sz="2400" dirty="0"/>
              <a:t> ratio </a:t>
            </a:r>
            <a:r>
              <a:rPr lang="it-IT" sz="2400" dirty="0">
                <a:latin typeface="Symbol" pitchFamily="2" charset="2"/>
              </a:rPr>
              <a:t>d</a:t>
            </a:r>
            <a:r>
              <a:rPr lang="it-IT" sz="2400" dirty="0"/>
              <a:t> can be </a:t>
            </a:r>
            <a:r>
              <a:rPr lang="it-IT" sz="2400" dirty="0" err="1"/>
              <a:t>measured</a:t>
            </a:r>
            <a:r>
              <a:rPr lang="it-IT" sz="2400" dirty="0"/>
              <a:t> </a:t>
            </a:r>
            <a:r>
              <a:rPr lang="it-IT" sz="2400" dirty="0" err="1"/>
              <a:t>using</a:t>
            </a:r>
            <a:r>
              <a:rPr lang="it-IT" sz="2400" dirty="0"/>
              <a:t> </a:t>
            </a:r>
            <a:r>
              <a:rPr lang="it-IT" sz="2400" dirty="0" err="1"/>
              <a:t>depolarizing</a:t>
            </a:r>
            <a:r>
              <a:rPr lang="it-IT" sz="2400" dirty="0"/>
              <a:t> cube </a:t>
            </a:r>
            <a:r>
              <a:rPr lang="it-IT" sz="2400" dirty="0" err="1"/>
              <a:t>separating</a:t>
            </a:r>
            <a:r>
              <a:rPr lang="it-IT" sz="2400" dirty="0"/>
              <a:t> the </a:t>
            </a:r>
            <a:r>
              <a:rPr lang="it-IT" sz="2400" dirty="0" err="1"/>
              <a:t>perpendicular</a:t>
            </a:r>
            <a:r>
              <a:rPr lang="it-IT" sz="2400" dirty="0"/>
              <a:t> </a:t>
            </a:r>
            <a:r>
              <a:rPr lang="it-IT" sz="2400" dirty="0" err="1"/>
              <a:t>depolarized</a:t>
            </a:r>
            <a:r>
              <a:rPr lang="it-IT" sz="2400" dirty="0"/>
              <a:t> component of the </a:t>
            </a:r>
            <a:r>
              <a:rPr lang="it-IT" sz="2400" dirty="0" err="1"/>
              <a:t>backscattered</a:t>
            </a:r>
            <a:r>
              <a:rPr lang="it-IT" sz="2400" dirty="0"/>
              <a:t> </a:t>
            </a:r>
            <a:r>
              <a:rPr lang="it-IT" sz="2400" dirty="0" err="1"/>
              <a:t>radiation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5389232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59CCBFEF-6E40-DA42-920A-6C54750F698B}"/>
              </a:ext>
            </a:extLst>
          </p:cNvPr>
          <p:cNvSpPr txBox="1"/>
          <p:nvPr/>
        </p:nvSpPr>
        <p:spPr>
          <a:xfrm>
            <a:off x="2396878" y="0"/>
            <a:ext cx="73982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 err="1"/>
              <a:t>Example</a:t>
            </a:r>
            <a:r>
              <a:rPr lang="it-IT" sz="3200" b="1" dirty="0"/>
              <a:t> of aerosol lidar </a:t>
            </a:r>
            <a:r>
              <a:rPr lang="it-IT" sz="3200" b="1" dirty="0" err="1"/>
              <a:t>observations</a:t>
            </a:r>
            <a:endParaRPr lang="it-IT" sz="3200" b="1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C435A5DC-00B0-0F4A-9253-B79060FF1C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0208" y="1253916"/>
            <a:ext cx="5511689" cy="4292480"/>
          </a:xfrm>
          <a:prstGeom prst="rect">
            <a:avLst/>
          </a:prstGeom>
        </p:spPr>
      </p:pic>
      <p:sp>
        <p:nvSpPr>
          <p:cNvPr id="9" name="Rettangolo 6">
            <a:extLst>
              <a:ext uri="{FF2B5EF4-FFF2-40B4-BE49-F238E27FC236}">
                <a16:creationId xmlns:a16="http://schemas.microsoft.com/office/drawing/2014/main" id="{6D9D8EB3-9BC0-C141-93D4-F22045F276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2589" y="5896800"/>
            <a:ext cx="63841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buSzPts val="2000"/>
            </a:pPr>
            <a:r>
              <a:rPr lang="it-IT" sz="2000" b="1" dirty="0">
                <a:latin typeface="Calibri" pitchFamily="34" charset="0"/>
              </a:rPr>
              <a:t>Aerosol lidar </a:t>
            </a:r>
            <a:r>
              <a:rPr lang="it-IT" sz="2000" b="1" dirty="0" err="1">
                <a:latin typeface="Calibri" pitchFamily="34" charset="0"/>
              </a:rPr>
              <a:t>measurements</a:t>
            </a:r>
            <a:r>
              <a:rPr lang="it-IT" sz="2000" b="1" dirty="0">
                <a:latin typeface="Calibri" pitchFamily="34" charset="0"/>
              </a:rPr>
              <a:t>  @ 1064 nm  CNR-Potenza-IT</a:t>
            </a:r>
          </a:p>
        </p:txBody>
      </p:sp>
      <p:sp>
        <p:nvSpPr>
          <p:cNvPr id="10" name="Freccia a destra 4">
            <a:extLst>
              <a:ext uri="{FF2B5EF4-FFF2-40B4-BE49-F238E27FC236}">
                <a16:creationId xmlns:a16="http://schemas.microsoft.com/office/drawing/2014/main" id="{FFBB9D2D-3189-7E4A-852B-C857736A855F}"/>
              </a:ext>
            </a:extLst>
          </p:cNvPr>
          <p:cNvSpPr/>
          <p:nvPr/>
        </p:nvSpPr>
        <p:spPr>
          <a:xfrm rot="21304980">
            <a:off x="3666543" y="4519300"/>
            <a:ext cx="3796917" cy="193263"/>
          </a:xfrm>
          <a:prstGeom prst="rightArrow">
            <a:avLst/>
          </a:prstGeom>
          <a:solidFill>
            <a:srgbClr val="F040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4040E4CE-C9F4-6740-BE7B-CBACACFE73A3}"/>
              </a:ext>
            </a:extLst>
          </p:cNvPr>
          <p:cNvSpPr txBox="1"/>
          <p:nvPr/>
        </p:nvSpPr>
        <p:spPr>
          <a:xfrm>
            <a:off x="7634296" y="4228599"/>
            <a:ext cx="3799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Interface PBL- free troposphere</a:t>
            </a:r>
          </a:p>
        </p:txBody>
      </p:sp>
      <p:sp>
        <p:nvSpPr>
          <p:cNvPr id="14" name="Freccia a destra 6">
            <a:extLst>
              <a:ext uri="{FF2B5EF4-FFF2-40B4-BE49-F238E27FC236}">
                <a16:creationId xmlns:a16="http://schemas.microsoft.com/office/drawing/2014/main" id="{6F8A5F84-D032-224A-9558-7D66F7F89C5A}"/>
              </a:ext>
            </a:extLst>
          </p:cNvPr>
          <p:cNvSpPr/>
          <p:nvPr/>
        </p:nvSpPr>
        <p:spPr>
          <a:xfrm rot="21275632">
            <a:off x="3720255" y="3372185"/>
            <a:ext cx="4545623" cy="852854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8E0BBE1E-D446-AD49-B883-5343140BAB3B}"/>
              </a:ext>
            </a:extLst>
          </p:cNvPr>
          <p:cNvSpPr txBox="1"/>
          <p:nvPr/>
        </p:nvSpPr>
        <p:spPr>
          <a:xfrm>
            <a:off x="8102514" y="3606278"/>
            <a:ext cx="27080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Intense layer of desert dust</a:t>
            </a:r>
          </a:p>
        </p:txBody>
      </p:sp>
      <p:sp>
        <p:nvSpPr>
          <p:cNvPr id="16" name="Freccia a destra 8">
            <a:extLst>
              <a:ext uri="{FF2B5EF4-FFF2-40B4-BE49-F238E27FC236}">
                <a16:creationId xmlns:a16="http://schemas.microsoft.com/office/drawing/2014/main" id="{1A624B9A-926F-2D4C-8508-F1133B7DD61C}"/>
              </a:ext>
            </a:extLst>
          </p:cNvPr>
          <p:cNvSpPr/>
          <p:nvPr/>
        </p:nvSpPr>
        <p:spPr>
          <a:xfrm rot="21275632">
            <a:off x="3716900" y="2911999"/>
            <a:ext cx="4545623" cy="522016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FB50A02-0BA9-5E49-9FD6-1D254450A63D}"/>
              </a:ext>
            </a:extLst>
          </p:cNvPr>
          <p:cNvSpPr txBox="1"/>
          <p:nvPr/>
        </p:nvSpPr>
        <p:spPr>
          <a:xfrm>
            <a:off x="8193368" y="2757293"/>
            <a:ext cx="2708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Feeble aerosol layer</a:t>
            </a:r>
          </a:p>
        </p:txBody>
      </p:sp>
      <p:sp>
        <p:nvSpPr>
          <p:cNvPr id="18" name="Freccia a destra 10">
            <a:extLst>
              <a:ext uri="{FF2B5EF4-FFF2-40B4-BE49-F238E27FC236}">
                <a16:creationId xmlns:a16="http://schemas.microsoft.com/office/drawing/2014/main" id="{145518C6-CE69-9742-B398-D6A8912A43EF}"/>
              </a:ext>
            </a:extLst>
          </p:cNvPr>
          <p:cNvSpPr/>
          <p:nvPr/>
        </p:nvSpPr>
        <p:spPr>
          <a:xfrm rot="588226">
            <a:off x="4693248" y="1759070"/>
            <a:ext cx="3098499" cy="232896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ccia a destra 11">
            <a:extLst>
              <a:ext uri="{FF2B5EF4-FFF2-40B4-BE49-F238E27FC236}">
                <a16:creationId xmlns:a16="http://schemas.microsoft.com/office/drawing/2014/main" id="{A1986E3C-3B81-B545-AF36-35537C91D048}"/>
              </a:ext>
            </a:extLst>
          </p:cNvPr>
          <p:cNvSpPr/>
          <p:nvPr/>
        </p:nvSpPr>
        <p:spPr>
          <a:xfrm rot="21203843">
            <a:off x="5138747" y="2347355"/>
            <a:ext cx="2768556" cy="232896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A96195A7-892A-4048-95E7-C796CE3E1DE7}"/>
              </a:ext>
            </a:extLst>
          </p:cNvPr>
          <p:cNvSpPr txBox="1"/>
          <p:nvPr/>
        </p:nvSpPr>
        <p:spPr>
          <a:xfrm>
            <a:off x="7905540" y="2113089"/>
            <a:ext cx="2708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Thin cirrus</a:t>
            </a:r>
          </a:p>
        </p:txBody>
      </p: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140EDA3B-D7C3-074B-8C2D-5462A1BB5931}"/>
              </a:ext>
            </a:extLst>
          </p:cNvPr>
          <p:cNvGrpSpPr/>
          <p:nvPr/>
        </p:nvGrpSpPr>
        <p:grpSpPr>
          <a:xfrm>
            <a:off x="40961" y="429507"/>
            <a:ext cx="1719263" cy="2159000"/>
            <a:chOff x="1217428" y="2690037"/>
            <a:chExt cx="1719263" cy="2159000"/>
          </a:xfrm>
        </p:grpSpPr>
        <p:pic>
          <p:nvPicPr>
            <p:cNvPr id="22" name="Picture 5" descr="Europe_3_02">
              <a:extLst>
                <a:ext uri="{FF2B5EF4-FFF2-40B4-BE49-F238E27FC236}">
                  <a16:creationId xmlns:a16="http://schemas.microsoft.com/office/drawing/2014/main" id="{B2D3D3B3-231C-094C-B022-A6F3A73F18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217428" y="2690037"/>
              <a:ext cx="1719263" cy="2159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3" name="Oval 6">
              <a:extLst>
                <a:ext uri="{FF2B5EF4-FFF2-40B4-BE49-F238E27FC236}">
                  <a16:creationId xmlns:a16="http://schemas.microsoft.com/office/drawing/2014/main" id="{8219C3C7-CBD7-AD4E-A7B9-46AFAA5CE06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868570" y="3499913"/>
              <a:ext cx="54136" cy="6314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24" name="Footer Placeholder 4">
            <a:extLst>
              <a:ext uri="{FF2B5EF4-FFF2-40B4-BE49-F238E27FC236}">
                <a16:creationId xmlns:a16="http://schemas.microsoft.com/office/drawing/2014/main" id="{0D73FF09-1909-5A84-ADE0-CACC2CD56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15235" y="6415126"/>
            <a:ext cx="5961529" cy="365125"/>
          </a:xfrm>
        </p:spPr>
        <p:txBody>
          <a:bodyPr/>
          <a:lstStyle/>
          <a:p>
            <a:r>
              <a:rPr lang="it-IT" b="1" dirty="0"/>
              <a:t>Lidar Tutorials – ILRC 30 , Virtual 26 June 2022</a:t>
            </a:r>
          </a:p>
        </p:txBody>
      </p:sp>
    </p:spTree>
    <p:extLst>
      <p:ext uri="{BB962C8B-B14F-4D97-AF65-F5344CB8AC3E}">
        <p14:creationId xmlns:p14="http://schemas.microsoft.com/office/powerpoint/2010/main" val="4019868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 animBg="1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mapo26june06"/>
          <p:cNvPicPr>
            <a:picLocks noChangeAspect="1" noChangeArrowheads="1"/>
          </p:cNvPicPr>
          <p:nvPr/>
        </p:nvPicPr>
        <p:blipFill>
          <a:blip r:embed="rId2" cstate="print"/>
          <a:srcRect l="5249" t="1750" r="1312" b="1750"/>
          <a:stretch>
            <a:fillRect/>
          </a:stretch>
        </p:blipFill>
        <p:spPr bwMode="auto">
          <a:xfrm>
            <a:off x="85064" y="1030654"/>
            <a:ext cx="2136016" cy="1654493"/>
          </a:xfrm>
          <a:prstGeom prst="rect">
            <a:avLst/>
          </a:prstGeom>
          <a:noFill/>
          <a:ln w="9525">
            <a:solidFill>
              <a:schemeClr val="bg2">
                <a:lumMod val="2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 l="3319" t="4483" r="3319" b="5603"/>
          <a:stretch>
            <a:fillRect/>
          </a:stretch>
        </p:blipFill>
        <p:spPr bwMode="auto">
          <a:xfrm>
            <a:off x="2232778" y="1027695"/>
            <a:ext cx="8102202" cy="577714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414675" y="4889205"/>
            <a:ext cx="2507511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Potenza, Lidar </a:t>
            </a:r>
          </a:p>
          <a:p>
            <a:pPr>
              <a:spcBef>
                <a:spcPct val="50000"/>
              </a:spcBef>
            </a:pPr>
            <a:r>
              <a:rPr lang="it-IT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AOD@532 </a:t>
            </a:r>
            <a:r>
              <a:rPr lang="it-IT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nm</a:t>
            </a:r>
            <a:r>
              <a:rPr lang="it-IT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= 0.30 (in the </a:t>
            </a:r>
            <a:r>
              <a:rPr lang="it-IT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dust</a:t>
            </a:r>
            <a:r>
              <a:rPr lang="it-IT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it-IT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layer</a:t>
            </a:r>
            <a:r>
              <a:rPr lang="it-IT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= 0.25)</a:t>
            </a:r>
          </a:p>
          <a:p>
            <a:pPr>
              <a:spcBef>
                <a:spcPct val="50000"/>
              </a:spcBef>
            </a:pPr>
            <a:r>
              <a:rPr lang="it-IT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AOD@355 </a:t>
            </a:r>
            <a:r>
              <a:rPr lang="it-IT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nm</a:t>
            </a:r>
            <a:r>
              <a:rPr lang="it-IT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= 0.33 (in the </a:t>
            </a:r>
            <a:r>
              <a:rPr lang="it-IT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dust</a:t>
            </a:r>
            <a:r>
              <a:rPr lang="it-IT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it-IT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layer</a:t>
            </a:r>
            <a:r>
              <a:rPr lang="it-IT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= 0.25)</a:t>
            </a:r>
          </a:p>
        </p:txBody>
      </p: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EAF43002-0B4D-9BBB-75E1-6FF08CE0A6B1}"/>
              </a:ext>
            </a:extLst>
          </p:cNvPr>
          <p:cNvGrpSpPr/>
          <p:nvPr/>
        </p:nvGrpSpPr>
        <p:grpSpPr>
          <a:xfrm>
            <a:off x="9723464" y="1441284"/>
            <a:ext cx="2521682" cy="2317007"/>
            <a:chOff x="9723464" y="1441284"/>
            <a:chExt cx="2521682" cy="2317007"/>
          </a:xfrm>
        </p:grpSpPr>
        <p:sp>
          <p:nvSpPr>
            <p:cNvPr id="8" name="Text Box 6"/>
            <p:cNvSpPr txBox="1">
              <a:spLocks noChangeArrowheads="1"/>
            </p:cNvSpPr>
            <p:nvPr/>
          </p:nvSpPr>
          <p:spPr bwMode="auto">
            <a:xfrm>
              <a:off x="9723464" y="2262982"/>
              <a:ext cx="2507511" cy="707886"/>
            </a:xfrm>
            <a:prstGeom prst="rect">
              <a:avLst/>
            </a:prstGeom>
            <a:solidFill>
              <a:srgbClr val="00B0F0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it-IT" sz="2000" b="1" i="1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Mean</a:t>
              </a:r>
              <a:r>
                <a:rPr lang="it-IT" sz="2000" b="1" i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it-IT" sz="2000" b="1" i="1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values</a:t>
              </a:r>
              <a:r>
                <a:rPr lang="it-IT" sz="2000" b="1" i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in the </a:t>
              </a:r>
              <a:r>
                <a:rPr lang="it-IT" sz="2000" b="1" i="1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layers</a:t>
              </a:r>
              <a:endParaRPr lang="it-IT" sz="2000" b="1" i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2" name="Gruppo 1">
              <a:extLst>
                <a:ext uri="{FF2B5EF4-FFF2-40B4-BE49-F238E27FC236}">
                  <a16:creationId xmlns:a16="http://schemas.microsoft.com/office/drawing/2014/main" id="{EDBD4736-EEB5-A62E-CBAB-692EFF6635F6}"/>
                </a:ext>
              </a:extLst>
            </p:cNvPr>
            <p:cNvGrpSpPr/>
            <p:nvPr/>
          </p:nvGrpSpPr>
          <p:grpSpPr>
            <a:xfrm>
              <a:off x="9723464" y="1441284"/>
              <a:ext cx="2521682" cy="2317007"/>
              <a:chOff x="9709293" y="1461969"/>
              <a:chExt cx="2521682" cy="2317007"/>
            </a:xfrm>
          </p:grpSpPr>
          <p:sp>
            <p:nvSpPr>
              <p:cNvPr id="7" name="Text Box 6"/>
              <p:cNvSpPr txBox="1">
                <a:spLocks noChangeArrowheads="1"/>
              </p:cNvSpPr>
              <p:nvPr/>
            </p:nvSpPr>
            <p:spPr bwMode="auto">
              <a:xfrm>
                <a:off x="9709293" y="1461969"/>
                <a:ext cx="2507511" cy="707886"/>
              </a:xfrm>
              <a:prstGeom prst="rect">
                <a:avLst/>
              </a:prstGeom>
              <a:solidFill>
                <a:srgbClr val="00B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it-IT" sz="2000" b="1" i="1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Columnar</a:t>
                </a:r>
                <a:r>
                  <a:rPr lang="it-IT" sz="2000" b="1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it-IT" sz="2000" b="1" i="1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integrated</a:t>
                </a:r>
                <a:r>
                  <a:rPr lang="it-IT" sz="2000" b="1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it-IT" sz="2000" b="1" i="1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quantities</a:t>
                </a:r>
                <a:r>
                  <a:rPr lang="it-IT" sz="2000" b="1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(</a:t>
                </a:r>
                <a:r>
                  <a:rPr lang="it-IT" sz="2000" b="1" i="1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like</a:t>
                </a:r>
                <a:r>
                  <a:rPr lang="it-IT" sz="2000" b="1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AOD)</a:t>
                </a:r>
              </a:p>
            </p:txBody>
          </p:sp>
          <p:sp>
            <p:nvSpPr>
              <p:cNvPr id="9" name="Text Box 6"/>
              <p:cNvSpPr txBox="1">
                <a:spLocks noChangeArrowheads="1"/>
              </p:cNvSpPr>
              <p:nvPr/>
            </p:nvSpPr>
            <p:spPr bwMode="auto">
              <a:xfrm>
                <a:off x="9723464" y="3071090"/>
                <a:ext cx="2507511" cy="707886"/>
              </a:xfrm>
              <a:prstGeom prst="rect">
                <a:avLst/>
              </a:prstGeom>
              <a:solidFill>
                <a:srgbClr val="00B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it-IT" sz="2000" b="1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Layer </a:t>
                </a:r>
                <a:r>
                  <a:rPr lang="it-IT" sz="2000" b="1" i="1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integrated</a:t>
                </a:r>
                <a:r>
                  <a:rPr lang="it-IT" sz="2000" b="1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it-IT" sz="2000" b="1" i="1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quantities</a:t>
                </a:r>
                <a:r>
                  <a:rPr lang="it-IT" sz="2000" b="1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(</a:t>
                </a:r>
                <a:r>
                  <a:rPr lang="it-IT" sz="2000" b="1" i="1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like</a:t>
                </a:r>
                <a:r>
                  <a:rPr lang="it-IT" sz="2000" b="1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AOD)</a:t>
                </a:r>
              </a:p>
            </p:txBody>
          </p:sp>
        </p:grpSp>
      </p:grpSp>
      <p:grpSp>
        <p:nvGrpSpPr>
          <p:cNvPr id="3" name="Gruppo 2">
            <a:extLst>
              <a:ext uri="{FF2B5EF4-FFF2-40B4-BE49-F238E27FC236}">
                <a16:creationId xmlns:a16="http://schemas.microsoft.com/office/drawing/2014/main" id="{8F8CA228-0C14-7A53-6515-D3486EB7F494}"/>
              </a:ext>
            </a:extLst>
          </p:cNvPr>
          <p:cNvGrpSpPr/>
          <p:nvPr/>
        </p:nvGrpSpPr>
        <p:grpSpPr>
          <a:xfrm>
            <a:off x="9684489" y="3850837"/>
            <a:ext cx="2550024" cy="2143307"/>
            <a:chOff x="9684489" y="3850837"/>
            <a:chExt cx="2550024" cy="2143307"/>
          </a:xfrm>
        </p:grpSpPr>
        <p:sp>
          <p:nvSpPr>
            <p:cNvPr id="10" name="Text Box 6"/>
            <p:cNvSpPr txBox="1">
              <a:spLocks noChangeArrowheads="1"/>
            </p:cNvSpPr>
            <p:nvPr/>
          </p:nvSpPr>
          <p:spPr bwMode="auto">
            <a:xfrm>
              <a:off x="9727002" y="3850837"/>
              <a:ext cx="2507511" cy="40011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it-IT" sz="2000" b="1" i="1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Layer</a:t>
              </a:r>
              <a:r>
                <a:rPr lang="it-IT" sz="2000" b="1" i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it-IT" sz="2000" b="1" i="1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typing</a:t>
              </a:r>
              <a:endParaRPr lang="it-IT" sz="2000" b="1" i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9684489" y="4343478"/>
              <a:ext cx="2507511" cy="40011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it-IT" sz="2000" b="1" i="1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Dust</a:t>
              </a:r>
              <a:r>
                <a:rPr lang="it-IT" sz="2000" b="1" i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back and </a:t>
              </a:r>
              <a:r>
                <a:rPr lang="it-IT" sz="2000" b="1" i="1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ext</a:t>
              </a:r>
              <a:endParaRPr lang="it-IT" sz="2000" b="1" i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" name="Text Box 6"/>
            <p:cNvSpPr txBox="1">
              <a:spLocks noChangeArrowheads="1"/>
            </p:cNvSpPr>
            <p:nvPr/>
          </p:nvSpPr>
          <p:spPr bwMode="auto">
            <a:xfrm>
              <a:off x="9698660" y="4793602"/>
              <a:ext cx="2507511" cy="40011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it-IT" sz="2000" b="1" i="1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Dust</a:t>
              </a:r>
              <a:r>
                <a:rPr lang="it-IT" sz="2000" b="1" i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it-IT" sz="2000" b="1" i="1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concentration</a:t>
              </a:r>
              <a:endParaRPr lang="it-IT" sz="2000" b="1" i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9702198" y="5286258"/>
              <a:ext cx="2507511" cy="70788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it-IT" sz="2000" b="1" i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Fine and mode </a:t>
              </a:r>
              <a:r>
                <a:rPr lang="it-IT" sz="2000" b="1" i="1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concentration</a:t>
              </a:r>
              <a:endParaRPr lang="it-IT" sz="2000" b="1" i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94BE3109-30E5-00A8-4118-8C8691B0A1D8}"/>
              </a:ext>
            </a:extLst>
          </p:cNvPr>
          <p:cNvSpPr txBox="1"/>
          <p:nvPr/>
        </p:nvSpPr>
        <p:spPr>
          <a:xfrm>
            <a:off x="2396878" y="0"/>
            <a:ext cx="73982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 err="1"/>
              <a:t>Example</a:t>
            </a:r>
            <a:r>
              <a:rPr lang="it-IT" sz="3200" b="1" dirty="0"/>
              <a:t> of aerosol lidar </a:t>
            </a:r>
            <a:r>
              <a:rPr lang="it-IT" sz="3200" b="1" dirty="0" err="1"/>
              <a:t>observations</a:t>
            </a:r>
            <a:endParaRPr lang="it-IT" sz="3200" b="1" dirty="0"/>
          </a:p>
        </p:txBody>
      </p:sp>
    </p:spTree>
    <p:extLst>
      <p:ext uri="{BB962C8B-B14F-4D97-AF65-F5344CB8AC3E}">
        <p14:creationId xmlns:p14="http://schemas.microsoft.com/office/powerpoint/2010/main" val="749062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ooter Placeholder 4">
            <a:extLst>
              <a:ext uri="{FF2B5EF4-FFF2-40B4-BE49-F238E27FC236}">
                <a16:creationId xmlns:a16="http://schemas.microsoft.com/office/drawing/2014/main" id="{0D73FF09-1909-5A84-ADE0-CACC2CD56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15235" y="6415126"/>
            <a:ext cx="5961529" cy="365125"/>
          </a:xfrm>
        </p:spPr>
        <p:txBody>
          <a:bodyPr/>
          <a:lstStyle/>
          <a:p>
            <a:r>
              <a:rPr lang="it-IT" b="1" dirty="0"/>
              <a:t>Lidar Tutorials – ILRC 30 , Virtual 26 June 2022</a:t>
            </a:r>
          </a:p>
        </p:txBody>
      </p:sp>
      <p:sp>
        <p:nvSpPr>
          <p:cNvPr id="7" name="Google Shape;399;g11bbd55a9fd_0_32">
            <a:extLst>
              <a:ext uri="{FF2B5EF4-FFF2-40B4-BE49-F238E27FC236}">
                <a16:creationId xmlns:a16="http://schemas.microsoft.com/office/drawing/2014/main" id="{95E53FB8-ADC4-D77C-7354-7F2F3129C7DD}"/>
              </a:ext>
            </a:extLst>
          </p:cNvPr>
          <p:cNvSpPr txBox="1">
            <a:spLocks/>
          </p:cNvSpPr>
          <p:nvPr/>
        </p:nvSpPr>
        <p:spPr>
          <a:xfrm>
            <a:off x="0" y="186052"/>
            <a:ext cx="12192000" cy="620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SzPts val="3600"/>
            </a:pPr>
            <a:r>
              <a:rPr lang="en-US" sz="3200" b="1" dirty="0">
                <a:latin typeface="+mn-lt"/>
                <a:ea typeface="+mn-ea"/>
                <a:cs typeface="+mn-cs"/>
              </a:rPr>
              <a:t>Dust</a:t>
            </a:r>
            <a:r>
              <a:rPr lang="en-US" sz="3600" dirty="0"/>
              <a:t> </a:t>
            </a:r>
            <a:r>
              <a:rPr lang="en-US" sz="3200" b="1" dirty="0">
                <a:latin typeface="+mn-lt"/>
                <a:ea typeface="+mn-ea"/>
                <a:cs typeface="+mn-cs"/>
              </a:rPr>
              <a:t>extinction profiles</a:t>
            </a:r>
          </a:p>
        </p:txBody>
      </p:sp>
      <p:pic>
        <p:nvPicPr>
          <p:cNvPr id="10" name="Google Shape;436;g11bbd55a9fd_0_5">
            <a:extLst>
              <a:ext uri="{FF2B5EF4-FFF2-40B4-BE49-F238E27FC236}">
                <a16:creationId xmlns:a16="http://schemas.microsoft.com/office/drawing/2014/main" id="{67C5B6F7-98C3-755B-5F4F-511F84ECF2CC}"/>
              </a:ext>
            </a:extLst>
          </p:cNvPr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72567" y="1000273"/>
            <a:ext cx="8675766" cy="560428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6D411E3D-A603-9C41-6733-F6C407EEE5F9}"/>
              </a:ext>
            </a:extLst>
          </p:cNvPr>
          <p:cNvSpPr/>
          <p:nvPr/>
        </p:nvSpPr>
        <p:spPr>
          <a:xfrm>
            <a:off x="3749413" y="2304628"/>
            <a:ext cx="5341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Symbol" pitchFamily="2" charset="2"/>
              </a:rPr>
              <a:t>d</a:t>
            </a:r>
            <a:endParaRPr lang="it-IT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ymbol" pitchFamily="2" charset="2"/>
            </a:endParaRP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737DEE9-77C8-EAEF-E8DE-643C9E570ACD}"/>
              </a:ext>
            </a:extLst>
          </p:cNvPr>
          <p:cNvSpPr/>
          <p:nvPr/>
        </p:nvSpPr>
        <p:spPr>
          <a:xfrm>
            <a:off x="6485799" y="2304628"/>
            <a:ext cx="5645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Symbol" pitchFamily="2" charset="2"/>
              </a:rPr>
              <a:t>b</a:t>
            </a:r>
            <a:endParaRPr lang="it-IT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ymbol" pitchFamily="2" charset="2"/>
            </a:endParaRPr>
          </a:p>
        </p:txBody>
      </p:sp>
      <p:sp>
        <p:nvSpPr>
          <p:cNvPr id="13" name="Freccia destra 12">
            <a:extLst>
              <a:ext uri="{FF2B5EF4-FFF2-40B4-BE49-F238E27FC236}">
                <a16:creationId xmlns:a16="http://schemas.microsoft.com/office/drawing/2014/main" id="{0E8C44BF-0F60-F051-6288-3D0A1CFED3D7}"/>
              </a:ext>
            </a:extLst>
          </p:cNvPr>
          <p:cNvSpPr/>
          <p:nvPr/>
        </p:nvSpPr>
        <p:spPr>
          <a:xfrm>
            <a:off x="7288946" y="2633557"/>
            <a:ext cx="1194620" cy="4616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CCDA6837-A9E5-979D-0E56-144E97A62215}"/>
              </a:ext>
            </a:extLst>
          </p:cNvPr>
          <p:cNvSpPr/>
          <p:nvPr/>
        </p:nvSpPr>
        <p:spPr>
          <a:xfrm>
            <a:off x="8370109" y="2338004"/>
            <a:ext cx="10663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dirty="0" err="1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accent5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Symbol" pitchFamily="2" charset="2"/>
              </a:rPr>
              <a:t>b</a:t>
            </a:r>
            <a:r>
              <a:rPr lang="it-IT" sz="3200" b="1" baseline="-25000" dirty="0" err="1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accent5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dust</a:t>
            </a:r>
            <a:endParaRPr lang="it-IT" sz="5400" b="1" cap="none" spc="50" dirty="0">
              <a:ln w="9525" cmpd="sng">
                <a:solidFill>
                  <a:schemeClr val="accent5"/>
                </a:solidFill>
                <a:prstDash val="solid"/>
              </a:ln>
              <a:solidFill>
                <a:schemeClr val="accent5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ymbol" pitchFamily="2" charset="2"/>
            </a:endParaRP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3864D073-5E13-537C-84AC-507F2D732818}"/>
              </a:ext>
            </a:extLst>
          </p:cNvPr>
          <p:cNvSpPr/>
          <p:nvPr/>
        </p:nvSpPr>
        <p:spPr>
          <a:xfrm>
            <a:off x="9766691" y="2275132"/>
            <a:ext cx="11240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dirty="0" err="1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accent5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Symbol" pitchFamily="2" charset="2"/>
              </a:rPr>
              <a:t>a</a:t>
            </a:r>
            <a:r>
              <a:rPr lang="it-IT" sz="3200" b="1" baseline="-25000" dirty="0" err="1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accent5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dust</a:t>
            </a:r>
            <a:endParaRPr lang="it-IT" sz="5400" b="1" cap="none" spc="50" dirty="0">
              <a:ln w="9525" cmpd="sng">
                <a:solidFill>
                  <a:schemeClr val="accent5"/>
                </a:solidFill>
                <a:prstDash val="solid"/>
              </a:ln>
              <a:solidFill>
                <a:schemeClr val="accent5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ymbol" pitchFamily="2" charset="2"/>
            </a:endParaRPr>
          </a:p>
        </p:txBody>
      </p:sp>
      <p:sp>
        <p:nvSpPr>
          <p:cNvPr id="16" name="Freccia destra 15">
            <a:extLst>
              <a:ext uri="{FF2B5EF4-FFF2-40B4-BE49-F238E27FC236}">
                <a16:creationId xmlns:a16="http://schemas.microsoft.com/office/drawing/2014/main" id="{7E0FF3FD-068A-5ED9-EE23-36CF558676AC}"/>
              </a:ext>
            </a:extLst>
          </p:cNvPr>
          <p:cNvSpPr/>
          <p:nvPr/>
        </p:nvSpPr>
        <p:spPr>
          <a:xfrm>
            <a:off x="9132521" y="2610173"/>
            <a:ext cx="602636" cy="4616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AC793A5-0D1A-CA6C-7B37-170ABE5D2EBF}"/>
              </a:ext>
            </a:extLst>
          </p:cNvPr>
          <p:cNvSpPr txBox="1"/>
          <p:nvPr/>
        </p:nvSpPr>
        <p:spPr>
          <a:xfrm>
            <a:off x="2086347" y="6477089"/>
            <a:ext cx="3060667" cy="369332"/>
          </a:xfrm>
          <a:prstGeom prst="rect">
            <a:avLst/>
          </a:prstGeom>
          <a:solidFill>
            <a:schemeClr val="lt1"/>
          </a:solidFill>
        </p:spPr>
        <p:txBody>
          <a:bodyPr wrap="square">
            <a:spAutoFit/>
          </a:bodyPr>
          <a:lstStyle/>
          <a:p>
            <a:r>
              <a:rPr lang="en-US" sz="1800" b="1" dirty="0">
                <a:latin typeface="Arial"/>
                <a:ea typeface="Arial"/>
                <a:cs typeface="Arial"/>
                <a:sym typeface="Arial"/>
              </a:rPr>
              <a:t>Freudenthaler et al., 2009</a:t>
            </a:r>
            <a:endParaRPr lang="it-IT" sz="1800" b="1" dirty="0"/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FBC6B6D5-8589-2E4D-EF3B-680513B9FF3E}"/>
              </a:ext>
            </a:extLst>
          </p:cNvPr>
          <p:cNvSpPr txBox="1"/>
          <p:nvPr/>
        </p:nvSpPr>
        <p:spPr>
          <a:xfrm>
            <a:off x="5346288" y="6440776"/>
            <a:ext cx="3060667" cy="369332"/>
          </a:xfrm>
          <a:prstGeom prst="rect">
            <a:avLst/>
          </a:prstGeom>
          <a:solidFill>
            <a:schemeClr val="lt1"/>
          </a:solidFill>
        </p:spPr>
        <p:txBody>
          <a:bodyPr wrap="square">
            <a:spAutoFit/>
          </a:bodyPr>
          <a:lstStyle/>
          <a:p>
            <a:r>
              <a:rPr lang="en-US" sz="1800" b="1" dirty="0" err="1">
                <a:latin typeface="Arial"/>
                <a:ea typeface="Arial"/>
                <a:cs typeface="Arial"/>
                <a:sym typeface="Arial"/>
              </a:rPr>
              <a:t>Tesche</a:t>
            </a:r>
            <a:r>
              <a:rPr lang="en-US" sz="1800" b="1" dirty="0">
                <a:latin typeface="Arial"/>
                <a:ea typeface="Arial"/>
                <a:cs typeface="Arial"/>
                <a:sym typeface="Arial"/>
              </a:rPr>
              <a:t> et al., 2009</a:t>
            </a:r>
            <a:endParaRPr lang="it-IT" sz="1800" b="1" dirty="0"/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FF7EC8C7-F391-399D-18BA-05ACCC23016D}"/>
              </a:ext>
            </a:extLst>
          </p:cNvPr>
          <p:cNvSpPr txBox="1"/>
          <p:nvPr/>
        </p:nvSpPr>
        <p:spPr>
          <a:xfrm>
            <a:off x="7728155" y="6428747"/>
            <a:ext cx="4201210" cy="369332"/>
          </a:xfrm>
          <a:prstGeom prst="rect">
            <a:avLst/>
          </a:prstGeom>
          <a:solidFill>
            <a:schemeClr val="lt1"/>
          </a:solidFill>
        </p:spPr>
        <p:txBody>
          <a:bodyPr wrap="square">
            <a:spAutoFit/>
          </a:bodyPr>
          <a:lstStyle/>
          <a:p>
            <a:r>
              <a:rPr lang="en-US" sz="1800" b="1" dirty="0" err="1">
                <a:latin typeface="Arial"/>
                <a:ea typeface="Arial"/>
                <a:cs typeface="Arial"/>
                <a:sym typeface="Arial"/>
              </a:rPr>
              <a:t>Papagiannopolus</a:t>
            </a:r>
            <a:r>
              <a:rPr lang="en-US" sz="1800" b="1" dirty="0">
                <a:latin typeface="Arial"/>
                <a:ea typeface="Arial"/>
                <a:cs typeface="Arial"/>
                <a:sym typeface="Arial"/>
              </a:rPr>
              <a:t> et al., 2009</a:t>
            </a:r>
            <a:endParaRPr lang="it-IT" sz="1800" b="1" dirty="0"/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BF2C0A02-4EFC-B5E8-AFFC-532BE7F42617}"/>
              </a:ext>
            </a:extLst>
          </p:cNvPr>
          <p:cNvSpPr txBox="1"/>
          <p:nvPr/>
        </p:nvSpPr>
        <p:spPr>
          <a:xfrm>
            <a:off x="471944" y="899039"/>
            <a:ext cx="11592232" cy="400110"/>
          </a:xfrm>
          <a:prstGeom prst="rect">
            <a:avLst/>
          </a:prstGeom>
          <a:solidFill>
            <a:schemeClr val="lt1"/>
          </a:solidFill>
        </p:spPr>
        <p:txBody>
          <a:bodyPr wrap="square">
            <a:spAutoFit/>
          </a:bodyPr>
          <a:lstStyle/>
          <a:p>
            <a:pPr algn="ctr"/>
            <a:r>
              <a:rPr lang="it-IT" sz="2000" b="1" i="0" u="none" strike="noStrike" dirty="0">
                <a:solidFill>
                  <a:srgbClr val="000000"/>
                </a:solidFill>
                <a:effectLst/>
                <a:latin typeface="+mj-lt"/>
              </a:rPr>
              <a:t>EARLINET </a:t>
            </a:r>
            <a:r>
              <a:rPr lang="it-IT" sz="2000" b="1" i="0" u="none" strike="noStrike" dirty="0" err="1">
                <a:solidFill>
                  <a:srgbClr val="000000"/>
                </a:solidFill>
                <a:effectLst/>
                <a:latin typeface="+mj-lt"/>
              </a:rPr>
              <a:t>profile</a:t>
            </a:r>
            <a:r>
              <a:rPr lang="it-IT" sz="2000" b="1" i="0" u="none" strike="noStrike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it-IT" sz="2000" b="1" i="0" u="none" strike="noStrike" dirty="0" err="1">
                <a:solidFill>
                  <a:srgbClr val="000000"/>
                </a:solidFill>
                <a:effectLst/>
                <a:latin typeface="+mj-lt"/>
              </a:rPr>
              <a:t>measured</a:t>
            </a:r>
            <a:r>
              <a:rPr lang="it-IT" sz="2000" b="1" i="0" u="none" strike="noStrike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it-IT" sz="2000" b="1" i="0" u="none" strike="noStrike" dirty="0" err="1">
                <a:solidFill>
                  <a:srgbClr val="000000"/>
                </a:solidFill>
                <a:effectLst/>
                <a:latin typeface="+mj-lt"/>
              </a:rPr>
              <a:t>at</a:t>
            </a:r>
            <a:r>
              <a:rPr lang="it-IT" sz="2000" b="1" i="0" u="none" strike="noStrike" dirty="0">
                <a:solidFill>
                  <a:srgbClr val="000000"/>
                </a:solidFill>
                <a:effectLst/>
                <a:latin typeface="+mj-lt"/>
              </a:rPr>
              <a:t> Potenza lidar station on 22</a:t>
            </a:r>
            <a:r>
              <a:rPr lang="it-IT" sz="2000" b="1" i="0" u="none" strike="noStrike" baseline="30000" dirty="0">
                <a:solidFill>
                  <a:srgbClr val="000000"/>
                </a:solidFill>
                <a:effectLst/>
                <a:latin typeface="+mj-lt"/>
              </a:rPr>
              <a:t>nd</a:t>
            </a:r>
            <a:r>
              <a:rPr lang="it-IT" sz="2000" b="1" i="0" u="none" strike="noStrike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it-IT" sz="2000" b="1" i="0" u="none" strike="noStrike" dirty="0" err="1">
                <a:solidFill>
                  <a:srgbClr val="000000"/>
                </a:solidFill>
                <a:effectLst/>
                <a:latin typeface="+mj-lt"/>
              </a:rPr>
              <a:t>May</a:t>
            </a:r>
            <a:r>
              <a:rPr lang="it-IT" sz="2000" b="1" i="0" u="none" strike="noStrike" dirty="0">
                <a:solidFill>
                  <a:srgbClr val="000000"/>
                </a:solidFill>
                <a:effectLst/>
                <a:latin typeface="+mj-lt"/>
              </a:rPr>
              <a:t> 2014</a:t>
            </a:r>
            <a:endParaRPr lang="it-IT" sz="2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285512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/>
          <a:srcRect l="7307" t="1714" r="49319" b="73203"/>
          <a:stretch/>
        </p:blipFill>
        <p:spPr>
          <a:xfrm>
            <a:off x="314494" y="2492506"/>
            <a:ext cx="5657846" cy="4105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Google Shape;399;g11bbd55a9fd_0_32">
            <a:extLst>
              <a:ext uri="{FF2B5EF4-FFF2-40B4-BE49-F238E27FC236}">
                <a16:creationId xmlns:a16="http://schemas.microsoft.com/office/drawing/2014/main" id="{7CB9C5CE-E95A-47F3-520F-0798C6C40A87}"/>
              </a:ext>
            </a:extLst>
          </p:cNvPr>
          <p:cNvSpPr txBox="1">
            <a:spLocks/>
          </p:cNvSpPr>
          <p:nvPr/>
        </p:nvSpPr>
        <p:spPr>
          <a:xfrm>
            <a:off x="0" y="186052"/>
            <a:ext cx="12192000" cy="620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SzPts val="3600"/>
            </a:pPr>
            <a:r>
              <a:rPr lang="en-US" sz="3200" b="1" dirty="0">
                <a:latin typeface="+mn-lt"/>
                <a:ea typeface="+mn-ea"/>
                <a:cs typeface="+mn-cs"/>
              </a:rPr>
              <a:t>Microphysical </a:t>
            </a:r>
            <a:r>
              <a:rPr lang="en-US" sz="3200" b="1" dirty="0" err="1">
                <a:latin typeface="+mn-lt"/>
                <a:ea typeface="+mn-ea"/>
                <a:cs typeface="+mn-cs"/>
              </a:rPr>
              <a:t>retrieveals</a:t>
            </a:r>
            <a:endParaRPr lang="en-US" sz="3200" b="1" dirty="0">
              <a:latin typeface="+mn-lt"/>
              <a:ea typeface="+mn-ea"/>
              <a:cs typeface="+mn-cs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3E94140D-5D37-C9A2-D7A7-446B7543B798}"/>
              </a:ext>
            </a:extLst>
          </p:cNvPr>
          <p:cNvSpPr txBox="1"/>
          <p:nvPr/>
        </p:nvSpPr>
        <p:spPr>
          <a:xfrm>
            <a:off x="257176" y="694272"/>
            <a:ext cx="1143032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2400" dirty="0"/>
              <a:t>Multiwavelength </a:t>
            </a:r>
            <a:r>
              <a:rPr lang="it-IT" sz="2400" dirty="0" err="1"/>
              <a:t>measurements</a:t>
            </a:r>
            <a:r>
              <a:rPr lang="it-IT" sz="2400" dirty="0"/>
              <a:t> </a:t>
            </a:r>
            <a:r>
              <a:rPr lang="it-IT" sz="2400" dirty="0" err="1"/>
              <a:t>including</a:t>
            </a:r>
            <a:r>
              <a:rPr lang="it-IT" sz="2400" dirty="0"/>
              <a:t> </a:t>
            </a:r>
            <a:r>
              <a:rPr lang="it-IT" sz="2400" dirty="0" err="1"/>
              <a:t>extinction</a:t>
            </a:r>
            <a:r>
              <a:rPr lang="it-IT" sz="2400" dirty="0"/>
              <a:t>, backscatter and </a:t>
            </a:r>
            <a:r>
              <a:rPr lang="it-IT" sz="2400" dirty="0" err="1"/>
              <a:t>depolarization</a:t>
            </a:r>
            <a:r>
              <a:rPr lang="it-IT" sz="2400" dirty="0"/>
              <a:t> can </a:t>
            </a:r>
            <a:r>
              <a:rPr lang="it-IT" sz="2400" dirty="0" err="1"/>
              <a:t>allow</a:t>
            </a:r>
            <a:r>
              <a:rPr lang="it-IT" sz="2400" dirty="0"/>
              <a:t>, </a:t>
            </a:r>
            <a:r>
              <a:rPr lang="it-IT" sz="2400" dirty="0" err="1"/>
              <a:t>through</a:t>
            </a:r>
            <a:r>
              <a:rPr lang="it-IT" sz="2400" dirty="0"/>
              <a:t> </a:t>
            </a:r>
            <a:r>
              <a:rPr lang="it-IT" sz="2400" dirty="0" err="1"/>
              <a:t>specific</a:t>
            </a:r>
            <a:r>
              <a:rPr lang="it-IT" sz="2400" dirty="0"/>
              <a:t> </a:t>
            </a:r>
            <a:r>
              <a:rPr lang="it-IT" sz="2400" dirty="0" err="1"/>
              <a:t>advanced</a:t>
            </a:r>
            <a:r>
              <a:rPr lang="it-IT" sz="2400" dirty="0"/>
              <a:t> </a:t>
            </a:r>
            <a:r>
              <a:rPr lang="it-IT" sz="2400" dirty="0" err="1"/>
              <a:t>inversion</a:t>
            </a:r>
            <a:r>
              <a:rPr lang="it-IT" sz="2400" dirty="0"/>
              <a:t> </a:t>
            </a:r>
            <a:r>
              <a:rPr lang="it-IT" sz="2400" dirty="0" err="1"/>
              <a:t>algorithms</a:t>
            </a:r>
            <a:r>
              <a:rPr lang="it-IT" sz="2400" dirty="0"/>
              <a:t>, the retrieval of </a:t>
            </a:r>
            <a:r>
              <a:rPr lang="it-IT" sz="2400" dirty="0" err="1"/>
              <a:t>micrphysical</a:t>
            </a:r>
            <a:r>
              <a:rPr lang="it-IT" sz="2400" dirty="0"/>
              <a:t> </a:t>
            </a:r>
            <a:r>
              <a:rPr lang="it-IT" sz="2400" dirty="0" err="1"/>
              <a:t>properties</a:t>
            </a:r>
            <a:r>
              <a:rPr lang="it-IT" sz="2400" dirty="0"/>
              <a:t>  like:</a:t>
            </a:r>
          </a:p>
          <a:p>
            <a:pPr algn="just"/>
            <a:endParaRPr lang="it-IT" sz="2400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92ABBBBD-18AC-8E27-2B6C-3A9F7A61BDE5}"/>
              </a:ext>
            </a:extLst>
          </p:cNvPr>
          <p:cNvSpPr txBox="1"/>
          <p:nvPr/>
        </p:nvSpPr>
        <p:spPr>
          <a:xfrm>
            <a:off x="2640313" y="1604356"/>
            <a:ext cx="312929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2400" dirty="0"/>
              <a:t>Number </a:t>
            </a:r>
            <a:r>
              <a:rPr lang="it-IT" sz="2400" dirty="0" err="1"/>
              <a:t>concentration</a:t>
            </a:r>
            <a:endParaRPr lang="it-IT" sz="2400" dirty="0"/>
          </a:p>
          <a:p>
            <a:pPr algn="just"/>
            <a:r>
              <a:rPr lang="it-IT" sz="2400" dirty="0" err="1"/>
              <a:t>Effective</a:t>
            </a:r>
            <a:r>
              <a:rPr lang="it-IT" sz="2400" dirty="0"/>
              <a:t> </a:t>
            </a:r>
            <a:r>
              <a:rPr lang="it-IT" sz="2400" dirty="0" err="1"/>
              <a:t>radius</a:t>
            </a:r>
            <a:endParaRPr lang="it-IT" sz="2400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CB5EB72D-88E8-E231-D01C-D83247F3E4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307" t="27028" r="49319" b="48008"/>
          <a:stretch/>
        </p:blipFill>
        <p:spPr>
          <a:xfrm>
            <a:off x="6422395" y="2543545"/>
            <a:ext cx="5535437" cy="39974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410BBD16-8176-A3D9-7D5F-5034B692ACB5}"/>
              </a:ext>
            </a:extLst>
          </p:cNvPr>
          <p:cNvSpPr txBox="1"/>
          <p:nvPr/>
        </p:nvSpPr>
        <p:spPr>
          <a:xfrm>
            <a:off x="6958341" y="1604356"/>
            <a:ext cx="61007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2400" dirty="0"/>
              <a:t>Volume </a:t>
            </a:r>
            <a:r>
              <a:rPr lang="it-IT" sz="2400" dirty="0" err="1"/>
              <a:t>concentration</a:t>
            </a:r>
            <a:endParaRPr lang="it-IT" sz="2400" dirty="0"/>
          </a:p>
          <a:p>
            <a:pPr algn="just"/>
            <a:r>
              <a:rPr lang="it-IT" sz="2400" dirty="0" err="1"/>
              <a:t>Refractive</a:t>
            </a:r>
            <a:r>
              <a:rPr lang="it-IT" sz="2400" dirty="0"/>
              <a:t> index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4C4D35FB-0475-6BF9-B4ED-E8425EE0E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15235" y="6415126"/>
            <a:ext cx="5961529" cy="365125"/>
          </a:xfrm>
        </p:spPr>
        <p:txBody>
          <a:bodyPr/>
          <a:lstStyle/>
          <a:p>
            <a:r>
              <a:rPr lang="it-IT" b="1" dirty="0"/>
              <a:t>Lidar Tutorials – ILRC 30 , Virtual 26 June 2022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ED9716A6-1F6B-92D1-68F0-16F9451949CA}"/>
              </a:ext>
            </a:extLst>
          </p:cNvPr>
          <p:cNvSpPr txBox="1"/>
          <p:nvPr/>
        </p:nvSpPr>
        <p:spPr>
          <a:xfrm>
            <a:off x="7965281" y="6415126"/>
            <a:ext cx="65293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altLang="en-US" sz="1800" b="1" i="1" dirty="0"/>
              <a:t>Muller, et al. Applied Optics,2019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243057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C3B39FA9-308D-91C9-D0D2-B71452D5B8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064" y="2578620"/>
            <a:ext cx="12054718" cy="35015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Google Shape;399;g11bbd55a9fd_0_32">
            <a:extLst>
              <a:ext uri="{FF2B5EF4-FFF2-40B4-BE49-F238E27FC236}">
                <a16:creationId xmlns:a16="http://schemas.microsoft.com/office/drawing/2014/main" id="{F4D123A0-59B1-4885-AD04-9B28CACE9D7F}"/>
              </a:ext>
            </a:extLst>
          </p:cNvPr>
          <p:cNvSpPr txBox="1">
            <a:spLocks/>
          </p:cNvSpPr>
          <p:nvPr/>
        </p:nvSpPr>
        <p:spPr>
          <a:xfrm>
            <a:off x="0" y="186052"/>
            <a:ext cx="12192000" cy="620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SzPts val="3600"/>
            </a:pPr>
            <a:r>
              <a:rPr lang="en-US" sz="3200" b="1" dirty="0">
                <a:latin typeface="+mn-lt"/>
                <a:ea typeface="+mn-ea"/>
                <a:cs typeface="+mn-cs"/>
              </a:rPr>
              <a:t>Microphysical </a:t>
            </a:r>
            <a:r>
              <a:rPr lang="en-US" sz="3200" b="1" dirty="0" err="1">
                <a:latin typeface="+mn-lt"/>
                <a:ea typeface="+mn-ea"/>
                <a:cs typeface="+mn-cs"/>
              </a:rPr>
              <a:t>retrieveals</a:t>
            </a:r>
            <a:endParaRPr lang="en-US" sz="3200" b="1" dirty="0">
              <a:latin typeface="+mn-lt"/>
              <a:ea typeface="+mn-ea"/>
              <a:cs typeface="+mn-cs"/>
            </a:endParaRPr>
          </a:p>
        </p:txBody>
      </p:sp>
      <p:sp>
        <p:nvSpPr>
          <p:cNvPr id="6" name="2 - Θέση περιεχομένου">
            <a:extLst>
              <a:ext uri="{FF2B5EF4-FFF2-40B4-BE49-F238E27FC236}">
                <a16:creationId xmlns:a16="http://schemas.microsoft.com/office/drawing/2014/main" id="{9526C37E-ADBA-27F1-F2A9-7FCBEE8D015D}"/>
              </a:ext>
            </a:extLst>
          </p:cNvPr>
          <p:cNvSpPr txBox="1">
            <a:spLocks/>
          </p:cNvSpPr>
          <p:nvPr/>
        </p:nvSpPr>
        <p:spPr>
          <a:xfrm>
            <a:off x="838200" y="95326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2400" dirty="0"/>
              <a:t>In order to make an </a:t>
            </a:r>
            <a:r>
              <a:rPr lang="it-IT" sz="2400" dirty="0" err="1"/>
              <a:t>assessment</a:t>
            </a:r>
            <a:r>
              <a:rPr lang="it-IT" sz="2400" dirty="0"/>
              <a:t> of </a:t>
            </a:r>
            <a:r>
              <a:rPr lang="it-IT" sz="2400" dirty="0" err="1"/>
              <a:t>this</a:t>
            </a:r>
            <a:r>
              <a:rPr lang="it-IT" sz="2400" dirty="0"/>
              <a:t> </a:t>
            </a:r>
            <a:r>
              <a:rPr lang="it-IT" sz="2400" dirty="0" err="1"/>
              <a:t>comparison</a:t>
            </a:r>
            <a:r>
              <a:rPr lang="it-IT" sz="2400" dirty="0"/>
              <a:t> with in situ </a:t>
            </a:r>
            <a:r>
              <a:rPr lang="it-IT" sz="2400" dirty="0" err="1"/>
              <a:t>measurement</a:t>
            </a:r>
            <a:r>
              <a:rPr lang="it-IT" sz="2400" dirty="0"/>
              <a:t> </a:t>
            </a:r>
            <a:r>
              <a:rPr lang="it-IT" sz="2400" dirty="0" err="1"/>
              <a:t>is</a:t>
            </a:r>
            <a:r>
              <a:rPr lang="it-IT" sz="2400" dirty="0"/>
              <a:t> </a:t>
            </a:r>
            <a:r>
              <a:rPr lang="it-IT" sz="2400" dirty="0" err="1"/>
              <a:t>needed</a:t>
            </a:r>
            <a:r>
              <a:rPr lang="it-IT" sz="2400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2400" dirty="0"/>
              <a:t>This </a:t>
            </a:r>
            <a:r>
              <a:rPr lang="it-IT" sz="2400" dirty="0" err="1"/>
              <a:t>is</a:t>
            </a:r>
            <a:r>
              <a:rPr lang="it-IT" sz="2400" dirty="0"/>
              <a:t> an </a:t>
            </a:r>
            <a:r>
              <a:rPr lang="it-IT" sz="2400" dirty="0" err="1"/>
              <a:t>example</a:t>
            </a:r>
            <a:r>
              <a:rPr lang="it-IT" sz="2400" dirty="0"/>
              <a:t> with HSRL on </a:t>
            </a:r>
            <a:r>
              <a:rPr lang="it-IT" sz="2400" dirty="0" err="1"/>
              <a:t>aircraft</a:t>
            </a:r>
            <a:r>
              <a:rPr lang="it-IT" sz="2400" dirty="0"/>
              <a:t> vs </a:t>
            </a:r>
            <a:r>
              <a:rPr lang="it-IT" sz="2400" dirty="0" err="1"/>
              <a:t>colocated</a:t>
            </a:r>
            <a:r>
              <a:rPr lang="it-IT" sz="2400" dirty="0"/>
              <a:t> in situ </a:t>
            </a:r>
            <a:r>
              <a:rPr lang="it-IT" sz="2400" dirty="0" err="1"/>
              <a:t>measurements</a:t>
            </a:r>
            <a:endParaRPr lang="it-IT" dirty="0"/>
          </a:p>
          <a:p>
            <a:pPr marL="0" indent="0">
              <a:buFont typeface="Arial" panose="020B0604020202020204" pitchFamily="34" charset="0"/>
              <a:buNone/>
            </a:pPr>
            <a:endParaRPr lang="it-IT" sz="1700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B9FC1B5-626F-2CC9-9BB1-456161929416}"/>
              </a:ext>
            </a:extLst>
          </p:cNvPr>
          <p:cNvSpPr txBox="1"/>
          <p:nvPr/>
        </p:nvSpPr>
        <p:spPr>
          <a:xfrm>
            <a:off x="7965281" y="6415126"/>
            <a:ext cx="65293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altLang="en-US" sz="1800" b="1" i="1" dirty="0"/>
              <a:t>Muller, et al. Applied Optics,2019</a:t>
            </a:r>
            <a:endParaRPr lang="it-IT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A2D25D3-BBF8-CD09-E723-65DB8F02F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15235" y="6415126"/>
            <a:ext cx="5961529" cy="365125"/>
          </a:xfrm>
        </p:spPr>
        <p:txBody>
          <a:bodyPr/>
          <a:lstStyle/>
          <a:p>
            <a:r>
              <a:rPr lang="it-IT" b="1" dirty="0"/>
              <a:t>Lidar Tutorials – ILRC 30 , Virtual 26 June 2022</a:t>
            </a:r>
          </a:p>
        </p:txBody>
      </p:sp>
    </p:spTree>
    <p:extLst>
      <p:ext uri="{BB962C8B-B14F-4D97-AF65-F5344CB8AC3E}">
        <p14:creationId xmlns:p14="http://schemas.microsoft.com/office/powerpoint/2010/main" val="4597234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399;g11bbd55a9fd_0_32">
            <a:extLst>
              <a:ext uri="{FF2B5EF4-FFF2-40B4-BE49-F238E27FC236}">
                <a16:creationId xmlns:a16="http://schemas.microsoft.com/office/drawing/2014/main" id="{F4D123A0-59B1-4885-AD04-9B28CACE9D7F}"/>
              </a:ext>
            </a:extLst>
          </p:cNvPr>
          <p:cNvSpPr txBox="1">
            <a:spLocks/>
          </p:cNvSpPr>
          <p:nvPr/>
        </p:nvSpPr>
        <p:spPr>
          <a:xfrm>
            <a:off x="0" y="186052"/>
            <a:ext cx="12192000" cy="620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SzPts val="3600"/>
            </a:pPr>
            <a:r>
              <a:rPr lang="en-US" sz="3200" b="1" dirty="0">
                <a:latin typeface="+mn-lt"/>
                <a:ea typeface="+mn-ea"/>
                <a:cs typeface="+mn-cs"/>
              </a:rPr>
              <a:t>Microphysical </a:t>
            </a:r>
            <a:r>
              <a:rPr lang="en-US" sz="3200" b="1" dirty="0" err="1">
                <a:latin typeface="+mn-lt"/>
                <a:ea typeface="+mn-ea"/>
                <a:cs typeface="+mn-cs"/>
              </a:rPr>
              <a:t>retrieveals</a:t>
            </a:r>
            <a:endParaRPr lang="en-US" sz="3200" b="1" dirty="0">
              <a:latin typeface="+mn-lt"/>
              <a:ea typeface="+mn-ea"/>
              <a:cs typeface="+mn-cs"/>
            </a:endParaRPr>
          </a:p>
        </p:txBody>
      </p:sp>
      <p:sp>
        <p:nvSpPr>
          <p:cNvPr id="6" name="2 - Θέση περιεχομένου">
            <a:extLst>
              <a:ext uri="{FF2B5EF4-FFF2-40B4-BE49-F238E27FC236}">
                <a16:creationId xmlns:a16="http://schemas.microsoft.com/office/drawing/2014/main" id="{9526C37E-ADBA-27F1-F2A9-7FCBEE8D015D}"/>
              </a:ext>
            </a:extLst>
          </p:cNvPr>
          <p:cNvSpPr txBox="1">
            <a:spLocks/>
          </p:cNvSpPr>
          <p:nvPr/>
        </p:nvSpPr>
        <p:spPr>
          <a:xfrm>
            <a:off x="390293" y="953266"/>
            <a:ext cx="10963507" cy="54618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2400" dirty="0"/>
              <a:t>More </a:t>
            </a:r>
            <a:r>
              <a:rPr lang="it-IT" sz="2400" dirty="0" err="1"/>
              <a:t>methods</a:t>
            </a:r>
            <a:r>
              <a:rPr lang="it-IT" sz="2400" dirty="0"/>
              <a:t> and </a:t>
            </a:r>
            <a:r>
              <a:rPr lang="it-IT" sz="2400" dirty="0" err="1"/>
              <a:t>algorithms</a:t>
            </a:r>
            <a:r>
              <a:rPr lang="it-IT" sz="2400" dirty="0"/>
              <a:t> </a:t>
            </a:r>
            <a:r>
              <a:rPr lang="it-IT" sz="2400" dirty="0" err="1"/>
              <a:t>have</a:t>
            </a:r>
            <a:r>
              <a:rPr lang="it-IT" sz="2400" dirty="0"/>
              <a:t> </a:t>
            </a:r>
            <a:r>
              <a:rPr lang="it-IT" sz="2400" dirty="0" err="1"/>
              <a:t>been</a:t>
            </a:r>
            <a:r>
              <a:rPr lang="it-IT" sz="2400" dirty="0"/>
              <a:t> </a:t>
            </a:r>
            <a:r>
              <a:rPr lang="it-IT" sz="2400" dirty="0" err="1"/>
              <a:t>developed</a:t>
            </a:r>
            <a:r>
              <a:rPr lang="it-IT" sz="2400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2400" dirty="0"/>
              <a:t>Some papers </a:t>
            </a:r>
            <a:r>
              <a:rPr lang="it-IT" sz="2400" dirty="0" err="1"/>
              <a:t>about</a:t>
            </a:r>
            <a:endParaRPr lang="it-IT" sz="2400" dirty="0"/>
          </a:p>
          <a:p>
            <a:pPr marL="0" indent="0">
              <a:buFont typeface="Arial" panose="020B0604020202020204" pitchFamily="34" charset="0"/>
              <a:buNone/>
            </a:pPr>
            <a:endParaRPr lang="it-IT" sz="2400" dirty="0"/>
          </a:p>
          <a:p>
            <a:pPr marL="0" indent="0">
              <a:buNone/>
            </a:pPr>
            <a:r>
              <a:rPr lang="it-IT" sz="2400" dirty="0" err="1"/>
              <a:t>Böckmann</a:t>
            </a:r>
            <a:r>
              <a:rPr lang="it-IT" sz="2400" dirty="0"/>
              <a:t>, C.: </a:t>
            </a:r>
            <a:r>
              <a:rPr lang="it-IT" sz="2400" dirty="0" err="1"/>
              <a:t>Appl</a:t>
            </a:r>
            <a:r>
              <a:rPr lang="it-IT" sz="2400" dirty="0"/>
              <a:t>. </a:t>
            </a:r>
            <a:r>
              <a:rPr lang="it-IT" sz="2400" dirty="0" err="1"/>
              <a:t>Optics</a:t>
            </a:r>
            <a:r>
              <a:rPr lang="it-IT" sz="2400" dirty="0"/>
              <a:t>, 2001. </a:t>
            </a:r>
          </a:p>
          <a:p>
            <a:pPr marL="0" indent="0">
              <a:buNone/>
            </a:pPr>
            <a:r>
              <a:rPr lang="it-IT" sz="2400" dirty="0" err="1"/>
              <a:t>Böckmann</a:t>
            </a:r>
            <a:r>
              <a:rPr lang="it-IT" sz="2400" dirty="0"/>
              <a:t>, C., et al., </a:t>
            </a:r>
            <a:r>
              <a:rPr lang="it-IT" sz="2400" dirty="0" err="1"/>
              <a:t>J</a:t>
            </a:r>
            <a:r>
              <a:rPr lang="it-IT" sz="2400" dirty="0"/>
              <a:t>. Opt. </a:t>
            </a:r>
            <a:r>
              <a:rPr lang="it-IT" sz="2400" dirty="0" err="1"/>
              <a:t>Soc</a:t>
            </a:r>
            <a:r>
              <a:rPr lang="it-IT" sz="2400" dirty="0"/>
              <a:t>. </a:t>
            </a:r>
            <a:r>
              <a:rPr lang="it-IT" sz="2400" dirty="0" err="1"/>
              <a:t>Am</a:t>
            </a:r>
            <a:r>
              <a:rPr lang="it-IT" sz="2400" dirty="0"/>
              <a:t>. A, 2005. </a:t>
            </a:r>
          </a:p>
          <a:p>
            <a:pPr marL="0" indent="0">
              <a:buNone/>
            </a:pPr>
            <a:r>
              <a:rPr lang="it-IT" sz="2400" dirty="0"/>
              <a:t>Müller, D., et al., </a:t>
            </a:r>
            <a:r>
              <a:rPr lang="it-IT" sz="2400" dirty="0" err="1"/>
              <a:t>Appl</a:t>
            </a:r>
            <a:r>
              <a:rPr lang="it-IT" sz="2400" dirty="0"/>
              <a:t>. </a:t>
            </a:r>
            <a:r>
              <a:rPr lang="it-IT" sz="2400" dirty="0" err="1"/>
              <a:t>Optics</a:t>
            </a:r>
            <a:r>
              <a:rPr lang="it-IT" sz="2400" dirty="0"/>
              <a:t>, 1998. </a:t>
            </a:r>
          </a:p>
          <a:p>
            <a:pPr marL="0" indent="0">
              <a:buNone/>
            </a:pPr>
            <a:r>
              <a:rPr lang="it-IT" sz="2400" dirty="0"/>
              <a:t>Müller, D., et al., </a:t>
            </a:r>
            <a:r>
              <a:rPr lang="it-IT" sz="2400" dirty="0" err="1"/>
              <a:t>Appl</a:t>
            </a:r>
            <a:r>
              <a:rPr lang="it-IT" sz="2400" dirty="0"/>
              <a:t>. </a:t>
            </a:r>
            <a:r>
              <a:rPr lang="it-IT" sz="2400" dirty="0" err="1"/>
              <a:t>Optics</a:t>
            </a:r>
            <a:r>
              <a:rPr lang="it-IT" sz="2400" dirty="0"/>
              <a:t>, 1999. </a:t>
            </a:r>
          </a:p>
          <a:p>
            <a:pPr marL="0" indent="0">
              <a:buNone/>
            </a:pPr>
            <a:r>
              <a:rPr lang="it-IT" sz="2400" dirty="0"/>
              <a:t>Müller, D., et al., Atmos. Meas. Tech2014.</a:t>
            </a:r>
          </a:p>
          <a:p>
            <a:pPr marL="0" indent="0">
              <a:buNone/>
            </a:pPr>
            <a:r>
              <a:rPr lang="it-IT" sz="2400" dirty="0"/>
              <a:t>Müller, D., et al.,  Atmos. Meas. Tech., 2016. </a:t>
            </a:r>
          </a:p>
          <a:p>
            <a:pPr marL="0" indent="0">
              <a:buNone/>
            </a:pPr>
            <a:r>
              <a:rPr lang="it-IT" sz="2400" dirty="0" err="1"/>
              <a:t>Veselovskii</a:t>
            </a:r>
            <a:r>
              <a:rPr lang="it-IT" sz="2400" dirty="0"/>
              <a:t>, et al.,  </a:t>
            </a:r>
            <a:r>
              <a:rPr lang="it-IT" sz="2400" dirty="0" err="1"/>
              <a:t>Appl</a:t>
            </a:r>
            <a:r>
              <a:rPr lang="it-IT" sz="2400" dirty="0"/>
              <a:t>. </a:t>
            </a:r>
            <a:r>
              <a:rPr lang="it-IT" sz="2400" dirty="0" err="1"/>
              <a:t>Optics</a:t>
            </a:r>
            <a:r>
              <a:rPr lang="it-IT" sz="2400" dirty="0"/>
              <a:t>, 2002. </a:t>
            </a:r>
          </a:p>
          <a:p>
            <a:pPr marL="0" indent="0">
              <a:buNone/>
            </a:pPr>
            <a:r>
              <a:rPr lang="it-IT" sz="2400" dirty="0" err="1"/>
              <a:t>Veselovskii</a:t>
            </a:r>
            <a:r>
              <a:rPr lang="it-IT" sz="2400" dirty="0"/>
              <a:t>, I., et al.,, Atmos. Meas. Tech., 2013. </a:t>
            </a:r>
          </a:p>
          <a:p>
            <a:pPr marL="0" indent="0">
              <a:buNone/>
            </a:pPr>
            <a:r>
              <a:rPr lang="it-IT" sz="2400" dirty="0" err="1"/>
              <a:t>Veselovskii</a:t>
            </a:r>
            <a:r>
              <a:rPr lang="it-IT" sz="2400" dirty="0"/>
              <a:t>, I., Atmos. Chem. Phys., 2016. 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A2D25D3-BBF8-CD09-E723-65DB8F02F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15235" y="6415126"/>
            <a:ext cx="5961529" cy="365125"/>
          </a:xfrm>
        </p:spPr>
        <p:txBody>
          <a:bodyPr/>
          <a:lstStyle/>
          <a:p>
            <a:r>
              <a:rPr lang="it-IT" b="1" dirty="0"/>
              <a:t>Lidar Tutorials – ILRC 30 , Virtual 26 June 2022</a:t>
            </a:r>
          </a:p>
        </p:txBody>
      </p:sp>
    </p:spTree>
    <p:extLst>
      <p:ext uri="{BB962C8B-B14F-4D97-AF65-F5344CB8AC3E}">
        <p14:creationId xmlns:p14="http://schemas.microsoft.com/office/powerpoint/2010/main" val="40433965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99;g11bbd55a9fd_0_32">
            <a:extLst>
              <a:ext uri="{FF2B5EF4-FFF2-40B4-BE49-F238E27FC236}">
                <a16:creationId xmlns:a16="http://schemas.microsoft.com/office/drawing/2014/main" id="{22A11B25-F8EC-D2B2-FF4C-432537854250}"/>
              </a:ext>
            </a:extLst>
          </p:cNvPr>
          <p:cNvSpPr txBox="1">
            <a:spLocks/>
          </p:cNvSpPr>
          <p:nvPr/>
        </p:nvSpPr>
        <p:spPr>
          <a:xfrm>
            <a:off x="0" y="186052"/>
            <a:ext cx="12192000" cy="620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SzPts val="3600"/>
            </a:pPr>
            <a:r>
              <a:rPr lang="en-US" sz="3200" b="1" dirty="0">
                <a:latin typeface="+mn-lt"/>
                <a:ea typeface="+mn-ea"/>
                <a:cs typeface="+mn-cs"/>
              </a:rPr>
              <a:t>Combined lidar and photometer products</a:t>
            </a:r>
          </a:p>
        </p:txBody>
      </p:sp>
      <p:sp>
        <p:nvSpPr>
          <p:cNvPr id="4" name="2 - Θέση περιεχομένου">
            <a:extLst>
              <a:ext uri="{FF2B5EF4-FFF2-40B4-BE49-F238E27FC236}">
                <a16:creationId xmlns:a16="http://schemas.microsoft.com/office/drawing/2014/main" id="{A9A834C8-843D-E4E5-1C19-6FA2FAFEB647}"/>
              </a:ext>
            </a:extLst>
          </p:cNvPr>
          <p:cNvSpPr txBox="1">
            <a:spLocks/>
          </p:cNvSpPr>
          <p:nvPr/>
        </p:nvSpPr>
        <p:spPr>
          <a:xfrm>
            <a:off x="390293" y="838962"/>
            <a:ext cx="11539770" cy="54618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2400" dirty="0" err="1"/>
              <a:t>Photometer</a:t>
            </a:r>
            <a:r>
              <a:rPr lang="it-IT" sz="2400" dirty="0"/>
              <a:t> </a:t>
            </a:r>
            <a:r>
              <a:rPr lang="it-IT" sz="2400" dirty="0" err="1"/>
              <a:t>provides</a:t>
            </a:r>
            <a:r>
              <a:rPr lang="it-IT" sz="2400" dirty="0"/>
              <a:t> </a:t>
            </a:r>
            <a:r>
              <a:rPr lang="it-IT" sz="2400" dirty="0" err="1"/>
              <a:t>columnar</a:t>
            </a:r>
            <a:r>
              <a:rPr lang="it-IT" sz="2400" dirty="0"/>
              <a:t> Aerosol Optical Depth </a:t>
            </a:r>
            <a:r>
              <a:rPr lang="it-IT" sz="2400" dirty="0" err="1"/>
              <a:t>at</a:t>
            </a:r>
            <a:r>
              <a:rPr lang="it-IT" sz="2400" dirty="0"/>
              <a:t> </a:t>
            </a:r>
            <a:r>
              <a:rPr lang="it-IT" sz="2400" dirty="0" err="1"/>
              <a:t>different</a:t>
            </a:r>
            <a:r>
              <a:rPr lang="it-IT" sz="2400" dirty="0"/>
              <a:t> </a:t>
            </a:r>
            <a:r>
              <a:rPr lang="it-IT" sz="2400" dirty="0" err="1"/>
              <a:t>wavelengths</a:t>
            </a:r>
            <a:r>
              <a:rPr lang="it-IT" sz="2400" dirty="0"/>
              <a:t> and, </a:t>
            </a:r>
            <a:r>
              <a:rPr lang="it-IT" sz="2400" dirty="0" err="1"/>
              <a:t>through</a:t>
            </a:r>
            <a:r>
              <a:rPr lang="it-IT" sz="2400" dirty="0"/>
              <a:t> </a:t>
            </a:r>
            <a:r>
              <a:rPr lang="it-IT" sz="2400" dirty="0" err="1"/>
              <a:t>retrievals</a:t>
            </a:r>
            <a:r>
              <a:rPr lang="it-IT" sz="2400" dirty="0"/>
              <a:t>, size </a:t>
            </a:r>
            <a:r>
              <a:rPr lang="it-IT" sz="2400" dirty="0" err="1"/>
              <a:t>distribution</a:t>
            </a:r>
            <a:r>
              <a:rPr lang="it-IT" sz="2400" dirty="0"/>
              <a:t> , single scattering albedo , fine/</a:t>
            </a:r>
            <a:r>
              <a:rPr lang="it-IT" sz="2400" dirty="0" err="1"/>
              <a:t>coarse</a:t>
            </a:r>
            <a:r>
              <a:rPr lang="it-IT" sz="2400" dirty="0"/>
              <a:t> </a:t>
            </a:r>
            <a:r>
              <a:rPr lang="it-IT" sz="2400" dirty="0" err="1"/>
              <a:t>fraction</a:t>
            </a:r>
            <a:r>
              <a:rPr lang="it-IT" sz="2400" dirty="0"/>
              <a:t>.</a:t>
            </a:r>
          </a:p>
        </p:txBody>
      </p:sp>
      <p:pic>
        <p:nvPicPr>
          <p:cNvPr id="5" name="Immagine 4" descr="Immagine che contiene testo, interni, nero&#10;&#10;Descrizione generata automaticamente">
            <a:extLst>
              <a:ext uri="{FF2B5EF4-FFF2-40B4-BE49-F238E27FC236}">
                <a16:creationId xmlns:a16="http://schemas.microsoft.com/office/drawing/2014/main" id="{7F4F3D93-90AC-01B6-866C-E352778F7C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506" y="1904712"/>
            <a:ext cx="4584700" cy="22987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1B025950-9573-04B2-AE62-F685AF59B258}"/>
              </a:ext>
            </a:extLst>
          </p:cNvPr>
          <p:cNvSpPr txBox="1"/>
          <p:nvPr/>
        </p:nvSpPr>
        <p:spPr>
          <a:xfrm>
            <a:off x="1903634" y="1469273"/>
            <a:ext cx="18124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>
                <a:solidFill>
                  <a:schemeClr val="accent1"/>
                </a:solidFill>
              </a:rPr>
              <a:t>AERONET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DEF0F93A-ACD0-4197-B647-1EAE95A2DD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515" y="3758090"/>
            <a:ext cx="3732528" cy="2799396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719E7228-F15A-1E25-7461-4B82000440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7157" y="3653843"/>
            <a:ext cx="3991179" cy="2993384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2FEEA1E5-C4D0-E13F-2055-6640F10C91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1905" y="1529431"/>
            <a:ext cx="3991179" cy="2993384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B076343-4F92-AB90-A883-12A6CCF1F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15235" y="6415126"/>
            <a:ext cx="5961529" cy="365125"/>
          </a:xfrm>
        </p:spPr>
        <p:txBody>
          <a:bodyPr/>
          <a:lstStyle/>
          <a:p>
            <a:r>
              <a:rPr lang="it-IT" b="1" dirty="0"/>
              <a:t>Lidar Tutorials – ILRC 30 , Virtual 26 June 2022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23EB0C91-8107-D03C-65F8-E31D5E0D64AB}"/>
              </a:ext>
            </a:extLst>
          </p:cNvPr>
          <p:cNvSpPr txBox="1"/>
          <p:nvPr/>
        </p:nvSpPr>
        <p:spPr>
          <a:xfrm>
            <a:off x="1284022" y="4638851"/>
            <a:ext cx="200261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i="1" dirty="0">
                <a:solidFill>
                  <a:schemeClr val="accent1"/>
                </a:solidFill>
              </a:rPr>
              <a:t>An </a:t>
            </a:r>
            <a:r>
              <a:rPr lang="it-IT" sz="2800" b="1" i="1" dirty="0" err="1">
                <a:solidFill>
                  <a:schemeClr val="accent1"/>
                </a:solidFill>
              </a:rPr>
              <a:t>example</a:t>
            </a:r>
            <a:r>
              <a:rPr lang="it-IT" sz="2800" b="1" i="1" dirty="0">
                <a:solidFill>
                  <a:schemeClr val="accent1"/>
                </a:solidFill>
              </a:rPr>
              <a:t> for 24 June 2022, </a:t>
            </a:r>
            <a:r>
              <a:rPr lang="it-IT" sz="2800" b="1" i="1" dirty="0" err="1">
                <a:solidFill>
                  <a:schemeClr val="accent1"/>
                </a:solidFill>
              </a:rPr>
              <a:t>Bejing</a:t>
            </a:r>
            <a:endParaRPr lang="it-IT" sz="2800" b="1" i="1" dirty="0">
              <a:solidFill>
                <a:schemeClr val="accent1"/>
              </a:solidFill>
            </a:endParaRPr>
          </a:p>
        </p:txBody>
      </p:sp>
      <p:sp>
        <p:nvSpPr>
          <p:cNvPr id="18" name="Freccia destra 17">
            <a:extLst>
              <a:ext uri="{FF2B5EF4-FFF2-40B4-BE49-F238E27FC236}">
                <a16:creationId xmlns:a16="http://schemas.microsoft.com/office/drawing/2014/main" id="{5401FC21-389F-56E6-9E72-C9EA148720A2}"/>
              </a:ext>
            </a:extLst>
          </p:cNvPr>
          <p:cNvSpPr/>
          <p:nvPr/>
        </p:nvSpPr>
        <p:spPr>
          <a:xfrm>
            <a:off x="3115235" y="5521213"/>
            <a:ext cx="792743" cy="3020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99110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7D5E266-2D59-CE47-2808-84BE7797E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15235" y="6415126"/>
            <a:ext cx="5961529" cy="365125"/>
          </a:xfrm>
        </p:spPr>
        <p:txBody>
          <a:bodyPr/>
          <a:lstStyle/>
          <a:p>
            <a:r>
              <a:rPr lang="it-IT" b="1" dirty="0"/>
              <a:t>Lidar Tutorials – ILRC 30 , Virtual 26 June 2022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A8BCEBF7-2B74-D25D-9F9A-3464068756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47" t="23587" r="4825" b="15361"/>
          <a:stretch/>
        </p:blipFill>
        <p:spPr>
          <a:xfrm>
            <a:off x="786063" y="2582781"/>
            <a:ext cx="10010275" cy="41869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Google Shape;399;g11bbd55a9fd_0_32">
            <a:extLst>
              <a:ext uri="{FF2B5EF4-FFF2-40B4-BE49-F238E27FC236}">
                <a16:creationId xmlns:a16="http://schemas.microsoft.com/office/drawing/2014/main" id="{22A11B25-F8EC-D2B2-FF4C-432537854250}"/>
              </a:ext>
            </a:extLst>
          </p:cNvPr>
          <p:cNvSpPr txBox="1">
            <a:spLocks/>
          </p:cNvSpPr>
          <p:nvPr/>
        </p:nvSpPr>
        <p:spPr>
          <a:xfrm>
            <a:off x="0" y="186052"/>
            <a:ext cx="12192000" cy="620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SzPts val="3600"/>
            </a:pPr>
            <a:r>
              <a:rPr lang="en-US" sz="3200" b="1" dirty="0">
                <a:latin typeface="+mn-lt"/>
                <a:ea typeface="+mn-ea"/>
                <a:cs typeface="+mn-cs"/>
              </a:rPr>
              <a:t>Combined lidar and photometer products</a:t>
            </a:r>
          </a:p>
        </p:txBody>
      </p:sp>
      <p:sp>
        <p:nvSpPr>
          <p:cNvPr id="4" name="2 - Θέση περιεχομένου">
            <a:extLst>
              <a:ext uri="{FF2B5EF4-FFF2-40B4-BE49-F238E27FC236}">
                <a16:creationId xmlns:a16="http://schemas.microsoft.com/office/drawing/2014/main" id="{A9A834C8-843D-E4E5-1C19-6FA2FAFEB647}"/>
              </a:ext>
            </a:extLst>
          </p:cNvPr>
          <p:cNvSpPr txBox="1">
            <a:spLocks/>
          </p:cNvSpPr>
          <p:nvPr/>
        </p:nvSpPr>
        <p:spPr>
          <a:xfrm>
            <a:off x="390293" y="953266"/>
            <a:ext cx="11641286" cy="54618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2400" dirty="0" err="1"/>
              <a:t>Synergy</a:t>
            </a:r>
            <a:r>
              <a:rPr lang="it-IT" sz="2400" dirty="0"/>
              <a:t> of profiling and </a:t>
            </a:r>
            <a:r>
              <a:rPr lang="it-IT" sz="2400" dirty="0" err="1"/>
              <a:t>columnar</a:t>
            </a:r>
            <a:r>
              <a:rPr lang="it-IT" sz="2400" dirty="0"/>
              <a:t> info </a:t>
            </a:r>
            <a:r>
              <a:rPr lang="it-IT" sz="2400" dirty="0" err="1"/>
              <a:t>allows</a:t>
            </a:r>
            <a:r>
              <a:rPr lang="it-IT" sz="2400" dirty="0"/>
              <a:t> for more </a:t>
            </a:r>
            <a:r>
              <a:rPr lang="it-IT" sz="2400" dirty="0" err="1"/>
              <a:t>robust</a:t>
            </a:r>
            <a:r>
              <a:rPr lang="it-IT" sz="2400" dirty="0"/>
              <a:t> </a:t>
            </a:r>
            <a:r>
              <a:rPr lang="it-IT" sz="2400" dirty="0" err="1"/>
              <a:t>retrievals</a:t>
            </a:r>
            <a:r>
              <a:rPr lang="it-IT" sz="2400" dirty="0"/>
              <a:t> and </a:t>
            </a:r>
            <a:r>
              <a:rPr lang="it-IT" sz="2400" dirty="0" err="1"/>
              <a:t>determination</a:t>
            </a:r>
            <a:r>
              <a:rPr lang="it-IT" sz="2400" dirty="0"/>
              <a:t> of </a:t>
            </a:r>
            <a:r>
              <a:rPr lang="it-IT" sz="2400" dirty="0" err="1"/>
              <a:t>constrained</a:t>
            </a:r>
            <a:r>
              <a:rPr lang="it-IT" sz="2400" dirty="0"/>
              <a:t> </a:t>
            </a:r>
            <a:r>
              <a:rPr lang="it-IT" sz="2400" dirty="0" err="1"/>
              <a:t>concentration</a:t>
            </a:r>
            <a:r>
              <a:rPr lang="it-IT" sz="2400" dirty="0"/>
              <a:t> </a:t>
            </a:r>
            <a:r>
              <a:rPr lang="it-IT" sz="2400" dirty="0" err="1"/>
              <a:t>profiles</a:t>
            </a:r>
            <a:r>
              <a:rPr lang="it-IT" sz="2400" dirty="0"/>
              <a:t> in fast and automatic way.</a:t>
            </a:r>
          </a:p>
          <a:p>
            <a:r>
              <a:rPr lang="it-IT" sz="2400" dirty="0"/>
              <a:t>LIRIC (</a:t>
            </a:r>
            <a:r>
              <a:rPr lang="it-IT" sz="2400" dirty="0" err="1"/>
              <a:t>LIdar</a:t>
            </a:r>
            <a:r>
              <a:rPr lang="it-IT" sz="2400" dirty="0"/>
              <a:t>-Radiometer </a:t>
            </a:r>
            <a:r>
              <a:rPr lang="it-IT" sz="2400" dirty="0" err="1"/>
              <a:t>Inversion</a:t>
            </a:r>
            <a:r>
              <a:rPr lang="it-IT" sz="2400" dirty="0"/>
              <a:t> Code) </a:t>
            </a:r>
          </a:p>
          <a:p>
            <a:r>
              <a:rPr lang="it-IT" sz="2400" dirty="0" err="1"/>
              <a:t>GARRLiC</a:t>
            </a:r>
            <a:r>
              <a:rPr lang="it-IT" sz="2400" dirty="0"/>
              <a:t> (</a:t>
            </a:r>
            <a:r>
              <a:rPr lang="it-IT" sz="2400" dirty="0" err="1"/>
              <a:t>Generalized</a:t>
            </a:r>
            <a:r>
              <a:rPr lang="it-IT" sz="2400" dirty="0"/>
              <a:t> Aerosol Retrieval from Radiometer and Lidar </a:t>
            </a:r>
            <a:r>
              <a:rPr lang="it-IT" sz="2400" dirty="0" err="1"/>
              <a:t>Combined</a:t>
            </a:r>
            <a:r>
              <a:rPr lang="it-IT" sz="2400" dirty="0"/>
              <a:t> data)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it-IT" sz="2400" dirty="0"/>
          </a:p>
          <a:p>
            <a:pPr marL="0" indent="0">
              <a:buFont typeface="Arial" panose="020B0604020202020204" pitchFamily="34" charset="0"/>
              <a:buNone/>
            </a:pPr>
            <a:endParaRPr lang="it-IT" sz="2400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4D30D0BD-C470-36B4-0B45-7B5ABD78F899}"/>
              </a:ext>
            </a:extLst>
          </p:cNvPr>
          <p:cNvSpPr txBox="1"/>
          <p:nvPr/>
        </p:nvSpPr>
        <p:spPr>
          <a:xfrm>
            <a:off x="7347661" y="2582781"/>
            <a:ext cx="40662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altLang="en-US" b="1" i="1" dirty="0" err="1"/>
              <a:t>Bovchaliuk</a:t>
            </a:r>
            <a:r>
              <a:rPr lang="it-IT" altLang="en-US" b="1" i="1" dirty="0"/>
              <a:t>, </a:t>
            </a:r>
            <a:r>
              <a:rPr lang="it-IT" altLang="en-US" sz="1800" b="1" i="1" dirty="0"/>
              <a:t>et al. Atm. Meas. Tech.,2016</a:t>
            </a:r>
            <a:endParaRPr lang="it-IT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60A422A0-6C39-AB8B-6915-1B8A0F631E56}"/>
              </a:ext>
            </a:extLst>
          </p:cNvPr>
          <p:cNvSpPr txBox="1"/>
          <p:nvPr/>
        </p:nvSpPr>
        <p:spPr>
          <a:xfrm>
            <a:off x="10726098" y="5657671"/>
            <a:ext cx="146590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altLang="en-US" i="1" dirty="0"/>
              <a:t>RR= lidar </a:t>
            </a:r>
            <a:r>
              <a:rPr lang="it-IT" altLang="en-US" i="1" dirty="0" err="1"/>
              <a:t>only</a:t>
            </a:r>
            <a:r>
              <a:rPr lang="it-IT" altLang="en-US" i="1" dirty="0"/>
              <a:t> </a:t>
            </a:r>
            <a:r>
              <a:rPr lang="it-IT" altLang="en-US" i="1" dirty="0" err="1"/>
              <a:t>inversion</a:t>
            </a:r>
            <a:endParaRPr lang="it-IT" altLang="en-US" i="1" dirty="0"/>
          </a:p>
          <a:p>
            <a:r>
              <a:rPr lang="it-IT" i="1" dirty="0"/>
              <a:t>NNMB/BSC dust forecast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38211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693930" y="1253331"/>
            <a:ext cx="105156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400" dirty="0" err="1"/>
              <a:t>Knowing</a:t>
            </a:r>
            <a:r>
              <a:rPr lang="it-IT" sz="2400" dirty="0"/>
              <a:t> the </a:t>
            </a:r>
            <a:r>
              <a:rPr lang="it-IT" sz="2400" dirty="0" err="1"/>
              <a:t>type</a:t>
            </a:r>
            <a:r>
              <a:rPr lang="it-IT" sz="2400" dirty="0"/>
              <a:t> of the aerosol can help to:</a:t>
            </a:r>
          </a:p>
          <a:p>
            <a:pPr marL="457200" indent="-457200" algn="just">
              <a:spcBef>
                <a:spcPct val="50000"/>
              </a:spcBef>
              <a:buFont typeface="Wingdings" pitchFamily="2" charset="2"/>
              <a:buChar char="§"/>
              <a:defRPr/>
            </a:pPr>
            <a:r>
              <a:rPr lang="en-US" sz="2400" b="1" dirty="0"/>
              <a:t>understand </a:t>
            </a:r>
            <a:r>
              <a:rPr lang="en-US" sz="2400" dirty="0"/>
              <a:t>sources, transformations, effects, and feedback mechanisms</a:t>
            </a:r>
            <a:endParaRPr lang="en-US" sz="2400" b="1" dirty="0"/>
          </a:p>
          <a:p>
            <a:pPr marL="457200" indent="-457200" algn="just">
              <a:spcBef>
                <a:spcPct val="50000"/>
              </a:spcBef>
              <a:buFont typeface="Wingdings" pitchFamily="2" charset="2"/>
              <a:buChar char="§"/>
              <a:defRPr/>
            </a:pPr>
            <a:r>
              <a:rPr lang="en-US" sz="2400" b="1" dirty="0"/>
              <a:t>improve </a:t>
            </a:r>
            <a:r>
              <a:rPr lang="en-US" sz="2400" dirty="0"/>
              <a:t>accuracy of satellite retrievals and aerosol models</a:t>
            </a:r>
            <a:endParaRPr lang="en-US" sz="2400" b="1" dirty="0"/>
          </a:p>
          <a:p>
            <a:pPr marL="457200" indent="-457200" algn="just">
              <a:spcBef>
                <a:spcPct val="50000"/>
              </a:spcBef>
              <a:buFont typeface="Wingdings" pitchFamily="2" charset="2"/>
              <a:buChar char="§"/>
              <a:defRPr/>
            </a:pPr>
            <a:r>
              <a:rPr lang="en-US" sz="2400" b="1" dirty="0"/>
              <a:t>quantify </a:t>
            </a:r>
            <a:r>
              <a:rPr lang="en-US" sz="2400" dirty="0"/>
              <a:t>assessments of aerosol radiative impacts on climate</a:t>
            </a:r>
          </a:p>
          <a:p>
            <a:pPr marL="457200" indent="-457200" algn="just">
              <a:spcBef>
                <a:spcPct val="50000"/>
              </a:spcBef>
              <a:buFont typeface="Wingdings" pitchFamily="2" charset="2"/>
              <a:buChar char="§"/>
              <a:defRPr/>
            </a:pPr>
            <a:r>
              <a:rPr lang="en-US" sz="2400" b="1" dirty="0"/>
              <a:t>investigate </a:t>
            </a:r>
            <a:r>
              <a:rPr lang="en-US" sz="2400" dirty="0"/>
              <a:t>the impact of the different aerosol sources on climate, precipitation and air quality. </a:t>
            </a:r>
          </a:p>
          <a:p>
            <a:pPr marL="457200" indent="-457200" algn="just">
              <a:spcBef>
                <a:spcPct val="50000"/>
              </a:spcBef>
              <a:buFont typeface="Wingdings" pitchFamily="2" charset="2"/>
              <a:buChar char="§"/>
              <a:defRPr/>
            </a:pPr>
            <a:r>
              <a:rPr lang="en-US" sz="2400" b="1" dirty="0"/>
              <a:t>improve </a:t>
            </a:r>
            <a:r>
              <a:rPr lang="en-US" sz="2400" dirty="0"/>
              <a:t>the aerosol emissions policies </a:t>
            </a:r>
          </a:p>
          <a:p>
            <a:pPr marL="457200" indent="-457200" algn="just">
              <a:spcBef>
                <a:spcPct val="50000"/>
              </a:spcBef>
              <a:buFont typeface="Wingdings" pitchFamily="2" charset="2"/>
              <a:buChar char="§"/>
              <a:defRPr/>
            </a:pPr>
            <a:r>
              <a:rPr lang="en-US" sz="2400" b="1" dirty="0"/>
              <a:t>define </a:t>
            </a:r>
            <a:r>
              <a:rPr lang="en-US" sz="2400" dirty="0"/>
              <a:t>actions for local authorities and hazards management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57C0778-D75B-37E9-510B-F3D0FCECB0ED}"/>
              </a:ext>
            </a:extLst>
          </p:cNvPr>
          <p:cNvSpPr txBox="1"/>
          <p:nvPr/>
        </p:nvSpPr>
        <p:spPr>
          <a:xfrm>
            <a:off x="3067313" y="125730"/>
            <a:ext cx="60573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/>
              <a:t>Aerosol typing: </a:t>
            </a:r>
            <a:r>
              <a:rPr lang="it-IT" sz="3200" b="1" dirty="0" err="1"/>
              <a:t>why</a:t>
            </a:r>
            <a:r>
              <a:rPr lang="it-IT" sz="3200" b="1" dirty="0"/>
              <a:t> </a:t>
            </a:r>
            <a:r>
              <a:rPr lang="it-IT" sz="3200" b="1" dirty="0" err="1"/>
              <a:t>important</a:t>
            </a:r>
            <a:r>
              <a:rPr lang="it-IT" sz="3200" b="1" dirty="0"/>
              <a:t>?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22E41593-622D-7989-8343-C43409A61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15236" y="6415126"/>
            <a:ext cx="5961529" cy="365125"/>
          </a:xfrm>
        </p:spPr>
        <p:txBody>
          <a:bodyPr/>
          <a:lstStyle/>
          <a:p>
            <a:r>
              <a:rPr lang="it-IT" b="1" dirty="0"/>
              <a:t>Lidar Tutorials – ILRC 30 , Virtual 26 June 2022</a:t>
            </a:r>
          </a:p>
        </p:txBody>
      </p:sp>
    </p:spTree>
    <p:extLst>
      <p:ext uri="{BB962C8B-B14F-4D97-AF65-F5344CB8AC3E}">
        <p14:creationId xmlns:p14="http://schemas.microsoft.com/office/powerpoint/2010/main" val="18505163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5">
            <a:extLst>
              <a:ext uri="{FF2B5EF4-FFF2-40B4-BE49-F238E27FC236}">
                <a16:creationId xmlns:a16="http://schemas.microsoft.com/office/drawing/2014/main" id="{53B6A371-63C0-D64D-90C1-0A32147BF8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9595" y="2424352"/>
            <a:ext cx="1675928" cy="646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just">
              <a:spcBef>
                <a:spcPct val="50000"/>
              </a:spcBef>
              <a:buNone/>
              <a:defRPr/>
            </a:pPr>
            <a:r>
              <a:rPr lang="en-US" sz="2400" b="1">
                <a:solidFill>
                  <a:srgbClr val="FF0000"/>
                </a:solidFill>
              </a:rPr>
              <a:t>Total AOD</a:t>
            </a:r>
            <a:endParaRPr lang="en-US" sz="2400" b="1" dirty="0">
              <a:solidFill>
                <a:srgbClr val="FF0000"/>
              </a:solidFill>
            </a:endParaRPr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4AE02264-7F48-5B4F-9AF3-79C179F9FAD6}"/>
              </a:ext>
            </a:extLst>
          </p:cNvPr>
          <p:cNvGrpSpPr/>
          <p:nvPr/>
        </p:nvGrpSpPr>
        <p:grpSpPr>
          <a:xfrm>
            <a:off x="1681126" y="2581411"/>
            <a:ext cx="3169920" cy="2227298"/>
            <a:chOff x="190618" y="2924944"/>
            <a:chExt cx="3169920" cy="2227298"/>
          </a:xfrm>
        </p:grpSpPr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AF356EBC-97DE-474A-A3A0-350078C577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618" y="3038962"/>
              <a:ext cx="3169920" cy="2113280"/>
            </a:xfrm>
            <a:prstGeom prst="rect">
              <a:avLst/>
            </a:prstGeom>
          </p:spPr>
        </p:pic>
        <p:sp>
          <p:nvSpPr>
            <p:cNvPr id="9" name="Text Box 5">
              <a:extLst>
                <a:ext uri="{FF2B5EF4-FFF2-40B4-BE49-F238E27FC236}">
                  <a16:creationId xmlns:a16="http://schemas.microsoft.com/office/drawing/2014/main" id="{4173790B-864B-0F4E-96B4-925D72AD7E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3395" y="2924944"/>
              <a:ext cx="167592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rtlCol="0">
              <a:spAutoFit/>
            </a:bodyPr>
            <a:lstStyle>
              <a:lvl1pPr marL="177800" indent="-177800" algn="l" defTabSz="914400" rtl="0" eaLnBrk="1" latinLnBrk="0" hangingPunct="1">
                <a:spcBef>
                  <a:spcPts val="600"/>
                </a:spcBef>
                <a:buFont typeface="Arial" pitchFamily="34" charset="0"/>
                <a:buChar char="•"/>
                <a:defRPr sz="2000" kern="1200">
                  <a:solidFill>
                    <a:schemeClr val="accent1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27063" indent="-169863" algn="l" defTabSz="914400" rtl="0" eaLnBrk="1" latinLnBrk="0" hangingPunct="1">
                <a:spcBef>
                  <a:spcPts val="600"/>
                </a:spcBef>
                <a:buClr>
                  <a:schemeClr val="accent1">
                    <a:lumMod val="50000"/>
                  </a:schemeClr>
                </a:buClr>
                <a:buFont typeface="Arial" pitchFamily="34" charset="0"/>
                <a:buChar char="-"/>
                <a:defRPr sz="2000" kern="1200">
                  <a:solidFill>
                    <a:schemeClr val="accent1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ts val="600"/>
                </a:spcBef>
                <a:buClr>
                  <a:schemeClr val="tx2">
                    <a:lumMod val="50000"/>
                  </a:schemeClr>
                </a:buClr>
                <a:buSzPct val="80000"/>
                <a:buFont typeface="Wingdings" pitchFamily="2" charset="2"/>
                <a:buChar char="§"/>
                <a:defRPr sz="1800" kern="1200">
                  <a:solidFill>
                    <a:schemeClr val="accent1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accent1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accent1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ct val="50000"/>
                </a:spcBef>
                <a:buNone/>
                <a:defRPr/>
              </a:pPr>
              <a:r>
                <a:rPr lang="en-US" sz="2400" b="1" dirty="0"/>
                <a:t>Dust</a:t>
              </a:r>
            </a:p>
          </p:txBody>
        </p:sp>
      </p:grpSp>
      <p:grpSp>
        <p:nvGrpSpPr>
          <p:cNvPr id="10" name="Gruppo 9">
            <a:extLst>
              <a:ext uri="{FF2B5EF4-FFF2-40B4-BE49-F238E27FC236}">
                <a16:creationId xmlns:a16="http://schemas.microsoft.com/office/drawing/2014/main" id="{1D3AF82B-F57A-BB45-B0CD-071828692CE0}"/>
              </a:ext>
            </a:extLst>
          </p:cNvPr>
          <p:cNvGrpSpPr/>
          <p:nvPr/>
        </p:nvGrpSpPr>
        <p:grpSpPr>
          <a:xfrm>
            <a:off x="2625377" y="4337537"/>
            <a:ext cx="3169920" cy="2198179"/>
            <a:chOff x="2482984" y="4241536"/>
            <a:chExt cx="3169920" cy="2198179"/>
          </a:xfrm>
        </p:grpSpPr>
        <p:pic>
          <p:nvPicPr>
            <p:cNvPr id="11" name="Immagine 10" descr="Immagine che contiene luce&#10;&#10;Descrizione generata automaticamente">
              <a:extLst>
                <a:ext uri="{FF2B5EF4-FFF2-40B4-BE49-F238E27FC236}">
                  <a16:creationId xmlns:a16="http://schemas.microsoft.com/office/drawing/2014/main" id="{2D833508-0ECE-8C4C-910E-2F9FA9A78F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2984" y="4326435"/>
              <a:ext cx="3169920" cy="2113280"/>
            </a:xfrm>
            <a:prstGeom prst="rect">
              <a:avLst/>
            </a:prstGeom>
          </p:spPr>
        </p:pic>
        <p:sp>
          <p:nvSpPr>
            <p:cNvPr id="12" name="Text Box 5">
              <a:extLst>
                <a:ext uri="{FF2B5EF4-FFF2-40B4-BE49-F238E27FC236}">
                  <a16:creationId xmlns:a16="http://schemas.microsoft.com/office/drawing/2014/main" id="{E52E9DDC-D1D2-3545-9599-BF298110D4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57631" y="4241536"/>
              <a:ext cx="167592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rtlCol="0">
              <a:spAutoFit/>
            </a:bodyPr>
            <a:lstStyle>
              <a:lvl1pPr marL="177800" indent="-177800" algn="l" defTabSz="914400" rtl="0" eaLnBrk="1" latinLnBrk="0" hangingPunct="1">
                <a:spcBef>
                  <a:spcPts val="600"/>
                </a:spcBef>
                <a:buFont typeface="Arial" pitchFamily="34" charset="0"/>
                <a:buChar char="•"/>
                <a:defRPr sz="2000" kern="1200">
                  <a:solidFill>
                    <a:schemeClr val="accent1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27063" indent="-169863" algn="l" defTabSz="914400" rtl="0" eaLnBrk="1" latinLnBrk="0" hangingPunct="1">
                <a:spcBef>
                  <a:spcPts val="600"/>
                </a:spcBef>
                <a:buClr>
                  <a:schemeClr val="accent1">
                    <a:lumMod val="50000"/>
                  </a:schemeClr>
                </a:buClr>
                <a:buFont typeface="Arial" pitchFamily="34" charset="0"/>
                <a:buChar char="-"/>
                <a:defRPr sz="2000" kern="1200">
                  <a:solidFill>
                    <a:schemeClr val="accent1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ts val="600"/>
                </a:spcBef>
                <a:buClr>
                  <a:schemeClr val="tx2">
                    <a:lumMod val="50000"/>
                  </a:schemeClr>
                </a:buClr>
                <a:buSzPct val="80000"/>
                <a:buFont typeface="Wingdings" pitchFamily="2" charset="2"/>
                <a:buChar char="§"/>
                <a:defRPr sz="1800" kern="1200">
                  <a:solidFill>
                    <a:schemeClr val="accent1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accent1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accent1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ct val="50000"/>
                </a:spcBef>
                <a:buNone/>
                <a:defRPr/>
              </a:pPr>
              <a:r>
                <a:rPr lang="en-US" sz="2400" b="1" dirty="0"/>
                <a:t>Sea salt</a:t>
              </a:r>
            </a:p>
          </p:txBody>
        </p:sp>
      </p:grp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303B5BDD-32BD-7D4A-971B-080158050657}"/>
              </a:ext>
            </a:extLst>
          </p:cNvPr>
          <p:cNvGrpSpPr/>
          <p:nvPr/>
        </p:nvGrpSpPr>
        <p:grpSpPr>
          <a:xfrm>
            <a:off x="5935645" y="4393185"/>
            <a:ext cx="3169920" cy="2198180"/>
            <a:chOff x="5783462" y="4241535"/>
            <a:chExt cx="3169920" cy="2198180"/>
          </a:xfrm>
        </p:grpSpPr>
        <p:pic>
          <p:nvPicPr>
            <p:cNvPr id="14" name="Immagine 13" descr="Immagine che contiene luce&#10;&#10;Descrizione generata automaticamente">
              <a:extLst>
                <a:ext uri="{FF2B5EF4-FFF2-40B4-BE49-F238E27FC236}">
                  <a16:creationId xmlns:a16="http://schemas.microsoft.com/office/drawing/2014/main" id="{809C4215-691B-2044-BE0C-5157447CDF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3462" y="4326435"/>
              <a:ext cx="3169920" cy="2113280"/>
            </a:xfrm>
            <a:prstGeom prst="rect">
              <a:avLst/>
            </a:prstGeom>
          </p:spPr>
        </p:pic>
        <p:sp>
          <p:nvSpPr>
            <p:cNvPr id="15" name="Text Box 5">
              <a:extLst>
                <a:ext uri="{FF2B5EF4-FFF2-40B4-BE49-F238E27FC236}">
                  <a16:creationId xmlns:a16="http://schemas.microsoft.com/office/drawing/2014/main" id="{5E77D300-4D1F-0B40-81F7-97F948DC66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08440" y="4241535"/>
              <a:ext cx="239600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rtlCol="0">
              <a:spAutoFit/>
            </a:bodyPr>
            <a:lstStyle>
              <a:lvl1pPr marL="177800" indent="-177800" algn="l" defTabSz="914400" rtl="0" eaLnBrk="1" latinLnBrk="0" hangingPunct="1">
                <a:spcBef>
                  <a:spcPts val="600"/>
                </a:spcBef>
                <a:buFont typeface="Arial" pitchFamily="34" charset="0"/>
                <a:buChar char="•"/>
                <a:defRPr sz="2000" kern="1200">
                  <a:solidFill>
                    <a:schemeClr val="accent1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27063" indent="-169863" algn="l" defTabSz="914400" rtl="0" eaLnBrk="1" latinLnBrk="0" hangingPunct="1">
                <a:spcBef>
                  <a:spcPts val="600"/>
                </a:spcBef>
                <a:buClr>
                  <a:schemeClr val="accent1">
                    <a:lumMod val="50000"/>
                  </a:schemeClr>
                </a:buClr>
                <a:buFont typeface="Arial" pitchFamily="34" charset="0"/>
                <a:buChar char="-"/>
                <a:defRPr sz="2000" kern="1200">
                  <a:solidFill>
                    <a:schemeClr val="accent1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ts val="600"/>
                </a:spcBef>
                <a:buClr>
                  <a:schemeClr val="tx2">
                    <a:lumMod val="50000"/>
                  </a:schemeClr>
                </a:buClr>
                <a:buSzPct val="80000"/>
                <a:buFont typeface="Wingdings" pitchFamily="2" charset="2"/>
                <a:buChar char="§"/>
                <a:defRPr sz="1800" kern="1200">
                  <a:solidFill>
                    <a:schemeClr val="accent1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accent1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accent1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spcBef>
                  <a:spcPct val="50000"/>
                </a:spcBef>
                <a:buNone/>
                <a:defRPr/>
              </a:pPr>
              <a:r>
                <a:rPr lang="en-US" sz="2400" b="1" dirty="0"/>
                <a:t>Biomass Burning</a:t>
              </a:r>
            </a:p>
          </p:txBody>
        </p:sp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D78EA632-0C46-7D4D-9CAF-FE89A1E46B35}"/>
              </a:ext>
            </a:extLst>
          </p:cNvPr>
          <p:cNvGrpSpPr/>
          <p:nvPr/>
        </p:nvGrpSpPr>
        <p:grpSpPr>
          <a:xfrm>
            <a:off x="7335871" y="2482896"/>
            <a:ext cx="3169920" cy="2344113"/>
            <a:chOff x="5821484" y="2265859"/>
            <a:chExt cx="3169920" cy="2344113"/>
          </a:xfrm>
        </p:grpSpPr>
        <p:pic>
          <p:nvPicPr>
            <p:cNvPr id="17" name="Immagine 16" descr="Immagine che contiene testo, interni, luce&#10;&#10;Descrizione generata automaticamente">
              <a:extLst>
                <a:ext uri="{FF2B5EF4-FFF2-40B4-BE49-F238E27FC236}">
                  <a16:creationId xmlns:a16="http://schemas.microsoft.com/office/drawing/2014/main" id="{B3D0511B-CDD3-A941-9624-C0C765880F9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21484" y="2496692"/>
              <a:ext cx="3169920" cy="2113280"/>
            </a:xfrm>
            <a:prstGeom prst="rect">
              <a:avLst/>
            </a:prstGeom>
          </p:spPr>
        </p:pic>
        <p:sp>
          <p:nvSpPr>
            <p:cNvPr id="18" name="Text Box 5">
              <a:extLst>
                <a:ext uri="{FF2B5EF4-FFF2-40B4-BE49-F238E27FC236}">
                  <a16:creationId xmlns:a16="http://schemas.microsoft.com/office/drawing/2014/main" id="{0237DCF6-6D63-D142-8905-325C855B82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60232" y="2265859"/>
              <a:ext cx="167592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rtlCol="0">
              <a:spAutoFit/>
            </a:bodyPr>
            <a:lstStyle>
              <a:lvl1pPr marL="177800" indent="-177800" algn="l" defTabSz="914400" rtl="0" eaLnBrk="1" latinLnBrk="0" hangingPunct="1">
                <a:spcBef>
                  <a:spcPts val="600"/>
                </a:spcBef>
                <a:buFont typeface="Arial" pitchFamily="34" charset="0"/>
                <a:buChar char="•"/>
                <a:defRPr sz="2000" kern="1200">
                  <a:solidFill>
                    <a:schemeClr val="accent1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27063" indent="-169863" algn="l" defTabSz="914400" rtl="0" eaLnBrk="1" latinLnBrk="0" hangingPunct="1">
                <a:spcBef>
                  <a:spcPts val="600"/>
                </a:spcBef>
                <a:buClr>
                  <a:schemeClr val="accent1">
                    <a:lumMod val="50000"/>
                  </a:schemeClr>
                </a:buClr>
                <a:buFont typeface="Arial" pitchFamily="34" charset="0"/>
                <a:buChar char="-"/>
                <a:defRPr sz="2000" kern="1200">
                  <a:solidFill>
                    <a:schemeClr val="accent1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ts val="600"/>
                </a:spcBef>
                <a:buClr>
                  <a:schemeClr val="tx2">
                    <a:lumMod val="50000"/>
                  </a:schemeClr>
                </a:buClr>
                <a:buSzPct val="80000"/>
                <a:buFont typeface="Wingdings" pitchFamily="2" charset="2"/>
                <a:buChar char="§"/>
                <a:defRPr sz="1800" kern="1200">
                  <a:solidFill>
                    <a:schemeClr val="accent1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accent1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accent1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spcBef>
                  <a:spcPct val="50000"/>
                </a:spcBef>
                <a:buNone/>
                <a:defRPr/>
              </a:pPr>
              <a:r>
                <a:rPr lang="en-US" sz="2400" b="1" dirty="0"/>
                <a:t>Sulphate</a:t>
              </a:r>
            </a:p>
          </p:txBody>
        </p:sp>
      </p:grpSp>
      <p:sp>
        <p:nvSpPr>
          <p:cNvPr id="19" name="Text Box 5">
            <a:extLst>
              <a:ext uri="{FF2B5EF4-FFF2-40B4-BE49-F238E27FC236}">
                <a16:creationId xmlns:a16="http://schemas.microsoft.com/office/drawing/2014/main" id="{FFC7A55D-D92A-6441-8D96-D5402FE4DE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4590" y="1097615"/>
            <a:ext cx="225463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rtlCol="0">
            <a:spAutoFit/>
          </a:bodyPr>
          <a:lstStyle>
            <a:lvl1pPr marL="177800" indent="-177800" algn="l" defTabSz="914400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20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27063" indent="-169863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Font typeface="Arial" pitchFamily="34" charset="0"/>
              <a:buChar char="-"/>
              <a:defRPr sz="20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600"/>
              </a:spcBef>
              <a:buClr>
                <a:schemeClr val="tx2">
                  <a:lumMod val="50000"/>
                </a:schemeClr>
              </a:buClr>
              <a:buSzPct val="80000"/>
              <a:buFont typeface="Wingdings" pitchFamily="2" charset="2"/>
              <a:buChar char="§"/>
              <a:defRPr sz="18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50000"/>
              </a:spcBef>
              <a:buNone/>
              <a:defRPr/>
            </a:pPr>
            <a:r>
              <a:rPr lang="en-US" sz="1600" b="1" dirty="0">
                <a:solidFill>
                  <a:srgbClr val="002060"/>
                </a:solidFill>
              </a:rPr>
              <a:t>Forecast 15 May 2021 03 UTC</a:t>
            </a:r>
          </a:p>
        </p:txBody>
      </p:sp>
      <p:sp>
        <p:nvSpPr>
          <p:cNvPr id="20" name="Text Box 5">
            <a:extLst>
              <a:ext uri="{FF2B5EF4-FFF2-40B4-BE49-F238E27FC236}">
                <a16:creationId xmlns:a16="http://schemas.microsoft.com/office/drawing/2014/main" id="{0BFF503F-B5DD-EB4E-AB2F-3412787D86E4}"/>
              </a:ext>
            </a:extLst>
          </p:cNvPr>
          <p:cNvSpPr txBox="1">
            <a:spLocks noChangeArrowheads="1"/>
          </p:cNvSpPr>
          <p:nvPr/>
        </p:nvSpPr>
        <p:spPr bwMode="auto">
          <a:xfrm rot="20146882">
            <a:off x="8339557" y="1264278"/>
            <a:ext cx="225463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rtlCol="0">
            <a:spAutoFit/>
          </a:bodyPr>
          <a:lstStyle>
            <a:lvl1pPr marL="177800" indent="-177800" algn="l" defTabSz="914400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20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27063" indent="-169863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Font typeface="Arial" pitchFamily="34" charset="0"/>
              <a:buChar char="-"/>
              <a:defRPr sz="20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600"/>
              </a:spcBef>
              <a:buClr>
                <a:schemeClr val="tx2">
                  <a:lumMod val="50000"/>
                </a:schemeClr>
              </a:buClr>
              <a:buSzPct val="80000"/>
              <a:buFont typeface="Wingdings" pitchFamily="2" charset="2"/>
              <a:buChar char="§"/>
              <a:defRPr sz="18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50000"/>
              </a:spcBef>
              <a:buNone/>
              <a:defRPr/>
            </a:pPr>
            <a:r>
              <a:rPr lang="en-US" sz="1600" b="1" dirty="0">
                <a:solidFill>
                  <a:srgbClr val="002060"/>
                </a:solidFill>
              </a:rPr>
              <a:t>http://</a:t>
            </a:r>
            <a:r>
              <a:rPr lang="en-US" sz="1600" b="1" dirty="0" err="1">
                <a:solidFill>
                  <a:srgbClr val="002060"/>
                </a:solidFill>
              </a:rPr>
              <a:t>atmopsphere</a:t>
            </a:r>
            <a:r>
              <a:rPr lang="en-US" sz="1600" b="1" dirty="0">
                <a:solidFill>
                  <a:srgbClr val="002060"/>
                </a:solidFill>
              </a:rPr>
              <a:t>. </a:t>
            </a:r>
            <a:r>
              <a:rPr lang="en-US" sz="1600" b="1" dirty="0" err="1">
                <a:solidFill>
                  <a:srgbClr val="002060"/>
                </a:solidFill>
              </a:rPr>
              <a:t>copernicus.eu</a:t>
            </a:r>
            <a:endParaRPr lang="en-US" sz="1600" b="1" dirty="0">
              <a:solidFill>
                <a:srgbClr val="002060"/>
              </a:solidFill>
            </a:endParaRPr>
          </a:p>
        </p:txBody>
      </p:sp>
      <p:pic>
        <p:nvPicPr>
          <p:cNvPr id="21" name="Immagine 20" descr="Immagine che contiene mappa&#10;&#10;Descrizione generata automaticamente">
            <a:extLst>
              <a:ext uri="{FF2B5EF4-FFF2-40B4-BE49-F238E27FC236}">
                <a16:creationId xmlns:a16="http://schemas.microsoft.com/office/drawing/2014/main" id="{C68AA4F8-507E-6F4E-8462-7C7ADE5A49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973" y="763512"/>
            <a:ext cx="4292198" cy="2861465"/>
          </a:xfrm>
          <a:prstGeom prst="rect">
            <a:avLst/>
          </a:prstGeom>
        </p:spPr>
      </p:pic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72D48F6A-69E3-E2A1-142A-C7DA5ECA0D58}"/>
              </a:ext>
            </a:extLst>
          </p:cNvPr>
          <p:cNvSpPr txBox="1"/>
          <p:nvPr/>
        </p:nvSpPr>
        <p:spPr>
          <a:xfrm>
            <a:off x="2690647" y="125730"/>
            <a:ext cx="60573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/>
              <a:t>Aerosol typing: CAMS </a:t>
            </a:r>
            <a:r>
              <a:rPr lang="it-IT" sz="3200" b="1" dirty="0" err="1"/>
              <a:t>example</a:t>
            </a:r>
            <a:endParaRPr lang="it-IT" sz="3200" b="1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5A38337A-F445-3216-CA26-8F9551045B4F}"/>
              </a:ext>
            </a:extLst>
          </p:cNvPr>
          <p:cNvSpPr txBox="1"/>
          <p:nvPr/>
        </p:nvSpPr>
        <p:spPr>
          <a:xfrm>
            <a:off x="3583922" y="638184"/>
            <a:ext cx="4422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Copernicus Atmospheric Monitoring System </a:t>
            </a:r>
            <a:endParaRPr lang="it-IT" dirty="0"/>
          </a:p>
        </p:txBody>
      </p:sp>
      <p:sp>
        <p:nvSpPr>
          <p:cNvPr id="23" name="Footer Placeholder 4">
            <a:extLst>
              <a:ext uri="{FF2B5EF4-FFF2-40B4-BE49-F238E27FC236}">
                <a16:creationId xmlns:a16="http://schemas.microsoft.com/office/drawing/2014/main" id="{23241712-04EF-CBB4-5682-40D1ADE1F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15235" y="6415126"/>
            <a:ext cx="5961529" cy="365125"/>
          </a:xfrm>
        </p:spPr>
        <p:txBody>
          <a:bodyPr/>
          <a:lstStyle/>
          <a:p>
            <a:r>
              <a:rPr lang="it-IT" b="1" dirty="0"/>
              <a:t>Lidar Tutorials – ILRC 30 , Virtual 26 June 2022</a:t>
            </a:r>
          </a:p>
        </p:txBody>
      </p:sp>
    </p:spTree>
    <p:extLst>
      <p:ext uri="{BB962C8B-B14F-4D97-AF65-F5344CB8AC3E}">
        <p14:creationId xmlns:p14="http://schemas.microsoft.com/office/powerpoint/2010/main" val="13545246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"/>
          <p:cNvSpPr txBox="1">
            <a:spLocks noGrp="1"/>
          </p:cNvSpPr>
          <p:nvPr>
            <p:ph type="title"/>
          </p:nvPr>
        </p:nvSpPr>
        <p:spPr>
          <a:xfrm>
            <a:off x="1943100" y="111126"/>
            <a:ext cx="8229600" cy="5096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 lvl="0" algn="ctr">
              <a:buClr>
                <a:schemeClr val="dk1"/>
              </a:buClr>
              <a:buSzPts val="3600"/>
            </a:pPr>
            <a:br>
              <a:rPr lang="en-US" sz="3600" b="1" dirty="0"/>
            </a:br>
            <a:br>
              <a:rPr lang="en-US" sz="3600" b="1" dirty="0"/>
            </a:br>
            <a:r>
              <a:rPr lang="en-US" sz="3200" b="1" dirty="0">
                <a:latin typeface="+mn-lt"/>
              </a:rPr>
              <a:t>How to know about aerosol types </a:t>
            </a:r>
            <a:br>
              <a:rPr lang="en-US" sz="3200" b="1" dirty="0">
                <a:latin typeface="+mn-lt"/>
              </a:rPr>
            </a:br>
            <a:r>
              <a:rPr lang="en-US" sz="3200" b="1" dirty="0">
                <a:latin typeface="+mn-lt"/>
              </a:rPr>
              <a:t>The general approach</a:t>
            </a:r>
            <a:br>
              <a:rPr lang="en-US" sz="3600" b="1" dirty="0"/>
            </a:br>
            <a:endParaRPr dirty="0"/>
          </a:p>
        </p:txBody>
      </p:sp>
      <p:sp>
        <p:nvSpPr>
          <p:cNvPr id="3" name="Arco a tutto sesto 2">
            <a:extLst>
              <a:ext uri="{FF2B5EF4-FFF2-40B4-BE49-F238E27FC236}">
                <a16:creationId xmlns:a16="http://schemas.microsoft.com/office/drawing/2014/main" id="{D43C80A2-4265-BD44-994B-B3D6547182EF}"/>
              </a:ext>
            </a:extLst>
          </p:cNvPr>
          <p:cNvSpPr/>
          <p:nvPr/>
        </p:nvSpPr>
        <p:spPr bwMode="auto">
          <a:xfrm flipV="1">
            <a:off x="3142615" y="4970712"/>
            <a:ext cx="5959344" cy="1266497"/>
          </a:xfrm>
          <a:prstGeom prst="blockArc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2000">
              <a:latin typeface="Arial" charset="0"/>
            </a:endParaRPr>
          </a:p>
        </p:txBody>
      </p:sp>
      <p:sp>
        <p:nvSpPr>
          <p:cNvPr id="4" name="Diagonal liegende Ecken des Rechtecks abrunden 13">
            <a:extLst>
              <a:ext uri="{FF2B5EF4-FFF2-40B4-BE49-F238E27FC236}">
                <a16:creationId xmlns:a16="http://schemas.microsoft.com/office/drawing/2014/main" id="{7D72E6B6-55E0-F341-9CA5-EA510EED3DBA}"/>
              </a:ext>
            </a:extLst>
          </p:cNvPr>
          <p:cNvSpPr/>
          <p:nvPr/>
        </p:nvSpPr>
        <p:spPr bwMode="auto">
          <a:xfrm flipH="1">
            <a:off x="1970680" y="1199898"/>
            <a:ext cx="3442148" cy="1386743"/>
          </a:xfrm>
          <a:prstGeom prst="round2DiagRect">
            <a:avLst/>
          </a:prstGeom>
          <a:ln w="38100"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72000" rIns="36000" bIns="72000" numCol="1" rtlCol="0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algn="ctr"/>
            <a:r>
              <a:rPr lang="en-US" sz="2400" b="1" dirty="0">
                <a:solidFill>
                  <a:srgbClr val="002060"/>
                </a:solidFill>
              </a:rPr>
              <a:t>Identify the source for defining the aerosol characteristics</a:t>
            </a:r>
          </a:p>
        </p:txBody>
      </p:sp>
      <p:sp>
        <p:nvSpPr>
          <p:cNvPr id="5" name="Diagonal liegende Ecken des Rechtecks abrunden 13">
            <a:extLst>
              <a:ext uri="{FF2B5EF4-FFF2-40B4-BE49-F238E27FC236}">
                <a16:creationId xmlns:a16="http://schemas.microsoft.com/office/drawing/2014/main" id="{45C45E7C-696E-7A4E-AE83-40C251679D0C}"/>
              </a:ext>
            </a:extLst>
          </p:cNvPr>
          <p:cNvSpPr/>
          <p:nvPr/>
        </p:nvSpPr>
        <p:spPr bwMode="auto">
          <a:xfrm flipH="1">
            <a:off x="6852735" y="990336"/>
            <a:ext cx="3442148" cy="1795365"/>
          </a:xfrm>
          <a:prstGeom prst="round2DiagRect">
            <a:avLst/>
          </a:prstGeom>
          <a:ln w="38100"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72000" rIns="36000" bIns="72000" numCol="1" rtlCol="0" anchor="ctr" anchorCtr="1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algn="ctr"/>
            <a:r>
              <a:rPr lang="en-US" sz="2400" b="1" dirty="0">
                <a:solidFill>
                  <a:srgbClr val="002060"/>
                </a:solidFill>
              </a:rPr>
              <a:t>Investigate characteristics for understanding the source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E6A5C1AE-5208-D344-8A74-CB01370B0803}"/>
              </a:ext>
            </a:extLst>
          </p:cNvPr>
          <p:cNvSpPr txBox="1"/>
          <p:nvPr/>
        </p:nvSpPr>
        <p:spPr>
          <a:xfrm>
            <a:off x="2480442" y="3236482"/>
            <a:ext cx="22492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i="1" dirty="0">
                <a:solidFill>
                  <a:srgbClr val="FF6600"/>
                </a:solidFill>
              </a:rPr>
              <a:t>More common in Ground </a:t>
            </a:r>
            <a:r>
              <a:rPr lang="it-IT" b="1" i="1" dirty="0" err="1">
                <a:solidFill>
                  <a:srgbClr val="FF6600"/>
                </a:solidFill>
              </a:rPr>
              <a:t>Based</a:t>
            </a:r>
            <a:r>
              <a:rPr lang="it-IT" b="1" i="1" dirty="0">
                <a:solidFill>
                  <a:srgbClr val="FF6600"/>
                </a:solidFill>
              </a:rPr>
              <a:t> </a:t>
            </a:r>
            <a:r>
              <a:rPr lang="it-IT" b="1" i="1" dirty="0" err="1">
                <a:solidFill>
                  <a:srgbClr val="FF6600"/>
                </a:solidFill>
              </a:rPr>
              <a:t>observations</a:t>
            </a:r>
            <a:endParaRPr lang="it-IT" b="1" i="1" dirty="0">
              <a:solidFill>
                <a:srgbClr val="FF6600"/>
              </a:solidFill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F420985-FA42-D345-8C2D-3CB87BA13C40}"/>
              </a:ext>
            </a:extLst>
          </p:cNvPr>
          <p:cNvSpPr txBox="1"/>
          <p:nvPr/>
        </p:nvSpPr>
        <p:spPr>
          <a:xfrm>
            <a:off x="7667297" y="3126124"/>
            <a:ext cx="2249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i="1" dirty="0">
                <a:solidFill>
                  <a:srgbClr val="FF6600"/>
                </a:solidFill>
              </a:rPr>
              <a:t>More common in satellite </a:t>
            </a:r>
            <a:r>
              <a:rPr lang="it-IT" b="1" i="1" dirty="0" err="1">
                <a:solidFill>
                  <a:srgbClr val="FF6600"/>
                </a:solidFill>
              </a:rPr>
              <a:t>observations</a:t>
            </a:r>
            <a:endParaRPr lang="it-IT" b="1" i="1" dirty="0">
              <a:solidFill>
                <a:srgbClr val="FF6600"/>
              </a:solidFill>
            </a:endParaRPr>
          </a:p>
        </p:txBody>
      </p:sp>
      <p:sp>
        <p:nvSpPr>
          <p:cNvPr id="8" name="Freccia curva 7">
            <a:extLst>
              <a:ext uri="{FF2B5EF4-FFF2-40B4-BE49-F238E27FC236}">
                <a16:creationId xmlns:a16="http://schemas.microsoft.com/office/drawing/2014/main" id="{0662E549-B70A-284F-80FE-061B284CE20D}"/>
              </a:ext>
            </a:extLst>
          </p:cNvPr>
          <p:cNvSpPr/>
          <p:nvPr/>
        </p:nvSpPr>
        <p:spPr bwMode="auto">
          <a:xfrm rot="16200000" flipV="1">
            <a:off x="5486401" y="2153917"/>
            <a:ext cx="1303282" cy="2606565"/>
          </a:xfrm>
          <a:prstGeom prst="bentArrow">
            <a:avLst/>
          </a:prstGeom>
          <a:solidFill>
            <a:srgbClr val="FFE593"/>
          </a:solidFill>
          <a:ln w="9525" cap="flat" cmpd="sng" algn="ctr">
            <a:solidFill>
              <a:srgbClr val="FFE59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2000">
              <a:latin typeface="Arial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2320B6F8-5B1C-CD44-8827-13A8195594FE}"/>
              </a:ext>
            </a:extLst>
          </p:cNvPr>
          <p:cNvSpPr txBox="1"/>
          <p:nvPr/>
        </p:nvSpPr>
        <p:spPr>
          <a:xfrm>
            <a:off x="5029201" y="4292771"/>
            <a:ext cx="22492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002060"/>
                </a:solidFill>
              </a:rPr>
              <a:t>Inputs for </a:t>
            </a:r>
            <a:r>
              <a:rPr lang="it-IT" b="1" dirty="0" err="1">
                <a:solidFill>
                  <a:srgbClr val="002060"/>
                </a:solidFill>
              </a:rPr>
              <a:t>defining</a:t>
            </a:r>
            <a:r>
              <a:rPr lang="it-IT" b="1" dirty="0">
                <a:solidFill>
                  <a:srgbClr val="002060"/>
                </a:solidFill>
              </a:rPr>
              <a:t> automatic </a:t>
            </a:r>
            <a:r>
              <a:rPr lang="it-IT" b="1" dirty="0" err="1">
                <a:solidFill>
                  <a:srgbClr val="002060"/>
                </a:solidFill>
              </a:rPr>
              <a:t>procedures</a:t>
            </a:r>
            <a:r>
              <a:rPr lang="it-IT" b="1" dirty="0">
                <a:solidFill>
                  <a:srgbClr val="002060"/>
                </a:solidFill>
              </a:rPr>
              <a:t> for typing</a:t>
            </a:r>
          </a:p>
        </p:txBody>
      </p:sp>
      <p:grpSp>
        <p:nvGrpSpPr>
          <p:cNvPr id="10" name="Gruppo 9">
            <a:extLst>
              <a:ext uri="{FF2B5EF4-FFF2-40B4-BE49-F238E27FC236}">
                <a16:creationId xmlns:a16="http://schemas.microsoft.com/office/drawing/2014/main" id="{8C061DE2-BDFE-3B40-A1A2-9BCDDD1DBF62}"/>
              </a:ext>
            </a:extLst>
          </p:cNvPr>
          <p:cNvGrpSpPr/>
          <p:nvPr/>
        </p:nvGrpSpPr>
        <p:grpSpPr>
          <a:xfrm>
            <a:off x="2204331" y="4728968"/>
            <a:ext cx="1622047" cy="1370083"/>
            <a:chOff x="680330" y="5097518"/>
            <a:chExt cx="1622047" cy="1370083"/>
          </a:xfrm>
        </p:grpSpPr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F60CE7C7-FE48-714A-965E-BB3C799FA0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 l="19540" t="41686" r="50728" b="10621"/>
            <a:stretch>
              <a:fillRect/>
            </a:stretch>
          </p:blipFill>
          <p:spPr bwMode="auto">
            <a:xfrm>
              <a:off x="1019504" y="5097518"/>
              <a:ext cx="1019510" cy="1022121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2" name="Rettangolo 11">
              <a:extLst>
                <a:ext uri="{FF2B5EF4-FFF2-40B4-BE49-F238E27FC236}">
                  <a16:creationId xmlns:a16="http://schemas.microsoft.com/office/drawing/2014/main" id="{C1492EA2-F732-D74A-A686-B734A9981EF5}"/>
                </a:ext>
              </a:extLst>
            </p:cNvPr>
            <p:cNvSpPr/>
            <p:nvPr/>
          </p:nvSpPr>
          <p:spPr>
            <a:xfrm>
              <a:off x="680330" y="6098269"/>
              <a:ext cx="1622047" cy="369332"/>
            </a:xfrm>
            <a:prstGeom prst="rect">
              <a:avLst/>
            </a:prstGeom>
            <a:solidFill>
              <a:srgbClr val="FFE593"/>
            </a:solidFill>
          </p:spPr>
          <p:txBody>
            <a:bodyPr wrap="none">
              <a:spAutoFit/>
            </a:bodyPr>
            <a:lstStyle/>
            <a:p>
              <a:r>
                <a:rPr lang="it-IT" b="1" i="1" dirty="0" err="1">
                  <a:solidFill>
                    <a:srgbClr val="FF6600"/>
                  </a:solidFill>
                </a:rPr>
                <a:t>Measurements</a:t>
              </a:r>
              <a:endParaRPr lang="it-IT" dirty="0"/>
            </a:p>
          </p:txBody>
        </p:sp>
      </p:grp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DC5C6FF8-5513-DC49-9098-BD6E811C6E99}"/>
              </a:ext>
            </a:extLst>
          </p:cNvPr>
          <p:cNvGrpSpPr/>
          <p:nvPr/>
        </p:nvGrpSpPr>
        <p:grpSpPr>
          <a:xfrm>
            <a:off x="5244662" y="5398643"/>
            <a:ext cx="1219188" cy="1080296"/>
            <a:chOff x="3720662" y="5767194"/>
            <a:chExt cx="1219188" cy="1080296"/>
          </a:xfrm>
        </p:grpSpPr>
        <p:pic>
          <p:nvPicPr>
            <p:cNvPr id="14" name="Picture 3">
              <a:extLst>
                <a:ext uri="{FF2B5EF4-FFF2-40B4-BE49-F238E27FC236}">
                  <a16:creationId xmlns:a16="http://schemas.microsoft.com/office/drawing/2014/main" id="{31030C61-4D07-6F4B-8444-535DE92DCE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 l="26897" t="19862" r="28659" b="27050"/>
            <a:stretch>
              <a:fillRect/>
            </a:stretch>
          </p:blipFill>
          <p:spPr bwMode="auto">
            <a:xfrm>
              <a:off x="3720662" y="5937296"/>
              <a:ext cx="1219188" cy="910194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5" name="Rettangolo 14">
              <a:extLst>
                <a:ext uri="{FF2B5EF4-FFF2-40B4-BE49-F238E27FC236}">
                  <a16:creationId xmlns:a16="http://schemas.microsoft.com/office/drawing/2014/main" id="{420B1326-9A08-5044-B1E4-47FB9BFD6AE0}"/>
                </a:ext>
              </a:extLst>
            </p:cNvPr>
            <p:cNvSpPr/>
            <p:nvPr/>
          </p:nvSpPr>
          <p:spPr>
            <a:xfrm>
              <a:off x="3723074" y="5767194"/>
              <a:ext cx="915572" cy="369332"/>
            </a:xfrm>
            <a:prstGeom prst="rect">
              <a:avLst/>
            </a:prstGeom>
            <a:solidFill>
              <a:srgbClr val="FFE593"/>
            </a:solidFill>
          </p:spPr>
          <p:txBody>
            <a:bodyPr wrap="none">
              <a:spAutoFit/>
            </a:bodyPr>
            <a:lstStyle/>
            <a:p>
              <a:r>
                <a:rPr lang="it-IT" b="1" i="1" dirty="0" err="1">
                  <a:solidFill>
                    <a:srgbClr val="FF6600"/>
                  </a:solidFill>
                </a:rPr>
                <a:t>Sources</a:t>
              </a:r>
              <a:endParaRPr lang="it-IT" dirty="0"/>
            </a:p>
          </p:txBody>
        </p:sp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622F4029-A4B3-4B44-B011-3E1E0714C741}"/>
              </a:ext>
            </a:extLst>
          </p:cNvPr>
          <p:cNvGrpSpPr/>
          <p:nvPr/>
        </p:nvGrpSpPr>
        <p:grpSpPr>
          <a:xfrm>
            <a:off x="7577958" y="4897133"/>
            <a:ext cx="2511468" cy="1117837"/>
            <a:chOff x="6053958" y="5265683"/>
            <a:chExt cx="2511468" cy="1117837"/>
          </a:xfrm>
        </p:grpSpPr>
        <p:pic>
          <p:nvPicPr>
            <p:cNvPr id="17" name="Picture 4">
              <a:extLst>
                <a:ext uri="{FF2B5EF4-FFF2-40B4-BE49-F238E27FC236}">
                  <a16:creationId xmlns:a16="http://schemas.microsoft.com/office/drawing/2014/main" id="{3EB41760-EC37-554C-B275-58172CCE89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/>
            <a:srcRect l="28429" t="25134" r="30881" b="54146"/>
            <a:stretch>
              <a:fillRect/>
            </a:stretch>
          </p:blipFill>
          <p:spPr bwMode="auto">
            <a:xfrm>
              <a:off x="6053958" y="5265683"/>
              <a:ext cx="2511468" cy="79930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8" name="Rettangolo 17">
              <a:extLst>
                <a:ext uri="{FF2B5EF4-FFF2-40B4-BE49-F238E27FC236}">
                  <a16:creationId xmlns:a16="http://schemas.microsoft.com/office/drawing/2014/main" id="{544B3AC2-7789-C345-92CF-19F33D76E6AF}"/>
                </a:ext>
              </a:extLst>
            </p:cNvPr>
            <p:cNvSpPr/>
            <p:nvPr/>
          </p:nvSpPr>
          <p:spPr>
            <a:xfrm>
              <a:off x="6660715" y="6014188"/>
              <a:ext cx="1248996" cy="369332"/>
            </a:xfrm>
            <a:prstGeom prst="rect">
              <a:avLst/>
            </a:prstGeom>
            <a:solidFill>
              <a:srgbClr val="FFE593"/>
            </a:solidFill>
          </p:spPr>
          <p:txBody>
            <a:bodyPr wrap="none">
              <a:spAutoFit/>
            </a:bodyPr>
            <a:lstStyle/>
            <a:p>
              <a:r>
                <a:rPr lang="it-IT" b="1" i="1" dirty="0" err="1">
                  <a:solidFill>
                    <a:srgbClr val="FF6600"/>
                  </a:solidFill>
                </a:rPr>
                <a:t>Procedures</a:t>
              </a:r>
              <a:endParaRPr lang="it-IT" dirty="0"/>
            </a:p>
          </p:txBody>
        </p:sp>
      </p:grpSp>
      <p:sp>
        <p:nvSpPr>
          <p:cNvPr id="19" name="Freccia circolare in su 18">
            <a:extLst>
              <a:ext uri="{FF2B5EF4-FFF2-40B4-BE49-F238E27FC236}">
                <a16:creationId xmlns:a16="http://schemas.microsoft.com/office/drawing/2014/main" id="{D5606415-8660-3545-BCF8-E7C8B6EB9C3E}"/>
              </a:ext>
            </a:extLst>
          </p:cNvPr>
          <p:cNvSpPr/>
          <p:nvPr/>
        </p:nvSpPr>
        <p:spPr bwMode="auto">
          <a:xfrm rot="5400000">
            <a:off x="1489880" y="3869080"/>
            <a:ext cx="1269242" cy="600501"/>
          </a:xfrm>
          <a:prstGeom prst="curved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2000">
              <a:latin typeface="Arial" charset="0"/>
            </a:endParaRP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61DF4A50-62EF-7CCB-4766-4E9417047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15235" y="6415126"/>
            <a:ext cx="5961529" cy="365125"/>
          </a:xfrm>
        </p:spPr>
        <p:txBody>
          <a:bodyPr/>
          <a:lstStyle/>
          <a:p>
            <a:r>
              <a:rPr lang="it-IT" b="1" dirty="0"/>
              <a:t>Lidar Tutorials – ILRC 30 , Virtual 26 June 2022</a:t>
            </a:r>
          </a:p>
        </p:txBody>
      </p:sp>
    </p:spTree>
    <p:extLst>
      <p:ext uri="{BB962C8B-B14F-4D97-AF65-F5344CB8AC3E}">
        <p14:creationId xmlns:p14="http://schemas.microsoft.com/office/powerpoint/2010/main" val="14160200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CA3D38C9-51C0-9414-16BB-63C09030C8F7}"/>
              </a:ext>
            </a:extLst>
          </p:cNvPr>
          <p:cNvSpPr/>
          <p:nvPr/>
        </p:nvSpPr>
        <p:spPr>
          <a:xfrm>
            <a:off x="128337" y="571479"/>
            <a:ext cx="8222866" cy="6208771"/>
          </a:xfrm>
          <a:prstGeom prst="roundRect">
            <a:avLst/>
          </a:prstGeom>
          <a:solidFill>
            <a:schemeClr val="bg1"/>
          </a:solidFill>
          <a:effectLst>
            <a:outerShdw blurRad="318793" dist="97343" dir="522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Rettangolo 2"/>
          <p:cNvSpPr/>
          <p:nvPr/>
        </p:nvSpPr>
        <p:spPr>
          <a:xfrm>
            <a:off x="8392553" y="3159267"/>
            <a:ext cx="3363658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dirty="0"/>
              <a:t> +</a:t>
            </a:r>
          </a:p>
          <a:p>
            <a:pPr algn="ctr">
              <a:defRPr/>
            </a:pPr>
            <a:r>
              <a:rPr lang="it-IT" sz="2400" dirty="0"/>
              <a:t>OPAC + RH, </a:t>
            </a:r>
          </a:p>
          <a:p>
            <a:pPr algn="ctr">
              <a:defRPr/>
            </a:pPr>
            <a:r>
              <a:rPr lang="it-IT" sz="2400" dirty="0"/>
              <a:t>GDAC </a:t>
            </a:r>
            <a:r>
              <a:rPr lang="en-US" sz="2400" dirty="0"/>
              <a:t>microphysics</a:t>
            </a:r>
            <a:r>
              <a:rPr lang="it-IT" sz="2400" dirty="0"/>
              <a:t> </a:t>
            </a:r>
          </a:p>
          <a:p>
            <a:pPr algn="ctr">
              <a:defRPr/>
            </a:pPr>
            <a:r>
              <a:rPr lang="en-US" sz="2400" dirty="0" err="1"/>
              <a:t>Mischenko</a:t>
            </a:r>
            <a:r>
              <a:rPr lang="it-IT" sz="2400" dirty="0"/>
              <a:t> </a:t>
            </a:r>
            <a:r>
              <a:rPr lang="en-US" sz="2400" dirty="0"/>
              <a:t>spheroidal</a:t>
            </a:r>
            <a:r>
              <a:rPr lang="it-IT" sz="2400" dirty="0"/>
              <a:t> model</a:t>
            </a:r>
          </a:p>
          <a:p>
            <a:pPr algn="ctr">
              <a:defRPr/>
            </a:pPr>
            <a:r>
              <a:rPr lang="it-IT" sz="2400" dirty="0"/>
              <a:t>Linear mixing of </a:t>
            </a:r>
            <a:r>
              <a:rPr lang="en-US" sz="2400" dirty="0"/>
              <a:t>different</a:t>
            </a:r>
            <a:r>
              <a:rPr lang="it-IT" sz="2400" dirty="0"/>
              <a:t> </a:t>
            </a:r>
            <a:r>
              <a:rPr lang="en-US" sz="2400" dirty="0"/>
              <a:t>components</a:t>
            </a:r>
          </a:p>
          <a:p>
            <a:pPr algn="ctr">
              <a:defRPr/>
            </a:pPr>
            <a:endParaRPr lang="en-US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8731874" y="6142046"/>
            <a:ext cx="30243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it-IT" b="1" i="1" dirty="0">
                <a:latin typeface="Arial" pitchFamily="34" charset="0"/>
                <a:cs typeface="Arial" pitchFamily="34" charset="0"/>
              </a:rPr>
              <a:t>Nicolae et al., ACP 2018</a:t>
            </a:r>
            <a:endParaRPr lang="en-US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itre 2">
            <a:extLst>
              <a:ext uri="{FF2B5EF4-FFF2-40B4-BE49-F238E27FC236}">
                <a16:creationId xmlns:a16="http://schemas.microsoft.com/office/drawing/2014/main" id="{448B7FC6-E9F2-D289-07C9-336ED7A3A3FC}"/>
              </a:ext>
            </a:extLst>
          </p:cNvPr>
          <p:cNvSpPr txBox="1">
            <a:spLocks/>
          </p:cNvSpPr>
          <p:nvPr/>
        </p:nvSpPr>
        <p:spPr>
          <a:xfrm>
            <a:off x="1524000" y="-49208"/>
            <a:ext cx="9144000" cy="620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200" b="1" dirty="0">
                <a:latin typeface="+mn-lt"/>
                <a:ea typeface="+mn-ea"/>
                <a:cs typeface="+mn-cs"/>
              </a:rPr>
              <a:t>Aerosol typing:  MW Raman – HSRL feature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A4769C70-7A01-DB9B-6AE4-E03E6CDFB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15235" y="6415126"/>
            <a:ext cx="5961529" cy="365125"/>
          </a:xfrm>
        </p:spPr>
        <p:txBody>
          <a:bodyPr/>
          <a:lstStyle/>
          <a:p>
            <a:r>
              <a:rPr lang="it-IT" b="1" dirty="0"/>
              <a:t>Lidar Tutorials – ILRC 30 , Virtual 26 June 2022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513D1C-27F4-84A3-7DFA-51970AE12123}"/>
              </a:ext>
            </a:extLst>
          </p:cNvPr>
          <p:cNvSpPr txBox="1"/>
          <p:nvPr/>
        </p:nvSpPr>
        <p:spPr>
          <a:xfrm>
            <a:off x="8357336" y="990025"/>
            <a:ext cx="370632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/>
              <a:t>NATALI </a:t>
            </a:r>
          </a:p>
          <a:p>
            <a:pPr algn="ctr">
              <a:defRPr/>
            </a:pPr>
            <a:r>
              <a:rPr lang="en-US" sz="2800" b="1" dirty="0"/>
              <a:t>Neural network Aerosol Typing Algorithm based on aerosol </a:t>
            </a:r>
            <a:r>
              <a:rPr lang="en-US" sz="2800" b="1" dirty="0" err="1"/>
              <a:t>LIdar</a:t>
            </a:r>
            <a:r>
              <a:rPr lang="en-US" sz="2800" b="1" dirty="0"/>
              <a:t> data</a:t>
            </a:r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8441DC97-F419-CB09-2187-E885C0EBABAD}"/>
              </a:ext>
            </a:extLst>
          </p:cNvPr>
          <p:cNvGrpSpPr/>
          <p:nvPr/>
        </p:nvGrpSpPr>
        <p:grpSpPr>
          <a:xfrm>
            <a:off x="497304" y="1120120"/>
            <a:ext cx="6176635" cy="5184624"/>
            <a:chOff x="5392384" y="2036186"/>
            <a:chExt cx="5275616" cy="4239508"/>
          </a:xfrm>
        </p:grpSpPr>
        <p:pic>
          <p:nvPicPr>
            <p:cNvPr id="4" name="Immagine 3"/>
            <p:cNvPicPr>
              <a:picLocks noChangeAspect="1"/>
            </p:cNvPicPr>
            <p:nvPr/>
          </p:nvPicPr>
          <p:blipFill rotWithShape="1">
            <a:blip r:embed="rId2"/>
            <a:srcRect l="18220"/>
            <a:stretch/>
          </p:blipFill>
          <p:spPr>
            <a:xfrm>
              <a:off x="5392384" y="2036186"/>
              <a:ext cx="5275616" cy="4239508"/>
            </a:xfrm>
            <a:prstGeom prst="rect">
              <a:avLst/>
            </a:prstGeom>
          </p:spPr>
        </p:pic>
        <p:sp>
          <p:nvSpPr>
            <p:cNvPr id="2" name="Rettangolo 1">
              <a:extLst>
                <a:ext uri="{FF2B5EF4-FFF2-40B4-BE49-F238E27FC236}">
                  <a16:creationId xmlns:a16="http://schemas.microsoft.com/office/drawing/2014/main" id="{5C6ED482-6AA0-5E36-45B0-0252736A3FEC}"/>
                </a:ext>
              </a:extLst>
            </p:cNvPr>
            <p:cNvSpPr/>
            <p:nvPr/>
          </p:nvSpPr>
          <p:spPr>
            <a:xfrm>
              <a:off x="9583623" y="2326106"/>
              <a:ext cx="619155" cy="5935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0242" y="681862"/>
            <a:ext cx="1323738" cy="5902668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0E4F966A-5683-0B44-8089-A4D365BE59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78" t="15910" r="32222" b="43733"/>
          <a:stretch/>
        </p:blipFill>
        <p:spPr>
          <a:xfrm>
            <a:off x="0" y="1576176"/>
            <a:ext cx="6522721" cy="4838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ttangolo 5"/>
          <p:cNvSpPr/>
          <p:nvPr/>
        </p:nvSpPr>
        <p:spPr>
          <a:xfrm>
            <a:off x="8860971" y="6391970"/>
            <a:ext cx="30243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it-IT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Burton et al., AMT 2012</a:t>
            </a:r>
            <a:endParaRPr lang="en-US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itre 2">
            <a:extLst>
              <a:ext uri="{FF2B5EF4-FFF2-40B4-BE49-F238E27FC236}">
                <a16:creationId xmlns:a16="http://schemas.microsoft.com/office/drawing/2014/main" id="{448B7FC6-E9F2-D289-07C9-336ED7A3A3FC}"/>
              </a:ext>
            </a:extLst>
          </p:cNvPr>
          <p:cNvSpPr txBox="1">
            <a:spLocks/>
          </p:cNvSpPr>
          <p:nvPr/>
        </p:nvSpPr>
        <p:spPr>
          <a:xfrm>
            <a:off x="1524000" y="-49208"/>
            <a:ext cx="9144000" cy="620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200" b="1" dirty="0">
                <a:latin typeface="+mn-lt"/>
                <a:ea typeface="+mn-ea"/>
                <a:cs typeface="+mn-cs"/>
              </a:rPr>
              <a:t>Aerosol typing :  HSRL airborne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A4769C70-7A01-DB9B-6AE4-E03E6CDFB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15235" y="6415126"/>
            <a:ext cx="5961529" cy="365125"/>
          </a:xfrm>
        </p:spPr>
        <p:txBody>
          <a:bodyPr/>
          <a:lstStyle/>
          <a:p>
            <a:r>
              <a:rPr lang="it-IT" b="1" dirty="0"/>
              <a:t>Lidar Tutorials – ILRC 30 , Virtual 26 June 2022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513D1C-27F4-84A3-7DFA-51970AE12123}"/>
              </a:ext>
            </a:extLst>
          </p:cNvPr>
          <p:cNvSpPr txBox="1"/>
          <p:nvPr/>
        </p:nvSpPr>
        <p:spPr>
          <a:xfrm>
            <a:off x="346840" y="676214"/>
            <a:ext cx="116135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2800" dirty="0" err="1"/>
              <a:t>Mahanalobis</a:t>
            </a:r>
            <a:r>
              <a:rPr lang="en-US" sz="2800" dirty="0"/>
              <a:t> distance typing method based on NASA Langley Research Center (</a:t>
            </a:r>
            <a:r>
              <a:rPr lang="en-US" sz="2800" dirty="0" err="1"/>
              <a:t>LaRC</a:t>
            </a:r>
            <a:r>
              <a:rPr lang="en-US" sz="2800" dirty="0"/>
              <a:t>) airborne HSRL obs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C1CE734E-07E9-A2CF-E7C0-0FB8AFF769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199" t="64423" r="50211" b="14906"/>
          <a:stretch/>
        </p:blipFill>
        <p:spPr>
          <a:xfrm>
            <a:off x="7219722" y="1786796"/>
            <a:ext cx="3963182" cy="32844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9AFD4BC9-2E65-53CB-772A-83A2B7CC91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199" t="84113" r="36095" b="9526"/>
          <a:stretch/>
        </p:blipFill>
        <p:spPr>
          <a:xfrm>
            <a:off x="6186242" y="5608062"/>
            <a:ext cx="6030142" cy="807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2589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524000" y="-49208"/>
            <a:ext cx="9144000" cy="620688"/>
          </a:xfrm>
        </p:spPr>
        <p:txBody>
          <a:bodyPr>
            <a:normAutofit/>
          </a:bodyPr>
          <a:lstStyle/>
          <a:p>
            <a:pPr algn="ctr"/>
            <a:r>
              <a:rPr lang="en-GB" sz="3200" b="1" dirty="0">
                <a:latin typeface="+mn-lt"/>
                <a:ea typeface="+mn-ea"/>
                <a:cs typeface="+mn-cs"/>
              </a:rPr>
              <a:t>More tiny the classification higher its reliability</a:t>
            </a:r>
          </a:p>
        </p:txBody>
      </p:sp>
      <p:pic>
        <p:nvPicPr>
          <p:cNvPr id="5" name="Picture 3" descr="C:\Users\npapagia\Desktop\pies_1.0.jpg"/>
          <p:cNvPicPr>
            <a:picLocks noChangeAspect="1" noChangeArrowheads="1"/>
          </p:cNvPicPr>
          <p:nvPr/>
        </p:nvPicPr>
        <p:blipFill>
          <a:blip r:embed="rId3" cstate="print"/>
          <a:srcRect l="33986" t="36495" r="35594" b="35834"/>
          <a:stretch>
            <a:fillRect/>
          </a:stretch>
        </p:blipFill>
        <p:spPr bwMode="auto">
          <a:xfrm>
            <a:off x="7167570" y="2714620"/>
            <a:ext cx="3143272" cy="2005780"/>
          </a:xfrm>
          <a:prstGeom prst="rect">
            <a:avLst/>
          </a:prstGeom>
          <a:noFill/>
        </p:spPr>
      </p:pic>
      <p:pic>
        <p:nvPicPr>
          <p:cNvPr id="6" name="Picture 3" descr="C:\Users\npapagia\Desktop\pies_1.0.jpg"/>
          <p:cNvPicPr>
            <a:picLocks noChangeAspect="1" noChangeArrowheads="1"/>
          </p:cNvPicPr>
          <p:nvPr/>
        </p:nvPicPr>
        <p:blipFill>
          <a:blip r:embed="rId3" cstate="print"/>
          <a:srcRect l="4857" t="36495" r="64033" b="35834"/>
          <a:stretch>
            <a:fillRect/>
          </a:stretch>
        </p:blipFill>
        <p:spPr bwMode="auto">
          <a:xfrm>
            <a:off x="7310446" y="4423616"/>
            <a:ext cx="3214678" cy="2005780"/>
          </a:xfrm>
          <a:prstGeom prst="rect">
            <a:avLst/>
          </a:prstGeom>
          <a:noFill/>
        </p:spPr>
      </p:pic>
      <p:pic>
        <p:nvPicPr>
          <p:cNvPr id="7" name="Picture 3" descr="C:\Users\npapagia\Desktop\pies_1.0.jpg"/>
          <p:cNvPicPr>
            <a:picLocks noChangeAspect="1" noChangeArrowheads="1"/>
          </p:cNvPicPr>
          <p:nvPr/>
        </p:nvPicPr>
        <p:blipFill>
          <a:blip r:embed="rId4" cstate="print"/>
          <a:srcRect l="64740" t="36495" r="6222" b="35834"/>
          <a:stretch>
            <a:fillRect/>
          </a:stretch>
        </p:blipFill>
        <p:spPr bwMode="auto">
          <a:xfrm>
            <a:off x="7381884" y="1071546"/>
            <a:ext cx="3000396" cy="2005780"/>
          </a:xfrm>
          <a:prstGeom prst="rect">
            <a:avLst/>
          </a:prstGeom>
          <a:noFill/>
        </p:spPr>
      </p:pic>
      <p:sp>
        <p:nvSpPr>
          <p:cNvPr id="9" name="CasellaDiTesto 8"/>
          <p:cNvSpPr txBox="1"/>
          <p:nvPr/>
        </p:nvSpPr>
        <p:spPr>
          <a:xfrm>
            <a:off x="5881686" y="1643050"/>
            <a:ext cx="15716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Dust &amp; dusty mixture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4524364" y="1643050"/>
            <a:ext cx="15716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7030A0"/>
                </a:solidFill>
              </a:rPr>
              <a:t>Absorbing particles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166910" y="1655192"/>
            <a:ext cx="15716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339933"/>
                </a:solidFill>
              </a:rPr>
              <a:t>Clean continental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3381356" y="1643050"/>
            <a:ext cx="15716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70C0"/>
                </a:solidFill>
              </a:rPr>
              <a:t>Mixed marine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5595934" y="3342032"/>
            <a:ext cx="21431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Dust </a:t>
            </a:r>
          </a:p>
          <a:p>
            <a:pPr algn="ctr"/>
            <a:r>
              <a:rPr lang="en-US" sz="2000" b="1" dirty="0">
                <a:solidFill>
                  <a:schemeClr val="bg2">
                    <a:lumMod val="25000"/>
                  </a:schemeClr>
                </a:solidFill>
              </a:rPr>
              <a:t>Polluted dust </a:t>
            </a:r>
          </a:p>
          <a:p>
            <a:pPr algn="ctr"/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Mixed dust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4524364" y="3484907"/>
            <a:ext cx="15716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7030A0"/>
                </a:solidFill>
              </a:rPr>
              <a:t>Absorbing particles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2166910" y="3497049"/>
            <a:ext cx="15716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339933"/>
                </a:solidFill>
              </a:rPr>
              <a:t>Clean continental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3381356" y="3484907"/>
            <a:ext cx="15716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70C0"/>
                </a:solidFill>
              </a:rPr>
              <a:t>Mixed marine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5595934" y="5056544"/>
            <a:ext cx="21431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Dust </a:t>
            </a:r>
          </a:p>
          <a:p>
            <a:pPr algn="ctr"/>
            <a:r>
              <a:rPr lang="en-US" sz="2000" b="1" dirty="0">
                <a:solidFill>
                  <a:schemeClr val="bg2">
                    <a:lumMod val="25000"/>
                  </a:schemeClr>
                </a:solidFill>
              </a:rPr>
              <a:t>Polluted dust </a:t>
            </a:r>
          </a:p>
          <a:p>
            <a:pPr algn="ctr"/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Mixed dust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4524364" y="5127982"/>
            <a:ext cx="15716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50000"/>
                  </a:schemeClr>
                </a:solidFill>
              </a:rPr>
              <a:t>Polluted continental</a:t>
            </a:r>
          </a:p>
          <a:p>
            <a:pPr algn="ctr"/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Smoke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2166910" y="5211561"/>
            <a:ext cx="15716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339933"/>
                </a:solidFill>
              </a:rPr>
              <a:t>Clean continental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3381356" y="5199419"/>
            <a:ext cx="15716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70C0"/>
                </a:solidFill>
              </a:rPr>
              <a:t>Mixed marine</a:t>
            </a:r>
          </a:p>
        </p:txBody>
      </p:sp>
      <p:sp>
        <p:nvSpPr>
          <p:cNvPr id="21" name="CasellaDiTesto 20"/>
          <p:cNvSpPr txBox="1"/>
          <p:nvPr/>
        </p:nvSpPr>
        <p:spPr>
          <a:xfrm rot="16200000">
            <a:off x="784536" y="1693702"/>
            <a:ext cx="1804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4 classes</a:t>
            </a:r>
          </a:p>
        </p:txBody>
      </p:sp>
      <p:sp>
        <p:nvSpPr>
          <p:cNvPr id="22" name="CasellaDiTesto 21"/>
          <p:cNvSpPr txBox="1"/>
          <p:nvPr/>
        </p:nvSpPr>
        <p:spPr>
          <a:xfrm rot="16200000">
            <a:off x="784536" y="3479652"/>
            <a:ext cx="1804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6 classes</a:t>
            </a:r>
          </a:p>
        </p:txBody>
      </p:sp>
      <p:sp>
        <p:nvSpPr>
          <p:cNvPr id="24" name="CasellaDiTesto 23"/>
          <p:cNvSpPr txBox="1"/>
          <p:nvPr/>
        </p:nvSpPr>
        <p:spPr>
          <a:xfrm rot="16200000">
            <a:off x="784536" y="5194164"/>
            <a:ext cx="1804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7 classes</a:t>
            </a:r>
          </a:p>
        </p:txBody>
      </p:sp>
      <p:sp>
        <p:nvSpPr>
          <p:cNvPr id="25" name="Freccia a destra 24"/>
          <p:cNvSpPr/>
          <p:nvPr/>
        </p:nvSpPr>
        <p:spPr>
          <a:xfrm rot="5400000">
            <a:off x="252702" y="3834474"/>
            <a:ext cx="3857652" cy="5715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2400" b="1" dirty="0"/>
              <a:t>Improving insight</a:t>
            </a:r>
          </a:p>
        </p:txBody>
      </p:sp>
      <p:sp>
        <p:nvSpPr>
          <p:cNvPr id="26" name="Freccia a destra 25"/>
          <p:cNvSpPr/>
          <p:nvPr/>
        </p:nvSpPr>
        <p:spPr>
          <a:xfrm rot="16200000">
            <a:off x="6881818" y="3611236"/>
            <a:ext cx="3857652" cy="5715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Improving typing reliability</a:t>
            </a:r>
          </a:p>
        </p:txBody>
      </p:sp>
      <p:sp>
        <p:nvSpPr>
          <p:cNvPr id="27" name="Segnaposto contenuto 2"/>
          <p:cNvSpPr>
            <a:spLocks noGrp="1"/>
          </p:cNvSpPr>
          <p:nvPr>
            <p:ph idx="1"/>
          </p:nvPr>
        </p:nvSpPr>
        <p:spPr>
          <a:xfrm>
            <a:off x="1952596" y="642919"/>
            <a:ext cx="8215370" cy="92869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400" b="1" dirty="0"/>
              <a:t>Backscatter Angstrom 355/1064 nm + Lidar Ratio at 355nm </a:t>
            </a:r>
          </a:p>
          <a:p>
            <a:pPr algn="ctr">
              <a:buNone/>
            </a:pPr>
            <a:r>
              <a:rPr lang="en-US" sz="2400" b="1" dirty="0"/>
              <a:t>+ Ratio of lidar ratio 355/532 nm</a:t>
            </a:r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FB931849-AACE-667B-6263-6E1A657F3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15235" y="6415126"/>
            <a:ext cx="5961529" cy="365125"/>
          </a:xfrm>
        </p:spPr>
        <p:txBody>
          <a:bodyPr/>
          <a:lstStyle/>
          <a:p>
            <a:r>
              <a:rPr lang="it-IT" b="1" dirty="0"/>
              <a:t>Lidar Tutorials – ILRC 30 , Virtual 26 June 2022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F350552E-4A62-21E4-9DB3-CE4817FC92E4}"/>
              </a:ext>
            </a:extLst>
          </p:cNvPr>
          <p:cNvSpPr/>
          <p:nvPr/>
        </p:nvSpPr>
        <p:spPr>
          <a:xfrm>
            <a:off x="477142" y="6357958"/>
            <a:ext cx="40472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it-IT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Papagiannopoulus  et al., ACP 2018</a:t>
            </a:r>
            <a:endParaRPr lang="en-US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ítulo 1">
            <a:extLst>
              <a:ext uri="{FF2B5EF4-FFF2-40B4-BE49-F238E27FC236}">
                <a16:creationId xmlns:a16="http://schemas.microsoft.com/office/drawing/2014/main" id="{51BE0FC5-9DF1-DD7D-348B-217129C3D1CD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dirty="0"/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94ADEF09-00CE-CDBD-ACCE-820F48945E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731" y="2292965"/>
            <a:ext cx="3690233" cy="3584759"/>
          </a:xfrm>
          <a:prstGeom prst="rect">
            <a:avLst/>
          </a:prstGeom>
        </p:spPr>
      </p:pic>
      <p:pic>
        <p:nvPicPr>
          <p:cNvPr id="23" name="Picture 3">
            <a:extLst>
              <a:ext uri="{FF2B5EF4-FFF2-40B4-BE49-F238E27FC236}">
                <a16:creationId xmlns:a16="http://schemas.microsoft.com/office/drawing/2014/main" id="{A309E7D2-EB55-0888-28B5-C718DAC0D5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1008" y="2292965"/>
            <a:ext cx="3887655" cy="3584759"/>
          </a:xfrm>
          <a:prstGeom prst="rect">
            <a:avLst/>
          </a:prstGeom>
        </p:spPr>
      </p:pic>
      <p:pic>
        <p:nvPicPr>
          <p:cNvPr id="25" name="Picture 4">
            <a:extLst>
              <a:ext uri="{FF2B5EF4-FFF2-40B4-BE49-F238E27FC236}">
                <a16:creationId xmlns:a16="http://schemas.microsoft.com/office/drawing/2014/main" id="{BD7AE4C1-A851-89A8-81AA-20A14BE7CB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1707" y="2292965"/>
            <a:ext cx="3690232" cy="3584759"/>
          </a:xfrm>
          <a:prstGeom prst="rect">
            <a:avLst/>
          </a:prstGeom>
        </p:spPr>
      </p:pic>
      <p:sp>
        <p:nvSpPr>
          <p:cNvPr id="26" name="Content Placeholder 4">
            <a:extLst>
              <a:ext uri="{FF2B5EF4-FFF2-40B4-BE49-F238E27FC236}">
                <a16:creationId xmlns:a16="http://schemas.microsoft.com/office/drawing/2014/main" id="{B90EE6DE-0FCE-44F1-A16C-D3923FCC746F}"/>
              </a:ext>
            </a:extLst>
          </p:cNvPr>
          <p:cNvSpPr txBox="1">
            <a:spLocks/>
          </p:cNvSpPr>
          <p:nvPr/>
        </p:nvSpPr>
        <p:spPr>
          <a:xfrm>
            <a:off x="690850" y="702483"/>
            <a:ext cx="10734489" cy="11091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9ABB5F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9ABB5F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9ABB5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9ABB5F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9ABB5F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dirty="0"/>
              <a:t>Method observation-only based (Nicolae et al., 2018)</a:t>
            </a:r>
          </a:p>
          <a:p>
            <a:pPr marL="0" indent="0" algn="ctr">
              <a:buNone/>
            </a:pPr>
            <a:r>
              <a:rPr lang="en-GB" dirty="0"/>
              <a:t>Results for low troposphere , </a:t>
            </a:r>
            <a:r>
              <a:rPr lang="en-GB" dirty="0" err="1"/>
              <a:t>nighttime</a:t>
            </a:r>
            <a:r>
              <a:rPr lang="en-GB" dirty="0"/>
              <a:t> </a:t>
            </a:r>
            <a:r>
              <a:rPr lang="en-GB" dirty="0" err="1"/>
              <a:t>obs</a:t>
            </a:r>
            <a:r>
              <a:rPr lang="en-GB" dirty="0"/>
              <a:t>, 2015-2020</a:t>
            </a:r>
          </a:p>
        </p:txBody>
      </p:sp>
      <p:sp>
        <p:nvSpPr>
          <p:cNvPr id="27" name="Content Placeholder 4">
            <a:extLst>
              <a:ext uri="{FF2B5EF4-FFF2-40B4-BE49-F238E27FC236}">
                <a16:creationId xmlns:a16="http://schemas.microsoft.com/office/drawing/2014/main" id="{1720ECC2-B030-D1D6-599E-124E69A8C3BA}"/>
              </a:ext>
            </a:extLst>
          </p:cNvPr>
          <p:cNvSpPr txBox="1">
            <a:spLocks/>
          </p:cNvSpPr>
          <p:nvPr/>
        </p:nvSpPr>
        <p:spPr>
          <a:xfrm>
            <a:off x="211014" y="5496859"/>
            <a:ext cx="11826240" cy="55455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9ABB5F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9ABB5F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9ABB5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9ABB5F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9ABB5F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b="1" dirty="0">
                <a:solidFill>
                  <a:schemeClr val="accent4">
                    <a:lumMod val="50000"/>
                  </a:schemeClr>
                </a:solidFill>
              </a:rPr>
              <a:t>Continental </a:t>
            </a:r>
            <a:r>
              <a:rPr lang="en-GB" b="1" dirty="0"/>
              <a:t> </a:t>
            </a:r>
            <a:r>
              <a:rPr lang="en-GB" b="1" dirty="0" err="1">
                <a:solidFill>
                  <a:schemeClr val="bg1">
                    <a:lumMod val="50000"/>
                  </a:schemeClr>
                </a:solidFill>
              </a:rPr>
              <a:t>ContinentalPolluted</a:t>
            </a:r>
            <a:r>
              <a:rPr lang="en-GB" b="1" dirty="0"/>
              <a:t>  </a:t>
            </a:r>
            <a:r>
              <a:rPr lang="en-GB" b="1" dirty="0">
                <a:solidFill>
                  <a:srgbClr val="FF9F00"/>
                </a:solidFill>
              </a:rPr>
              <a:t>Dust</a:t>
            </a:r>
            <a:r>
              <a:rPr lang="en-GB" b="1" dirty="0"/>
              <a:t>  </a:t>
            </a:r>
            <a:r>
              <a:rPr lang="en-GB" b="1" dirty="0">
                <a:solidFill>
                  <a:schemeClr val="accent4"/>
                </a:solidFill>
              </a:rPr>
              <a:t>Mineral mixture  </a:t>
            </a:r>
            <a:r>
              <a:rPr lang="en-GB" b="1" dirty="0">
                <a:solidFill>
                  <a:srgbClr val="0070C0"/>
                </a:solidFill>
              </a:rPr>
              <a:t>Marine/CC  </a:t>
            </a:r>
            <a:r>
              <a:rPr lang="en-GB" b="1" dirty="0">
                <a:solidFill>
                  <a:srgbClr val="92D050"/>
                </a:solidFill>
              </a:rPr>
              <a:t>Smoke</a:t>
            </a:r>
          </a:p>
        </p:txBody>
      </p:sp>
      <p:sp>
        <p:nvSpPr>
          <p:cNvPr id="8" name="Titre 2">
            <a:extLst>
              <a:ext uri="{FF2B5EF4-FFF2-40B4-BE49-F238E27FC236}">
                <a16:creationId xmlns:a16="http://schemas.microsoft.com/office/drawing/2014/main" id="{5204C8C5-5A04-ADF8-E81D-276FB9B49341}"/>
              </a:ext>
            </a:extLst>
          </p:cNvPr>
          <p:cNvSpPr txBox="1">
            <a:spLocks/>
          </p:cNvSpPr>
          <p:nvPr/>
        </p:nvSpPr>
        <p:spPr>
          <a:xfrm>
            <a:off x="1524000" y="-49208"/>
            <a:ext cx="9144000" cy="620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200" b="1" dirty="0">
                <a:latin typeface="+mn-lt"/>
                <a:ea typeface="+mn-ea"/>
                <a:cs typeface="+mn-cs"/>
              </a:rPr>
              <a:t>Example on long term observations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9DFE7495-C71A-B932-8BF6-02E24094A314}"/>
              </a:ext>
            </a:extLst>
          </p:cNvPr>
          <p:cNvSpPr txBox="1">
            <a:spLocks/>
          </p:cNvSpPr>
          <p:nvPr/>
        </p:nvSpPr>
        <p:spPr>
          <a:xfrm>
            <a:off x="838200" y="6124570"/>
            <a:ext cx="10734489" cy="44145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9ABB5F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9ABB5F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9ABB5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9ABB5F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9ABB5F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i="1" dirty="0"/>
              <a:t>Courtesy of Doina Nicolae – EARLINET/ACTRIS</a:t>
            </a:r>
          </a:p>
        </p:txBody>
      </p:sp>
    </p:spTree>
    <p:extLst>
      <p:ext uri="{BB962C8B-B14F-4D97-AF65-F5344CB8AC3E}">
        <p14:creationId xmlns:p14="http://schemas.microsoft.com/office/powerpoint/2010/main" val="16927713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elettronico, screenshot, schermo&#10;&#10;Descrizione generata automaticamente">
            <a:extLst>
              <a:ext uri="{FF2B5EF4-FFF2-40B4-BE49-F238E27FC236}">
                <a16:creationId xmlns:a16="http://schemas.microsoft.com/office/drawing/2014/main" id="{28984F65-CF5B-C94A-88BC-60ED8B5EA4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587" y="895427"/>
            <a:ext cx="9890826" cy="5067146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6CBD3A5F-8C9E-5727-4D84-2903308AEC52}"/>
              </a:ext>
            </a:extLst>
          </p:cNvPr>
          <p:cNvSpPr txBox="1"/>
          <p:nvPr/>
        </p:nvSpPr>
        <p:spPr>
          <a:xfrm>
            <a:off x="2690647" y="125730"/>
            <a:ext cx="60573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/>
              <a:t>Aerosol typing: CALIPSO </a:t>
            </a:r>
            <a:r>
              <a:rPr lang="it-IT" sz="3200" b="1" dirty="0" err="1"/>
              <a:t>example</a:t>
            </a:r>
            <a:endParaRPr lang="it-IT" sz="3200" b="1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CDBA2D5-5893-7FE8-A0F5-F65BF920D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15235" y="6415126"/>
            <a:ext cx="5961529" cy="365125"/>
          </a:xfrm>
        </p:spPr>
        <p:txBody>
          <a:bodyPr/>
          <a:lstStyle/>
          <a:p>
            <a:r>
              <a:rPr lang="it-IT" b="1" dirty="0"/>
              <a:t>Lidar Tutorials – ILRC 30 , Virtual 26 June 2022</a:t>
            </a:r>
          </a:p>
        </p:txBody>
      </p:sp>
    </p:spTree>
    <p:extLst>
      <p:ext uri="{BB962C8B-B14F-4D97-AF65-F5344CB8AC3E}">
        <p14:creationId xmlns:p14="http://schemas.microsoft.com/office/powerpoint/2010/main" val="20474688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mmagine che contiene testo&#10;&#10;Descrizione generata automaticamente">
            <a:extLst>
              <a:ext uri="{FF2B5EF4-FFF2-40B4-BE49-F238E27FC236}">
                <a16:creationId xmlns:a16="http://schemas.microsoft.com/office/drawing/2014/main" id="{DBD5AF0D-25F9-3842-868B-C4AFA08791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664" y="961459"/>
            <a:ext cx="9047914" cy="4635316"/>
          </a:xfrm>
          <a:prstGeom prst="rect">
            <a:avLst/>
          </a:prstGeom>
        </p:spPr>
      </p:pic>
      <p:sp>
        <p:nvSpPr>
          <p:cNvPr id="7" name="Text Box 5">
            <a:extLst>
              <a:ext uri="{FF2B5EF4-FFF2-40B4-BE49-F238E27FC236}">
                <a16:creationId xmlns:a16="http://schemas.microsoft.com/office/drawing/2014/main" id="{7872F17C-5C23-604E-AA48-6F80774586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3673" y="5775118"/>
            <a:ext cx="707155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rtlCol="0">
            <a:spAutoFit/>
          </a:bodyPr>
          <a:lstStyle>
            <a:lvl1pPr marL="177800" indent="-177800" algn="l" defTabSz="914400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20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27063" indent="-169863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Font typeface="Arial" pitchFamily="34" charset="0"/>
              <a:buChar char="-"/>
              <a:defRPr sz="20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600"/>
              </a:spcBef>
              <a:buClr>
                <a:schemeClr val="tx2">
                  <a:lumMod val="50000"/>
                </a:schemeClr>
              </a:buClr>
              <a:buSzPct val="80000"/>
              <a:buFont typeface="Wingdings" pitchFamily="2" charset="2"/>
              <a:buChar char="§"/>
              <a:defRPr sz="18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ct val="50000"/>
              </a:spcBef>
              <a:buNone/>
              <a:defRPr/>
            </a:pPr>
            <a:r>
              <a:rPr lang="en-US" sz="2400" dirty="0"/>
              <a:t>Different types provided… but how it works?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F533911E-F411-D782-79C1-13596C442786}"/>
              </a:ext>
            </a:extLst>
          </p:cNvPr>
          <p:cNvSpPr txBox="1"/>
          <p:nvPr/>
        </p:nvSpPr>
        <p:spPr>
          <a:xfrm>
            <a:off x="2690647" y="125730"/>
            <a:ext cx="60573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/>
              <a:t>Aerosol typing: CALIPSO </a:t>
            </a:r>
            <a:r>
              <a:rPr lang="it-IT" sz="3200" b="1" dirty="0" err="1"/>
              <a:t>example</a:t>
            </a:r>
            <a:endParaRPr lang="it-IT" sz="3200" b="1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639A7B1B-6002-3341-7DBC-33CB72E1A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15235" y="6415126"/>
            <a:ext cx="5961529" cy="365125"/>
          </a:xfrm>
        </p:spPr>
        <p:txBody>
          <a:bodyPr/>
          <a:lstStyle/>
          <a:p>
            <a:r>
              <a:rPr lang="it-IT" b="1" dirty="0"/>
              <a:t>Lidar Tutorials – ILRC 30 , Virtual 26 June 2022</a:t>
            </a:r>
          </a:p>
        </p:txBody>
      </p:sp>
    </p:spTree>
    <p:extLst>
      <p:ext uri="{BB962C8B-B14F-4D97-AF65-F5344CB8AC3E}">
        <p14:creationId xmlns:p14="http://schemas.microsoft.com/office/powerpoint/2010/main" val="3022267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5">
            <a:extLst>
              <a:ext uri="{FF2B5EF4-FFF2-40B4-BE49-F238E27FC236}">
                <a16:creationId xmlns:a16="http://schemas.microsoft.com/office/drawing/2014/main" id="{7872F17C-5C23-604E-AA48-6F80774586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472" y="908720"/>
            <a:ext cx="11172497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rtlCol="0">
            <a:spAutoFit/>
          </a:bodyPr>
          <a:lstStyle>
            <a:lvl1pPr marL="177800" indent="-177800" algn="l" defTabSz="914400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20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27063" indent="-169863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Font typeface="Arial" pitchFamily="34" charset="0"/>
              <a:buChar char="-"/>
              <a:defRPr sz="20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600"/>
              </a:spcBef>
              <a:buClr>
                <a:schemeClr val="tx2">
                  <a:lumMod val="50000"/>
                </a:schemeClr>
              </a:buClr>
              <a:buSzPct val="80000"/>
              <a:buFont typeface="Wingdings" pitchFamily="2" charset="2"/>
              <a:buChar char="§"/>
              <a:defRPr sz="18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ct val="50000"/>
              </a:spcBef>
              <a:buNone/>
              <a:defRPr/>
            </a:pPr>
            <a:r>
              <a:rPr lang="en-US" sz="2800" dirty="0">
                <a:solidFill>
                  <a:schemeClr val="tx1"/>
                </a:solidFill>
              </a:rPr>
              <a:t>CALIPSO is a backscatter lidar</a:t>
            </a:r>
          </a:p>
          <a:p>
            <a:pPr marL="0" indent="0" algn="just">
              <a:spcBef>
                <a:spcPct val="50000"/>
              </a:spcBef>
              <a:buNone/>
              <a:defRPr/>
            </a:pPr>
            <a:r>
              <a:rPr lang="en-US" sz="2800" dirty="0">
                <a:solidFill>
                  <a:schemeClr val="tx1"/>
                </a:solidFill>
              </a:rPr>
              <a:t>Basic equation has 2 unknowns: aerosol extinction and aerosol backscatter</a:t>
            </a:r>
          </a:p>
          <a:p>
            <a:pPr marL="0" indent="0" algn="just">
              <a:spcBef>
                <a:spcPct val="50000"/>
              </a:spcBef>
              <a:buNone/>
              <a:defRPr/>
            </a:pPr>
            <a:r>
              <a:rPr lang="en-US" sz="2800" dirty="0">
                <a:solidFill>
                  <a:schemeClr val="tx1"/>
                </a:solidFill>
              </a:rPr>
              <a:t>CALIPSO to solve it assumes the extinction/backscatter ratio time by time altitude by altitude</a:t>
            </a:r>
          </a:p>
          <a:p>
            <a:pPr marL="0" indent="0" algn="ctr">
              <a:spcBef>
                <a:spcPct val="50000"/>
              </a:spcBef>
              <a:buNone/>
              <a:defRPr/>
            </a:pPr>
            <a:r>
              <a:rPr lang="en-US" sz="2800" b="1" dirty="0">
                <a:solidFill>
                  <a:schemeClr val="tx1"/>
                </a:solidFill>
              </a:rPr>
              <a:t>HOW? </a:t>
            </a:r>
          </a:p>
          <a:p>
            <a:pPr marL="0" indent="0" algn="just">
              <a:spcBef>
                <a:spcPct val="50000"/>
              </a:spcBef>
              <a:buNone/>
              <a:defRPr/>
            </a:pPr>
            <a:r>
              <a:rPr lang="en-US" sz="2800" dirty="0">
                <a:solidFill>
                  <a:schemeClr val="tx1"/>
                </a:solidFill>
              </a:rPr>
              <a:t>Look up table on the base of aerosol typing</a:t>
            </a:r>
          </a:p>
          <a:p>
            <a:pPr marL="0" indent="0" algn="just">
              <a:spcBef>
                <a:spcPct val="50000"/>
              </a:spcBef>
              <a:buNone/>
              <a:defRPr/>
            </a:pPr>
            <a:r>
              <a:rPr lang="en-US" sz="2800" dirty="0">
                <a:solidFill>
                  <a:schemeClr val="tx1"/>
                </a:solidFill>
              </a:rPr>
              <a:t>So the </a:t>
            </a:r>
            <a:r>
              <a:rPr lang="en-US" sz="2800" b="1" dirty="0">
                <a:solidFill>
                  <a:schemeClr val="tx1"/>
                </a:solidFill>
              </a:rPr>
              <a:t>products</a:t>
            </a:r>
            <a:r>
              <a:rPr lang="en-US" sz="2800" dirty="0">
                <a:solidFill>
                  <a:schemeClr val="tx1"/>
                </a:solidFill>
              </a:rPr>
              <a:t> (extinction and backscatter) </a:t>
            </a:r>
            <a:r>
              <a:rPr lang="en-US" sz="2800" b="1" dirty="0">
                <a:solidFill>
                  <a:schemeClr val="tx1"/>
                </a:solidFill>
              </a:rPr>
              <a:t>are the result of the typing scheme</a:t>
            </a: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06DCBFB2-3B49-D43B-7DCE-708C48938C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0862" y="5602922"/>
            <a:ext cx="979454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rtlCol="0">
            <a:spAutoFit/>
          </a:bodyPr>
          <a:lstStyle>
            <a:lvl1pPr marL="177800" indent="-177800" algn="l" defTabSz="914400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20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27063" indent="-169863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Font typeface="Arial" pitchFamily="34" charset="0"/>
              <a:buChar char="-"/>
              <a:defRPr sz="20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600"/>
              </a:spcBef>
              <a:buClr>
                <a:schemeClr val="tx2">
                  <a:lumMod val="50000"/>
                </a:schemeClr>
              </a:buClr>
              <a:buSzPct val="80000"/>
              <a:buFont typeface="Wingdings" pitchFamily="2" charset="2"/>
              <a:buChar char="§"/>
              <a:defRPr sz="18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ct val="50000"/>
              </a:spcBef>
              <a:buNone/>
              <a:defRPr/>
            </a:pPr>
            <a:r>
              <a:rPr lang="en-US" sz="2800" b="1" u="sng" dirty="0">
                <a:solidFill>
                  <a:schemeClr val="tx1"/>
                </a:solidFill>
              </a:rPr>
              <a:t>CALIPSO typing based on assumptions and needed for retrievals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9965A1E7-D6E4-63FE-C251-EC16D4DEA6A5}"/>
              </a:ext>
            </a:extLst>
          </p:cNvPr>
          <p:cNvSpPr txBox="1"/>
          <p:nvPr/>
        </p:nvSpPr>
        <p:spPr>
          <a:xfrm>
            <a:off x="2690647" y="125730"/>
            <a:ext cx="60573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/>
              <a:t>Aerosol typing: CALIPSO </a:t>
            </a:r>
            <a:r>
              <a:rPr lang="it-IT" sz="3200" b="1" dirty="0" err="1"/>
              <a:t>example</a:t>
            </a:r>
            <a:endParaRPr lang="it-IT" sz="3200" b="1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5BB1988C-A3D4-6EA7-4BB1-AAD7CFAC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15235" y="6415126"/>
            <a:ext cx="5961529" cy="365125"/>
          </a:xfrm>
        </p:spPr>
        <p:txBody>
          <a:bodyPr/>
          <a:lstStyle/>
          <a:p>
            <a:r>
              <a:rPr lang="it-IT" b="1" dirty="0"/>
              <a:t>Lidar Tutorials – ILRC 30 , Virtual 26 June 2022</a:t>
            </a:r>
          </a:p>
        </p:txBody>
      </p:sp>
    </p:spTree>
    <p:extLst>
      <p:ext uri="{BB962C8B-B14F-4D97-AF65-F5344CB8AC3E}">
        <p14:creationId xmlns:p14="http://schemas.microsoft.com/office/powerpoint/2010/main" val="34976325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9965A1E7-D6E4-63FE-C251-EC16D4DEA6A5}"/>
              </a:ext>
            </a:extLst>
          </p:cNvPr>
          <p:cNvSpPr txBox="1"/>
          <p:nvPr/>
        </p:nvSpPr>
        <p:spPr>
          <a:xfrm>
            <a:off x="3537753" y="143253"/>
            <a:ext cx="60573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/>
              <a:t>Profiling networks: aerosol lidar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5BB1988C-A3D4-6EA7-4BB1-AAD7CFAC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49475" y="6415126"/>
            <a:ext cx="5961529" cy="365125"/>
          </a:xfrm>
        </p:spPr>
        <p:txBody>
          <a:bodyPr/>
          <a:lstStyle/>
          <a:p>
            <a:r>
              <a:rPr lang="it-IT" b="1" dirty="0"/>
              <a:t>Lidar Tutorials – ILRC 30 , Virtual 26 June 2022</a:t>
            </a:r>
          </a:p>
        </p:txBody>
      </p:sp>
      <p:sp>
        <p:nvSpPr>
          <p:cNvPr id="10" name="CasellaDiTesto 1">
            <a:extLst>
              <a:ext uri="{FF2B5EF4-FFF2-40B4-BE49-F238E27FC236}">
                <a16:creationId xmlns:a16="http://schemas.microsoft.com/office/drawing/2014/main" id="{E42A2AF8-DE7C-DB7D-B74F-FC5F562100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7285" y="651651"/>
            <a:ext cx="933831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600" b="1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GALION </a:t>
            </a:r>
          </a:p>
          <a:p>
            <a:pPr algn="ctr"/>
            <a:r>
              <a:rPr lang="it-IT" sz="3600" b="1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(GAW Aerosol </a:t>
            </a:r>
            <a:r>
              <a:rPr lang="it-IT" sz="3600" b="1" dirty="0" err="1">
                <a:solidFill>
                  <a:srgbClr val="000000"/>
                </a:solidFill>
                <a:latin typeface="+mj-lt"/>
                <a:ea typeface="+mj-ea"/>
                <a:cs typeface="+mj-cs"/>
              </a:rPr>
              <a:t>LIdar</a:t>
            </a:r>
            <a:r>
              <a:rPr lang="it-IT" sz="3600" b="1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it-IT" sz="3600" b="1" dirty="0" err="1">
                <a:solidFill>
                  <a:srgbClr val="000000"/>
                </a:solidFill>
                <a:latin typeface="+mj-lt"/>
                <a:ea typeface="+mj-ea"/>
                <a:cs typeface="+mj-cs"/>
              </a:rPr>
              <a:t>Observational</a:t>
            </a:r>
            <a:r>
              <a:rPr lang="it-IT" sz="3600" b="1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 Network)</a:t>
            </a:r>
            <a:endParaRPr lang="it-IT" sz="4400" b="1" dirty="0">
              <a:solidFill>
                <a:srgbClr val="000000"/>
              </a:solidFill>
              <a:latin typeface="+mj-lt"/>
              <a:ea typeface="+mj-ea"/>
              <a:cs typeface="+mj-cs"/>
            </a:endParaRPr>
          </a:p>
          <a:p>
            <a:pPr algn="ctr"/>
            <a:endParaRPr lang="it-IT" b="1" dirty="0">
              <a:solidFill>
                <a:srgbClr val="002060"/>
              </a:solidFill>
              <a:latin typeface="Calibri" pitchFamily="34" charset="0"/>
            </a:endParaRP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5948DEBE-0ABE-AC9A-CBCC-2E412CE7C8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28640" t="27022" r="32960" b="37422"/>
          <a:stretch>
            <a:fillRect/>
          </a:stretch>
        </p:blipFill>
        <p:spPr bwMode="auto">
          <a:xfrm>
            <a:off x="2605817" y="2760743"/>
            <a:ext cx="7341577" cy="38237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Rettangolo 11">
            <a:extLst>
              <a:ext uri="{FF2B5EF4-FFF2-40B4-BE49-F238E27FC236}">
                <a16:creationId xmlns:a16="http://schemas.microsoft.com/office/drawing/2014/main" id="{EECE1289-3FB5-6F91-6069-CC6030661FB3}"/>
              </a:ext>
            </a:extLst>
          </p:cNvPr>
          <p:cNvSpPr/>
          <p:nvPr/>
        </p:nvSpPr>
        <p:spPr>
          <a:xfrm>
            <a:off x="10736104" y="3403589"/>
            <a:ext cx="1134435" cy="2031325"/>
          </a:xfrm>
          <a:prstGeom prst="rect">
            <a:avLst/>
          </a:prstGeom>
          <a:solidFill>
            <a:schemeClr val="accent4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rgbClr val="CC00CC"/>
                </a:solidFill>
                <a:latin typeface="Calibri" pitchFamily="34" charset="0"/>
              </a:rPr>
              <a:t>AD-NET</a:t>
            </a:r>
          </a:p>
          <a:p>
            <a:r>
              <a:rPr lang="it-IT" b="1" dirty="0">
                <a:solidFill>
                  <a:srgbClr val="FFFF00"/>
                </a:solidFill>
                <a:latin typeface="Calibri" pitchFamily="34" charset="0"/>
              </a:rPr>
              <a:t>ALINE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</a:t>
            </a:r>
          </a:p>
          <a:p>
            <a:r>
              <a:rPr lang="it-IT" b="1" dirty="0">
                <a:solidFill>
                  <a:srgbClr val="92D050"/>
                </a:solidFill>
                <a:latin typeface="Calibri" pitchFamily="34" charset="0"/>
              </a:rPr>
              <a:t>CISLINET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>
                <a:solidFill>
                  <a:srgbClr val="FF0000"/>
                </a:solidFill>
                <a:latin typeface="Calibri" pitchFamily="34" charset="0"/>
              </a:rPr>
              <a:t>EARLINET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>
                <a:solidFill>
                  <a:srgbClr val="663300"/>
                </a:solidFill>
                <a:latin typeface="Calibri" pitchFamily="34" charset="0"/>
              </a:rPr>
              <a:t>MPLNET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</a:t>
            </a:r>
          </a:p>
          <a:p>
            <a:r>
              <a:rPr lang="it-IT" b="1" dirty="0">
                <a:solidFill>
                  <a:schemeClr val="accent3"/>
                </a:solidFill>
                <a:latin typeface="Calibri" pitchFamily="34" charset="0"/>
              </a:rPr>
              <a:t>NDACC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 </a:t>
            </a:r>
          </a:p>
          <a:p>
            <a:r>
              <a:rPr lang="it-IT" b="1" dirty="0">
                <a:solidFill>
                  <a:srgbClr val="0000FF"/>
                </a:solidFill>
                <a:latin typeface="Calibri" pitchFamily="34" charset="0"/>
              </a:rPr>
              <a:t>REALM</a:t>
            </a:r>
          </a:p>
        </p:txBody>
      </p:sp>
      <p:sp>
        <p:nvSpPr>
          <p:cNvPr id="13" name="CasellaDiTesto 1">
            <a:extLst>
              <a:ext uri="{FF2B5EF4-FFF2-40B4-BE49-F238E27FC236}">
                <a16:creationId xmlns:a16="http://schemas.microsoft.com/office/drawing/2014/main" id="{89A93F64-84CC-D407-9DFD-9D6A5D7A5E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2537" y="1780155"/>
            <a:ext cx="7607807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600" b="1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Network of </a:t>
            </a:r>
            <a:r>
              <a:rPr lang="it-IT" sz="3600" b="1" dirty="0" err="1">
                <a:solidFill>
                  <a:srgbClr val="000000"/>
                </a:solidFill>
                <a:latin typeface="+mj-lt"/>
                <a:ea typeface="+mj-ea"/>
                <a:cs typeface="+mj-cs"/>
              </a:rPr>
              <a:t>regional</a:t>
            </a:r>
            <a:r>
              <a:rPr lang="it-IT" sz="3600" b="1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 networks</a:t>
            </a:r>
          </a:p>
          <a:p>
            <a:pPr algn="ctr"/>
            <a:r>
              <a:rPr lang="it-IT" sz="2800" b="1" dirty="0" err="1">
                <a:solidFill>
                  <a:srgbClr val="000000"/>
                </a:solidFill>
                <a:latin typeface="+mj-lt"/>
                <a:ea typeface="+mj-ea"/>
                <a:cs typeface="+mj-cs"/>
              </a:rPr>
              <a:t>Cooperation</a:t>
            </a:r>
            <a:r>
              <a:rPr lang="it-IT" sz="2800" b="1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 and </a:t>
            </a:r>
            <a:r>
              <a:rPr lang="it-IT" sz="2800" b="1" dirty="0" err="1">
                <a:solidFill>
                  <a:srgbClr val="000000"/>
                </a:solidFill>
                <a:latin typeface="+mj-lt"/>
                <a:ea typeface="+mj-ea"/>
                <a:cs typeface="+mj-cs"/>
              </a:rPr>
              <a:t>harmonization</a:t>
            </a:r>
            <a:r>
              <a:rPr lang="it-IT" sz="2800" b="1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 are </a:t>
            </a:r>
            <a:r>
              <a:rPr lang="it-IT" sz="2800" b="1" dirty="0" err="1">
                <a:solidFill>
                  <a:srgbClr val="000000"/>
                </a:solidFill>
                <a:latin typeface="+mj-lt"/>
                <a:ea typeface="+mj-ea"/>
                <a:cs typeface="+mj-cs"/>
              </a:rPr>
              <a:t>fostered</a:t>
            </a:r>
            <a:r>
              <a:rPr lang="it-IT" sz="2800" b="1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 algn="ctr"/>
            <a:endParaRPr lang="it-IT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CB1EBCC8-606A-825D-AAC6-C1A486A2D57C}"/>
              </a:ext>
            </a:extLst>
          </p:cNvPr>
          <p:cNvSpPr/>
          <p:nvPr/>
        </p:nvSpPr>
        <p:spPr>
          <a:xfrm>
            <a:off x="4134558" y="6128368"/>
            <a:ext cx="45764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err="1"/>
              <a:t>https</a:t>
            </a:r>
            <a:r>
              <a:rPr lang="it-IT" dirty="0"/>
              <a:t>://</a:t>
            </a:r>
            <a:r>
              <a:rPr lang="it-IT" dirty="0" err="1"/>
              <a:t>community.wmo.int</a:t>
            </a:r>
            <a:r>
              <a:rPr lang="it-IT" dirty="0"/>
              <a:t>/</a:t>
            </a:r>
            <a:r>
              <a:rPr lang="it-IT" dirty="0" err="1"/>
              <a:t>activity-areas</a:t>
            </a:r>
            <a:r>
              <a:rPr lang="it-IT" dirty="0"/>
              <a:t>/</a:t>
            </a:r>
            <a:r>
              <a:rPr lang="it-IT" dirty="0" err="1"/>
              <a:t>gaw</a:t>
            </a:r>
            <a:endParaRPr 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D75DAB99-F38F-D0AA-891D-00C9170ECD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78" t="35200" r="81035" b="24085"/>
          <a:stretch/>
        </p:blipFill>
        <p:spPr>
          <a:xfrm>
            <a:off x="132245" y="125730"/>
            <a:ext cx="1831111" cy="2792199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DF72E6C0-B9C0-5598-9BE2-33664CBC12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056" t="40978" r="65493" b="39555"/>
          <a:stretch/>
        </p:blipFill>
        <p:spPr>
          <a:xfrm>
            <a:off x="10834352" y="197637"/>
            <a:ext cx="1256540" cy="133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493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59CCBFEF-6E40-DA42-920A-6C54750F698B}"/>
              </a:ext>
            </a:extLst>
          </p:cNvPr>
          <p:cNvSpPr txBox="1"/>
          <p:nvPr/>
        </p:nvSpPr>
        <p:spPr>
          <a:xfrm>
            <a:off x="3230879" y="114187"/>
            <a:ext cx="573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 err="1"/>
              <a:t>Profiling</a:t>
            </a:r>
            <a:r>
              <a:rPr lang="it-IT" sz="3200" b="1" dirty="0"/>
              <a:t> networks: aerosol lidar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C3A7F826-AB84-532C-4098-A413DE1D1C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2"/>
          <a:stretch/>
        </p:blipFill>
        <p:spPr>
          <a:xfrm>
            <a:off x="957262" y="698962"/>
            <a:ext cx="9704641" cy="5678831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88AEDBF-4841-4387-B576-366C28E6D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15235" y="6415126"/>
            <a:ext cx="5961529" cy="365125"/>
          </a:xfrm>
        </p:spPr>
        <p:txBody>
          <a:bodyPr/>
          <a:lstStyle/>
          <a:p>
            <a:r>
              <a:rPr lang="it-IT" b="1" dirty="0"/>
              <a:t>Lidar Tutorials – ILRC 30 , Virtual 26 June 2022</a:t>
            </a:r>
          </a:p>
        </p:txBody>
      </p:sp>
    </p:spTree>
    <p:extLst>
      <p:ext uri="{BB962C8B-B14F-4D97-AF65-F5344CB8AC3E}">
        <p14:creationId xmlns:p14="http://schemas.microsoft.com/office/powerpoint/2010/main" val="14092919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sellaDiTesto 1">
            <a:extLst>
              <a:ext uri="{FF2B5EF4-FFF2-40B4-BE49-F238E27FC236}">
                <a16:creationId xmlns:a16="http://schemas.microsoft.com/office/drawing/2014/main" id="{3CA85EE1-858D-94AF-87A1-9C96917373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894" y="698962"/>
            <a:ext cx="10844212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2400" b="1" dirty="0" err="1">
                <a:solidFill>
                  <a:srgbClr val="FF0000"/>
                </a:solidFill>
                <a:ea typeface="+mj-ea"/>
                <a:cs typeface="+mj-cs"/>
              </a:rPr>
              <a:t>MPL</a:t>
            </a:r>
            <a:r>
              <a:rPr lang="it-IT" sz="2400" b="1" dirty="0" err="1">
                <a:solidFill>
                  <a:schemeClr val="accent4">
                    <a:lumMod val="60000"/>
                    <a:lumOff val="40000"/>
                  </a:schemeClr>
                </a:solidFill>
                <a:ea typeface="+mj-ea"/>
                <a:cs typeface="+mj-cs"/>
              </a:rPr>
              <a:t>net</a:t>
            </a:r>
            <a:r>
              <a:rPr lang="it-IT" sz="2400" b="1" dirty="0">
                <a:solidFill>
                  <a:srgbClr val="FF0000"/>
                </a:solidFill>
                <a:ea typeface="+mj-ea"/>
                <a:cs typeface="+mj-cs"/>
              </a:rPr>
              <a:t>: </a:t>
            </a:r>
          </a:p>
          <a:p>
            <a:r>
              <a:rPr lang="it-IT" sz="2400" dirty="0" err="1">
                <a:solidFill>
                  <a:srgbClr val="000000"/>
                </a:solidFill>
                <a:ea typeface="+mj-ea"/>
                <a:cs typeface="+mj-cs"/>
              </a:rPr>
              <a:t>US+Asia</a:t>
            </a:r>
            <a:r>
              <a:rPr lang="it-IT" sz="2400" dirty="0">
                <a:solidFill>
                  <a:srgbClr val="000000"/>
                </a:solidFill>
                <a:ea typeface="+mj-ea"/>
                <a:cs typeface="+mj-cs"/>
              </a:rPr>
              <a:t>-  </a:t>
            </a:r>
            <a:r>
              <a:rPr lang="it-IT" sz="2400" dirty="0" err="1">
                <a:solidFill>
                  <a:srgbClr val="000000"/>
                </a:solidFill>
                <a:ea typeface="+mj-ea"/>
                <a:cs typeface="+mj-cs"/>
              </a:rPr>
              <a:t>elastic</a:t>
            </a:r>
            <a:r>
              <a:rPr lang="it-IT" sz="2400" dirty="0">
                <a:solidFill>
                  <a:srgbClr val="000000"/>
                </a:solidFill>
                <a:ea typeface="+mj-ea"/>
                <a:cs typeface="+mj-cs"/>
              </a:rPr>
              <a:t> lidar + </a:t>
            </a:r>
            <a:r>
              <a:rPr lang="it-IT" sz="2400" dirty="0" err="1">
                <a:solidFill>
                  <a:srgbClr val="000000"/>
                </a:solidFill>
                <a:ea typeface="+mj-ea"/>
                <a:cs typeface="+mj-cs"/>
              </a:rPr>
              <a:t>photometer</a:t>
            </a:r>
            <a:r>
              <a:rPr lang="it-IT" sz="2400" dirty="0">
                <a:solidFill>
                  <a:srgbClr val="000000"/>
                </a:solidFill>
                <a:ea typeface="+mj-ea"/>
                <a:cs typeface="+mj-cs"/>
              </a:rPr>
              <a:t> </a:t>
            </a:r>
            <a:r>
              <a:rPr lang="it-IT" sz="2400" dirty="0" err="1">
                <a:solidFill>
                  <a:srgbClr val="000000"/>
                </a:solidFill>
                <a:ea typeface="+mj-ea"/>
                <a:cs typeface="+mj-cs"/>
              </a:rPr>
              <a:t>Operational</a:t>
            </a:r>
            <a:r>
              <a:rPr lang="it-IT" sz="2400" dirty="0">
                <a:solidFill>
                  <a:srgbClr val="000000"/>
                </a:solidFill>
                <a:ea typeface="+mj-ea"/>
                <a:cs typeface="+mj-cs"/>
              </a:rPr>
              <a:t> h24/7d </a:t>
            </a:r>
          </a:p>
          <a:p>
            <a:r>
              <a:rPr lang="it-IT" sz="2400" b="1" dirty="0">
                <a:solidFill>
                  <a:srgbClr val="FF0000"/>
                </a:solidFill>
              </a:rPr>
              <a:t>LALINET: </a:t>
            </a:r>
          </a:p>
          <a:p>
            <a:r>
              <a:rPr lang="it-IT" sz="2400" dirty="0">
                <a:solidFill>
                  <a:srgbClr val="000000"/>
                </a:solidFill>
              </a:rPr>
              <a:t>South America, </a:t>
            </a:r>
            <a:r>
              <a:rPr lang="it-IT" sz="2400" dirty="0" err="1">
                <a:solidFill>
                  <a:srgbClr val="000000"/>
                </a:solidFill>
              </a:rPr>
              <a:t>few</a:t>
            </a:r>
            <a:r>
              <a:rPr lang="it-IT" sz="2400" dirty="0">
                <a:solidFill>
                  <a:srgbClr val="000000"/>
                </a:solidFill>
              </a:rPr>
              <a:t> </a:t>
            </a:r>
            <a:r>
              <a:rPr lang="it-IT" sz="2400" dirty="0" err="1">
                <a:solidFill>
                  <a:srgbClr val="000000"/>
                </a:solidFill>
              </a:rPr>
              <a:t>sites</a:t>
            </a:r>
            <a:r>
              <a:rPr lang="it-IT" sz="2400" dirty="0">
                <a:solidFill>
                  <a:srgbClr val="000000"/>
                </a:solidFill>
              </a:rPr>
              <a:t>, in connection with EARLINET and </a:t>
            </a:r>
            <a:r>
              <a:rPr lang="it-IT" sz="2400" dirty="0" err="1">
                <a:solidFill>
                  <a:srgbClr val="000000"/>
                </a:solidFill>
              </a:rPr>
              <a:t>Adnet</a:t>
            </a:r>
            <a:r>
              <a:rPr lang="it-IT" sz="2400" dirty="0">
                <a:solidFill>
                  <a:srgbClr val="000000"/>
                </a:solidFill>
              </a:rPr>
              <a:t> for </a:t>
            </a:r>
            <a:r>
              <a:rPr lang="it-IT" sz="2400" dirty="0" err="1">
                <a:solidFill>
                  <a:srgbClr val="000000"/>
                </a:solidFill>
              </a:rPr>
              <a:t>developments</a:t>
            </a:r>
            <a:r>
              <a:rPr lang="it-IT" sz="2400" dirty="0">
                <a:solidFill>
                  <a:srgbClr val="000000"/>
                </a:solidFill>
              </a:rPr>
              <a:t>, Raman and </a:t>
            </a:r>
            <a:r>
              <a:rPr lang="it-IT" sz="2400" dirty="0" err="1">
                <a:solidFill>
                  <a:srgbClr val="000000"/>
                </a:solidFill>
              </a:rPr>
              <a:t>elastic</a:t>
            </a:r>
            <a:r>
              <a:rPr lang="it-IT" sz="2400" dirty="0">
                <a:solidFill>
                  <a:srgbClr val="000000"/>
                </a:solidFill>
              </a:rPr>
              <a:t> </a:t>
            </a:r>
            <a:r>
              <a:rPr lang="it-IT" sz="2400" dirty="0" err="1">
                <a:solidFill>
                  <a:srgbClr val="000000"/>
                </a:solidFill>
              </a:rPr>
              <a:t>lidars</a:t>
            </a:r>
            <a:r>
              <a:rPr lang="it-IT" sz="2400" dirty="0">
                <a:solidFill>
                  <a:srgbClr val="000000"/>
                </a:solidFill>
              </a:rPr>
              <a:t> </a:t>
            </a:r>
          </a:p>
          <a:p>
            <a:r>
              <a:rPr lang="it-IT" sz="2400" b="1" dirty="0">
                <a:solidFill>
                  <a:schemeClr val="accent6"/>
                </a:solidFill>
                <a:ea typeface="+mj-ea"/>
                <a:cs typeface="+mj-cs"/>
              </a:rPr>
              <a:t>EARLINET: </a:t>
            </a:r>
          </a:p>
          <a:p>
            <a:r>
              <a:rPr lang="it-IT" sz="2400" dirty="0">
                <a:solidFill>
                  <a:srgbClr val="000000"/>
                </a:solidFill>
                <a:ea typeface="+mj-ea"/>
                <a:cs typeface="+mj-cs"/>
              </a:rPr>
              <a:t>Europe - multiwavelength Raman with </a:t>
            </a:r>
            <a:r>
              <a:rPr lang="it-IT" sz="2400" dirty="0" err="1">
                <a:solidFill>
                  <a:srgbClr val="000000"/>
                </a:solidFill>
                <a:ea typeface="+mj-ea"/>
                <a:cs typeface="+mj-cs"/>
              </a:rPr>
              <a:t>depolarization</a:t>
            </a:r>
            <a:r>
              <a:rPr lang="it-IT" sz="2400" dirty="0">
                <a:solidFill>
                  <a:srgbClr val="000000"/>
                </a:solidFill>
                <a:ea typeface="+mj-ea"/>
                <a:cs typeface="+mj-cs"/>
              </a:rPr>
              <a:t> Pre-</a:t>
            </a:r>
            <a:r>
              <a:rPr lang="it-IT" sz="2400" dirty="0" err="1">
                <a:solidFill>
                  <a:srgbClr val="000000"/>
                </a:solidFill>
                <a:ea typeface="+mj-ea"/>
                <a:cs typeface="+mj-cs"/>
              </a:rPr>
              <a:t>Operational</a:t>
            </a:r>
            <a:r>
              <a:rPr lang="it-IT" sz="2400" dirty="0">
                <a:solidFill>
                  <a:srgbClr val="000000"/>
                </a:solidFill>
                <a:ea typeface="+mj-ea"/>
                <a:cs typeface="+mj-cs"/>
              </a:rPr>
              <a:t>, </a:t>
            </a:r>
            <a:r>
              <a:rPr lang="it-IT" sz="2400" dirty="0" err="1">
                <a:solidFill>
                  <a:srgbClr val="000000"/>
                </a:solidFill>
                <a:ea typeface="+mj-ea"/>
                <a:cs typeface="+mj-cs"/>
              </a:rPr>
              <a:t>typically</a:t>
            </a:r>
            <a:r>
              <a:rPr lang="it-IT" sz="2400" dirty="0">
                <a:solidFill>
                  <a:srgbClr val="000000"/>
                </a:solidFill>
                <a:ea typeface="+mj-ea"/>
                <a:cs typeface="+mj-cs"/>
              </a:rPr>
              <a:t> </a:t>
            </a:r>
            <a:r>
              <a:rPr lang="it-IT" sz="2400" dirty="0" err="1">
                <a:solidFill>
                  <a:srgbClr val="000000"/>
                </a:solidFill>
                <a:ea typeface="+mj-ea"/>
                <a:cs typeface="+mj-cs"/>
              </a:rPr>
              <a:t>colocated</a:t>
            </a:r>
            <a:r>
              <a:rPr lang="it-IT" sz="2400" dirty="0">
                <a:solidFill>
                  <a:srgbClr val="000000"/>
                </a:solidFill>
                <a:ea typeface="+mj-ea"/>
                <a:cs typeface="+mj-cs"/>
              </a:rPr>
              <a:t> </a:t>
            </a:r>
            <a:r>
              <a:rPr lang="it-IT" sz="2400" dirty="0" err="1">
                <a:solidFill>
                  <a:srgbClr val="000000"/>
                </a:solidFill>
                <a:ea typeface="+mj-ea"/>
                <a:cs typeface="+mj-cs"/>
              </a:rPr>
              <a:t>photometer</a:t>
            </a:r>
            <a:r>
              <a:rPr lang="it-IT" sz="2400" dirty="0">
                <a:solidFill>
                  <a:srgbClr val="000000"/>
                </a:solidFill>
                <a:ea typeface="+mj-ea"/>
                <a:cs typeface="+mj-cs"/>
              </a:rPr>
              <a:t> Long Term funds </a:t>
            </a:r>
          </a:p>
          <a:p>
            <a:r>
              <a:rPr lang="it-IT" sz="2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AD-net:</a:t>
            </a:r>
            <a:endParaRPr lang="it-IT" sz="2400" dirty="0"/>
          </a:p>
          <a:p>
            <a:r>
              <a:rPr lang="it-IT" sz="2400" dirty="0"/>
              <a:t>Asia, </a:t>
            </a:r>
            <a:r>
              <a:rPr lang="it-IT" sz="2400" dirty="0">
                <a:solidFill>
                  <a:srgbClr val="000000"/>
                </a:solidFill>
                <a:latin typeface="Symbol" pitchFamily="2" charset="2"/>
              </a:rPr>
              <a:t>3b+2a+2d  </a:t>
            </a:r>
            <a:r>
              <a:rPr lang="it-IT" sz="2400" dirty="0" err="1">
                <a:solidFill>
                  <a:srgbClr val="000000"/>
                </a:solidFill>
              </a:rPr>
              <a:t>lidars</a:t>
            </a:r>
            <a:r>
              <a:rPr lang="it-IT" sz="2400" dirty="0">
                <a:solidFill>
                  <a:srgbClr val="000000"/>
                </a:solidFill>
              </a:rPr>
              <a:t>, </a:t>
            </a:r>
            <a:r>
              <a:rPr lang="it-IT" sz="2400" dirty="0" err="1">
                <a:solidFill>
                  <a:srgbClr val="000000"/>
                </a:solidFill>
              </a:rPr>
              <a:t>operational</a:t>
            </a:r>
            <a:r>
              <a:rPr lang="it-IT" sz="2400" dirty="0">
                <a:solidFill>
                  <a:srgbClr val="000000"/>
                </a:solidFill>
              </a:rPr>
              <a:t> 24h /7d</a:t>
            </a:r>
          </a:p>
          <a:p>
            <a:endParaRPr lang="it-IT" sz="2400" b="1" dirty="0">
              <a:solidFill>
                <a:srgbClr val="000000"/>
              </a:solidFill>
              <a:latin typeface="+mj-lt"/>
              <a:ea typeface="+mj-ea"/>
              <a:cs typeface="+mj-cs"/>
            </a:endParaRPr>
          </a:p>
          <a:p>
            <a:endParaRPr lang="it-IT" sz="2400" b="1" dirty="0">
              <a:solidFill>
                <a:srgbClr val="000000"/>
              </a:solidFill>
              <a:latin typeface="+mj-lt"/>
              <a:ea typeface="+mj-ea"/>
              <a:cs typeface="+mj-cs"/>
            </a:endParaRPr>
          </a:p>
          <a:p>
            <a:r>
              <a:rPr lang="it-IT" sz="2400" b="1" dirty="0" err="1">
                <a:solidFill>
                  <a:srgbClr val="000000"/>
                </a:solidFill>
                <a:ea typeface="+mj-ea"/>
                <a:cs typeface="+mj-cs"/>
              </a:rPr>
              <a:t>Eprofile</a:t>
            </a:r>
            <a:r>
              <a:rPr lang="it-IT" sz="2400" b="1" dirty="0">
                <a:solidFill>
                  <a:srgbClr val="000000"/>
                </a:solidFill>
                <a:ea typeface="+mj-ea"/>
                <a:cs typeface="+mj-cs"/>
              </a:rPr>
              <a:t>: </a:t>
            </a:r>
          </a:p>
          <a:p>
            <a:r>
              <a:rPr lang="it-IT" sz="2400" b="1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low power </a:t>
            </a:r>
            <a:r>
              <a:rPr lang="it-IT" sz="2400" b="1" dirty="0" err="1">
                <a:solidFill>
                  <a:srgbClr val="000000"/>
                </a:solidFill>
                <a:latin typeface="+mj-lt"/>
                <a:ea typeface="+mj-ea"/>
                <a:cs typeface="+mj-cs"/>
              </a:rPr>
              <a:t>elastic</a:t>
            </a:r>
            <a:r>
              <a:rPr lang="it-IT" sz="2400" b="1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 lidar, high dense </a:t>
            </a:r>
            <a:r>
              <a:rPr lang="it-IT" sz="2400" b="1" dirty="0" err="1">
                <a:solidFill>
                  <a:srgbClr val="000000"/>
                </a:solidFill>
                <a:latin typeface="+mj-lt"/>
                <a:ea typeface="+mj-ea"/>
                <a:cs typeface="+mj-cs"/>
              </a:rPr>
              <a:t>distribution</a:t>
            </a:r>
            <a:r>
              <a:rPr lang="it-IT" sz="2400" b="1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,  </a:t>
            </a:r>
            <a:r>
              <a:rPr lang="it-IT" sz="2400" b="1" dirty="0" err="1">
                <a:solidFill>
                  <a:srgbClr val="000000"/>
                </a:solidFill>
                <a:latin typeface="+mj-lt"/>
                <a:ea typeface="+mj-ea"/>
                <a:cs typeface="+mj-cs"/>
              </a:rPr>
              <a:t>fully</a:t>
            </a:r>
            <a:r>
              <a:rPr lang="it-IT" sz="2400" b="1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it-IT" sz="2400" b="1" dirty="0" err="1">
                <a:solidFill>
                  <a:srgbClr val="000000"/>
                </a:solidFill>
                <a:latin typeface="+mj-lt"/>
                <a:ea typeface="+mj-ea"/>
                <a:cs typeface="+mj-cs"/>
              </a:rPr>
              <a:t>operational</a:t>
            </a:r>
            <a:r>
              <a:rPr lang="it-IT" sz="2400" b="1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 h24/7d</a:t>
            </a:r>
          </a:p>
          <a:p>
            <a:endParaRPr lang="it-IT" sz="24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D8010D1-39AF-2E7E-35BE-D9884765E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15235" y="6415126"/>
            <a:ext cx="5961529" cy="365125"/>
          </a:xfrm>
        </p:spPr>
        <p:txBody>
          <a:bodyPr/>
          <a:lstStyle/>
          <a:p>
            <a:r>
              <a:rPr lang="it-IT" b="1" dirty="0"/>
              <a:t>Lidar Tutorials – ILRC 30 , Virtual 26 June 2022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EB1A7A6-A1B2-414C-2D5D-DE85D4C46C23}"/>
              </a:ext>
            </a:extLst>
          </p:cNvPr>
          <p:cNvSpPr txBox="1"/>
          <p:nvPr/>
        </p:nvSpPr>
        <p:spPr>
          <a:xfrm>
            <a:off x="3230880" y="114187"/>
            <a:ext cx="573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 err="1"/>
              <a:t>Profiling</a:t>
            </a:r>
            <a:r>
              <a:rPr lang="it-IT" sz="3200" b="1" dirty="0"/>
              <a:t> networks: aerosol lidar</a:t>
            </a:r>
          </a:p>
        </p:txBody>
      </p:sp>
    </p:spTree>
    <p:extLst>
      <p:ext uri="{BB962C8B-B14F-4D97-AF65-F5344CB8AC3E}">
        <p14:creationId xmlns:p14="http://schemas.microsoft.com/office/powerpoint/2010/main" val="38973792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2">
            <a:extLst>
              <a:ext uri="{FF2B5EF4-FFF2-40B4-BE49-F238E27FC236}">
                <a16:creationId xmlns:a16="http://schemas.microsoft.com/office/drawing/2014/main" id="{448B7FC6-E9F2-D289-07C9-336ED7A3A3FC}"/>
              </a:ext>
            </a:extLst>
          </p:cNvPr>
          <p:cNvSpPr txBox="1">
            <a:spLocks/>
          </p:cNvSpPr>
          <p:nvPr/>
        </p:nvSpPr>
        <p:spPr>
          <a:xfrm>
            <a:off x="1524000" y="-49208"/>
            <a:ext cx="9144000" cy="620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200" b="1" dirty="0">
                <a:latin typeface="+mn-lt"/>
                <a:ea typeface="+mn-ea"/>
                <a:cs typeface="+mn-cs"/>
              </a:rPr>
              <a:t>Satellite aerosol lidars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A4769C70-7A01-DB9B-6AE4-E03E6CDFB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15235" y="6415126"/>
            <a:ext cx="5961529" cy="365125"/>
          </a:xfrm>
        </p:spPr>
        <p:txBody>
          <a:bodyPr/>
          <a:lstStyle/>
          <a:p>
            <a:r>
              <a:rPr lang="it-IT" b="1" dirty="0"/>
              <a:t>Lidar Tutorials – ILRC 30 , Virtual 26 June 2022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513D1C-27F4-84A3-7DFA-51970AE12123}"/>
              </a:ext>
            </a:extLst>
          </p:cNvPr>
          <p:cNvSpPr txBox="1"/>
          <p:nvPr/>
        </p:nvSpPr>
        <p:spPr>
          <a:xfrm>
            <a:off x="253691" y="486472"/>
            <a:ext cx="96590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2800" b="1" dirty="0"/>
              <a:t>Currently flying aerosol lidars</a:t>
            </a:r>
          </a:p>
        </p:txBody>
      </p:sp>
      <p:pic>
        <p:nvPicPr>
          <p:cNvPr id="6" name="Picture 2" descr="Aeolus: ESA's wind mission">
            <a:extLst>
              <a:ext uri="{FF2B5EF4-FFF2-40B4-BE49-F238E27FC236}">
                <a16:creationId xmlns:a16="http://schemas.microsoft.com/office/drawing/2014/main" id="{C5AE3D6E-690D-7508-269F-3D59CF96D6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8905" y="1366928"/>
            <a:ext cx="3175115" cy="2270209"/>
          </a:xfrm>
          <a:prstGeom prst="rect">
            <a:avLst/>
          </a:prstGeom>
          <a:noFill/>
        </p:spPr>
      </p:pic>
      <p:pic>
        <p:nvPicPr>
          <p:cNvPr id="8" name="Picture 13">
            <a:extLst>
              <a:ext uri="{FF2B5EF4-FFF2-40B4-BE49-F238E27FC236}">
                <a16:creationId xmlns:a16="http://schemas.microsoft.com/office/drawing/2014/main" id="{21B7B8CB-6869-877D-E970-A6FDD68650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17" y="1327803"/>
            <a:ext cx="2034318" cy="2120385"/>
          </a:xfrm>
          <a:prstGeom prst="rect">
            <a:avLst/>
          </a:prstGeom>
        </p:spPr>
      </p:pic>
      <p:pic>
        <p:nvPicPr>
          <p:cNvPr id="11" name="Picture 19">
            <a:extLst>
              <a:ext uri="{FF2B5EF4-FFF2-40B4-BE49-F238E27FC236}">
                <a16:creationId xmlns:a16="http://schemas.microsoft.com/office/drawing/2014/main" id="{B93625B5-076F-E69A-AEA8-164FB3984F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749" y="4199266"/>
            <a:ext cx="3243865" cy="1919287"/>
          </a:xfrm>
          <a:prstGeom prst="rect">
            <a:avLst/>
          </a:prstGeom>
        </p:spPr>
      </p:pic>
      <p:sp>
        <p:nvSpPr>
          <p:cNvPr id="15" name="TextBox 22">
            <a:extLst>
              <a:ext uri="{FF2B5EF4-FFF2-40B4-BE49-F238E27FC236}">
                <a16:creationId xmlns:a16="http://schemas.microsoft.com/office/drawing/2014/main" id="{04635F7F-4463-906C-9726-A0F0CAC2A1AE}"/>
              </a:ext>
            </a:extLst>
          </p:cNvPr>
          <p:cNvSpPr txBox="1"/>
          <p:nvPr/>
        </p:nvSpPr>
        <p:spPr>
          <a:xfrm>
            <a:off x="832755" y="973018"/>
            <a:ext cx="3175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/>
              <a:t>CALIOP on CALIPSO since 2006</a:t>
            </a:r>
          </a:p>
        </p:txBody>
      </p:sp>
      <p:sp>
        <p:nvSpPr>
          <p:cNvPr id="17" name="TextBox 24">
            <a:extLst>
              <a:ext uri="{FF2B5EF4-FFF2-40B4-BE49-F238E27FC236}">
                <a16:creationId xmlns:a16="http://schemas.microsoft.com/office/drawing/2014/main" id="{B3409778-D1C4-6DCA-2EFF-617C0FA91686}"/>
              </a:ext>
            </a:extLst>
          </p:cNvPr>
          <p:cNvSpPr txBox="1"/>
          <p:nvPr/>
        </p:nvSpPr>
        <p:spPr>
          <a:xfrm>
            <a:off x="5751616" y="998376"/>
            <a:ext cx="2608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/>
              <a:t>ADM Aeolus since2018</a:t>
            </a:r>
          </a:p>
        </p:txBody>
      </p:sp>
      <p:sp>
        <p:nvSpPr>
          <p:cNvPr id="18" name="TextBox 25">
            <a:extLst>
              <a:ext uri="{FF2B5EF4-FFF2-40B4-BE49-F238E27FC236}">
                <a16:creationId xmlns:a16="http://schemas.microsoft.com/office/drawing/2014/main" id="{ADE80A37-8E8F-CDB8-CDFF-9775FED3A485}"/>
              </a:ext>
            </a:extLst>
          </p:cNvPr>
          <p:cNvSpPr txBox="1"/>
          <p:nvPr/>
        </p:nvSpPr>
        <p:spPr>
          <a:xfrm>
            <a:off x="2664425" y="3826957"/>
            <a:ext cx="2823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/>
              <a:t>ATLID on </a:t>
            </a:r>
            <a:r>
              <a:rPr lang="en-IE" dirty="0" err="1"/>
              <a:t>EarthCARE</a:t>
            </a:r>
            <a:r>
              <a:rPr lang="en-IE" dirty="0"/>
              <a:t> 2023</a:t>
            </a:r>
          </a:p>
        </p:txBody>
      </p:sp>
      <p:sp>
        <p:nvSpPr>
          <p:cNvPr id="19" name="CasellaDiTesto 1">
            <a:extLst>
              <a:ext uri="{FF2B5EF4-FFF2-40B4-BE49-F238E27FC236}">
                <a16:creationId xmlns:a16="http://schemas.microsoft.com/office/drawing/2014/main" id="{43255C1B-31F9-CF88-6581-AFC9609EA7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18947" y="1704537"/>
            <a:ext cx="317511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400" dirty="0" err="1">
                <a:solidFill>
                  <a:srgbClr val="000000"/>
                </a:solidFill>
                <a:ea typeface="+mj-ea"/>
                <a:cs typeface="+mj-cs"/>
              </a:rPr>
              <a:t>Providing</a:t>
            </a:r>
            <a:r>
              <a:rPr lang="it-IT" sz="2400" dirty="0">
                <a:solidFill>
                  <a:srgbClr val="000000"/>
                </a:solidFill>
                <a:ea typeface="+mj-ea"/>
                <a:cs typeface="+mj-cs"/>
              </a:rPr>
              <a:t> data in NRT for wind </a:t>
            </a:r>
            <a:r>
              <a:rPr lang="it-IT" sz="2400" dirty="0" err="1">
                <a:solidFill>
                  <a:srgbClr val="000000"/>
                </a:solidFill>
                <a:ea typeface="+mj-ea"/>
                <a:cs typeface="+mj-cs"/>
              </a:rPr>
              <a:t>but</a:t>
            </a:r>
            <a:r>
              <a:rPr lang="it-IT" sz="2400" dirty="0">
                <a:solidFill>
                  <a:srgbClr val="000000"/>
                </a:solidFill>
                <a:ea typeface="+mj-ea"/>
                <a:cs typeface="+mj-cs"/>
              </a:rPr>
              <a:t> </a:t>
            </a:r>
            <a:r>
              <a:rPr lang="it-IT" sz="2400" dirty="0" err="1">
                <a:solidFill>
                  <a:srgbClr val="000000"/>
                </a:solidFill>
                <a:ea typeface="+mj-ea"/>
                <a:cs typeface="+mj-cs"/>
              </a:rPr>
              <a:t>even</a:t>
            </a:r>
            <a:r>
              <a:rPr lang="it-IT" sz="2400" dirty="0">
                <a:solidFill>
                  <a:srgbClr val="000000"/>
                </a:solidFill>
                <a:ea typeface="+mj-ea"/>
                <a:cs typeface="+mj-cs"/>
              </a:rPr>
              <a:t> </a:t>
            </a:r>
            <a:r>
              <a:rPr lang="it-IT" sz="2400" dirty="0" err="1">
                <a:solidFill>
                  <a:srgbClr val="000000"/>
                </a:solidFill>
                <a:ea typeface="+mj-ea"/>
                <a:cs typeface="+mj-cs"/>
              </a:rPr>
              <a:t>about</a:t>
            </a:r>
            <a:r>
              <a:rPr lang="it-IT" sz="2400" dirty="0">
                <a:solidFill>
                  <a:srgbClr val="000000"/>
                </a:solidFill>
                <a:ea typeface="+mj-ea"/>
                <a:cs typeface="+mj-cs"/>
              </a:rPr>
              <a:t> aerosol </a:t>
            </a:r>
            <a:r>
              <a:rPr lang="it-IT" sz="2400" dirty="0" err="1">
                <a:solidFill>
                  <a:srgbClr val="000000"/>
                </a:solidFill>
                <a:ea typeface="+mj-ea"/>
                <a:cs typeface="+mj-cs"/>
              </a:rPr>
              <a:t>within</a:t>
            </a:r>
            <a:r>
              <a:rPr lang="it-IT" sz="2400" dirty="0">
                <a:solidFill>
                  <a:srgbClr val="000000"/>
                </a:solidFill>
                <a:ea typeface="+mj-ea"/>
                <a:cs typeface="+mj-cs"/>
              </a:rPr>
              <a:t> </a:t>
            </a:r>
            <a:r>
              <a:rPr lang="it-IT" sz="2400" dirty="0" err="1">
                <a:solidFill>
                  <a:srgbClr val="000000"/>
                </a:solidFill>
                <a:ea typeface="+mj-ea"/>
                <a:cs typeface="+mj-cs"/>
              </a:rPr>
              <a:t>identified</a:t>
            </a:r>
            <a:r>
              <a:rPr lang="it-IT" sz="2400" dirty="0">
                <a:solidFill>
                  <a:srgbClr val="000000"/>
                </a:solidFill>
                <a:ea typeface="+mj-ea"/>
                <a:cs typeface="+mj-cs"/>
              </a:rPr>
              <a:t> aerosol </a:t>
            </a:r>
            <a:r>
              <a:rPr lang="it-IT" sz="2400" dirty="0" err="1">
                <a:solidFill>
                  <a:srgbClr val="000000"/>
                </a:solidFill>
                <a:ea typeface="+mj-ea"/>
                <a:cs typeface="+mj-cs"/>
              </a:rPr>
              <a:t>layers</a:t>
            </a:r>
            <a:endParaRPr lang="it-IT" sz="2400" dirty="0">
              <a:solidFill>
                <a:srgbClr val="000000"/>
              </a:solidFill>
              <a:ea typeface="+mj-ea"/>
              <a:cs typeface="+mj-cs"/>
            </a:endParaRPr>
          </a:p>
        </p:txBody>
      </p:sp>
      <p:sp>
        <p:nvSpPr>
          <p:cNvPr id="20" name="CasellaDiTesto 1">
            <a:extLst>
              <a:ext uri="{FF2B5EF4-FFF2-40B4-BE49-F238E27FC236}">
                <a16:creationId xmlns:a16="http://schemas.microsoft.com/office/drawing/2014/main" id="{3A79B756-C1CE-874D-6757-AA5DF68DB2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8290" y="3868773"/>
            <a:ext cx="5472165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400" b="1" dirty="0" err="1">
                <a:solidFill>
                  <a:srgbClr val="000000"/>
                </a:solidFill>
                <a:ea typeface="+mj-ea"/>
                <a:cs typeface="+mj-cs"/>
              </a:rPr>
              <a:t>EarthCARE</a:t>
            </a:r>
            <a:endParaRPr lang="it-IT" sz="2400" b="1" dirty="0">
              <a:solidFill>
                <a:srgbClr val="000000"/>
              </a:solidFill>
              <a:ea typeface="+mj-ea"/>
              <a:cs typeface="+mj-cs"/>
            </a:endParaRPr>
          </a:p>
          <a:p>
            <a:pPr algn="ctr"/>
            <a:r>
              <a:rPr lang="it-IT" sz="2400" b="1" dirty="0">
                <a:solidFill>
                  <a:srgbClr val="000000"/>
                </a:solidFill>
                <a:ea typeface="+mj-ea"/>
                <a:cs typeface="+mj-cs"/>
              </a:rPr>
              <a:t>ESA Earth Cloud, Aerosol and </a:t>
            </a:r>
            <a:r>
              <a:rPr lang="it-IT" sz="2400" b="1" dirty="0" err="1">
                <a:solidFill>
                  <a:srgbClr val="000000"/>
                </a:solidFill>
                <a:ea typeface="+mj-ea"/>
                <a:cs typeface="+mj-cs"/>
              </a:rPr>
              <a:t>Radiation</a:t>
            </a:r>
            <a:r>
              <a:rPr lang="it-IT" sz="2400" b="1" dirty="0">
                <a:solidFill>
                  <a:srgbClr val="000000"/>
                </a:solidFill>
                <a:ea typeface="+mj-ea"/>
                <a:cs typeface="+mj-cs"/>
              </a:rPr>
              <a:t> Explorer mission </a:t>
            </a:r>
          </a:p>
          <a:p>
            <a:pPr algn="ctr"/>
            <a:r>
              <a:rPr lang="it-IT" sz="2400" dirty="0">
                <a:solidFill>
                  <a:srgbClr val="000000"/>
                </a:solidFill>
                <a:ea typeface="+mj-ea"/>
                <a:cs typeface="+mj-cs"/>
              </a:rPr>
              <a:t>HSRL + </a:t>
            </a:r>
            <a:r>
              <a:rPr lang="it-IT" sz="2400" dirty="0" err="1">
                <a:solidFill>
                  <a:srgbClr val="000000"/>
                </a:solidFill>
                <a:ea typeface="+mj-ea"/>
                <a:cs typeface="+mj-cs"/>
              </a:rPr>
              <a:t>depol</a:t>
            </a:r>
            <a:r>
              <a:rPr lang="it-IT" sz="2400" dirty="0">
                <a:solidFill>
                  <a:srgbClr val="000000"/>
                </a:solidFill>
                <a:ea typeface="+mj-ea"/>
                <a:cs typeface="+mj-cs"/>
              </a:rPr>
              <a:t> </a:t>
            </a:r>
            <a:r>
              <a:rPr lang="it-IT" sz="2400" dirty="0" err="1">
                <a:solidFill>
                  <a:srgbClr val="000000"/>
                </a:solidFill>
                <a:ea typeface="+mj-ea"/>
                <a:cs typeface="+mj-cs"/>
              </a:rPr>
              <a:t>at</a:t>
            </a:r>
            <a:r>
              <a:rPr lang="it-IT" sz="2400" dirty="0">
                <a:solidFill>
                  <a:srgbClr val="000000"/>
                </a:solidFill>
                <a:ea typeface="+mj-ea"/>
                <a:cs typeface="+mj-cs"/>
              </a:rPr>
              <a:t> 355 nm</a:t>
            </a:r>
          </a:p>
          <a:p>
            <a:pPr algn="ctr"/>
            <a:r>
              <a:rPr lang="it-IT" sz="2400" dirty="0">
                <a:solidFill>
                  <a:srgbClr val="000000"/>
                </a:solidFill>
                <a:ea typeface="+mj-ea"/>
                <a:cs typeface="+mj-cs"/>
              </a:rPr>
              <a:t>First </a:t>
            </a:r>
            <a:r>
              <a:rPr lang="it-IT" sz="2400" dirty="0" err="1">
                <a:solidFill>
                  <a:srgbClr val="000000"/>
                </a:solidFill>
                <a:ea typeface="+mj-ea"/>
                <a:cs typeface="+mj-cs"/>
              </a:rPr>
              <a:t>ever</a:t>
            </a:r>
            <a:r>
              <a:rPr lang="it-IT" sz="2400" dirty="0">
                <a:solidFill>
                  <a:srgbClr val="000000"/>
                </a:solidFill>
                <a:ea typeface="+mj-ea"/>
                <a:cs typeface="+mj-cs"/>
              </a:rPr>
              <a:t> </a:t>
            </a:r>
            <a:r>
              <a:rPr lang="it-IT" sz="2400" dirty="0" err="1">
                <a:solidFill>
                  <a:srgbClr val="000000"/>
                </a:solidFill>
                <a:ea typeface="+mj-ea"/>
                <a:cs typeface="+mj-cs"/>
              </a:rPr>
              <a:t>spaceborne</a:t>
            </a:r>
            <a:r>
              <a:rPr lang="it-IT" sz="2400" dirty="0">
                <a:solidFill>
                  <a:srgbClr val="000000"/>
                </a:solidFill>
                <a:ea typeface="+mj-ea"/>
                <a:cs typeface="+mj-cs"/>
              </a:rPr>
              <a:t> lidar </a:t>
            </a:r>
            <a:r>
              <a:rPr lang="it-IT" sz="2400" dirty="0" err="1">
                <a:solidFill>
                  <a:srgbClr val="000000"/>
                </a:solidFill>
                <a:ea typeface="+mj-ea"/>
                <a:cs typeface="+mj-cs"/>
              </a:rPr>
              <a:t>providing</a:t>
            </a:r>
            <a:r>
              <a:rPr lang="it-IT" sz="2400" dirty="0">
                <a:solidFill>
                  <a:srgbClr val="000000"/>
                </a:solidFill>
                <a:ea typeface="+mj-ea"/>
                <a:cs typeface="+mj-cs"/>
              </a:rPr>
              <a:t> </a:t>
            </a:r>
            <a:r>
              <a:rPr lang="it-IT" sz="2400" dirty="0" err="1">
                <a:solidFill>
                  <a:srgbClr val="000000"/>
                </a:solidFill>
                <a:ea typeface="+mj-ea"/>
                <a:cs typeface="+mj-cs"/>
              </a:rPr>
              <a:t>independent</a:t>
            </a:r>
            <a:r>
              <a:rPr lang="it-IT" sz="2400" dirty="0">
                <a:solidFill>
                  <a:srgbClr val="000000"/>
                </a:solidFill>
                <a:ea typeface="+mj-ea"/>
                <a:cs typeface="+mj-cs"/>
              </a:rPr>
              <a:t> </a:t>
            </a:r>
            <a:r>
              <a:rPr lang="it-IT" sz="2400" dirty="0" err="1">
                <a:solidFill>
                  <a:srgbClr val="000000"/>
                </a:solidFill>
                <a:ea typeface="+mj-ea"/>
                <a:cs typeface="+mj-cs"/>
              </a:rPr>
              <a:t>extinction</a:t>
            </a:r>
            <a:r>
              <a:rPr lang="it-IT" sz="2400" dirty="0">
                <a:solidFill>
                  <a:srgbClr val="000000"/>
                </a:solidFill>
                <a:ea typeface="+mj-ea"/>
                <a:cs typeface="+mj-cs"/>
              </a:rPr>
              <a:t> and </a:t>
            </a:r>
            <a:r>
              <a:rPr lang="it-IT" sz="2400" dirty="0" err="1">
                <a:solidFill>
                  <a:srgbClr val="000000"/>
                </a:solidFill>
                <a:ea typeface="+mj-ea"/>
                <a:cs typeface="+mj-cs"/>
              </a:rPr>
              <a:t>backscartetr</a:t>
            </a:r>
            <a:r>
              <a:rPr lang="it-IT" sz="2400" dirty="0">
                <a:solidFill>
                  <a:srgbClr val="000000"/>
                </a:solidFill>
                <a:ea typeface="+mj-ea"/>
                <a:cs typeface="+mj-cs"/>
              </a:rPr>
              <a:t> </a:t>
            </a:r>
            <a:r>
              <a:rPr lang="it-IT" sz="2400" dirty="0" err="1">
                <a:solidFill>
                  <a:srgbClr val="000000"/>
                </a:solidFill>
                <a:ea typeface="+mj-ea"/>
                <a:cs typeface="+mj-cs"/>
              </a:rPr>
              <a:t>coefficients</a:t>
            </a:r>
            <a:endParaRPr lang="it-IT" sz="2400" dirty="0">
              <a:solidFill>
                <a:srgbClr val="000000"/>
              </a:solidFill>
              <a:ea typeface="+mj-ea"/>
              <a:cs typeface="+mj-cs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2D7C3A4-8AFD-DB17-DB5F-D5FBAEDD62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371" y="4753428"/>
            <a:ext cx="1270000" cy="1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7273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2">
            <a:extLst>
              <a:ext uri="{FF2B5EF4-FFF2-40B4-BE49-F238E27FC236}">
                <a16:creationId xmlns:a16="http://schemas.microsoft.com/office/drawing/2014/main" id="{448B7FC6-E9F2-D289-07C9-336ED7A3A3FC}"/>
              </a:ext>
            </a:extLst>
          </p:cNvPr>
          <p:cNvSpPr txBox="1">
            <a:spLocks/>
          </p:cNvSpPr>
          <p:nvPr/>
        </p:nvSpPr>
        <p:spPr>
          <a:xfrm>
            <a:off x="1524000" y="-49208"/>
            <a:ext cx="9144000" cy="620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200" b="1" dirty="0">
                <a:latin typeface="+mn-lt"/>
                <a:ea typeface="+mn-ea"/>
                <a:cs typeface="+mn-cs"/>
              </a:rPr>
              <a:t>What next?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A4769C70-7A01-DB9B-6AE4-E03E6CDFB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15235" y="6415126"/>
            <a:ext cx="5961529" cy="365125"/>
          </a:xfrm>
        </p:spPr>
        <p:txBody>
          <a:bodyPr/>
          <a:lstStyle/>
          <a:p>
            <a:r>
              <a:rPr lang="it-IT" b="1" dirty="0"/>
              <a:t>Lidar Tutorials – ILRC 30 , Virtual 26 June 2022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513D1C-27F4-84A3-7DFA-51970AE12123}"/>
              </a:ext>
            </a:extLst>
          </p:cNvPr>
          <p:cNvSpPr txBox="1"/>
          <p:nvPr/>
        </p:nvSpPr>
        <p:spPr>
          <a:xfrm>
            <a:off x="346840" y="676214"/>
            <a:ext cx="9659007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2800" b="1" dirty="0"/>
              <a:t>Hot topics:</a:t>
            </a:r>
          </a:p>
          <a:p>
            <a:pPr algn="just">
              <a:defRPr/>
            </a:pPr>
            <a:r>
              <a:rPr lang="en-US" sz="2800" dirty="0"/>
              <a:t>Aerosol and clouds investigations</a:t>
            </a:r>
          </a:p>
          <a:p>
            <a:pPr algn="just">
              <a:defRPr/>
            </a:pPr>
            <a:r>
              <a:rPr lang="en-US" sz="2800" dirty="0"/>
              <a:t>Aerosol and RH </a:t>
            </a:r>
          </a:p>
          <a:p>
            <a:pPr algn="just">
              <a:defRPr/>
            </a:pPr>
            <a:r>
              <a:rPr lang="en-US" sz="2800" dirty="0"/>
              <a:t>Aerosol and wind </a:t>
            </a:r>
          </a:p>
          <a:p>
            <a:pPr algn="just">
              <a:defRPr/>
            </a:pPr>
            <a:r>
              <a:rPr lang="en-US" sz="2800" dirty="0"/>
              <a:t>Profiling and in situ combined for better insight</a:t>
            </a:r>
          </a:p>
          <a:p>
            <a:pPr algn="just">
              <a:defRPr/>
            </a:pPr>
            <a:r>
              <a:rPr lang="en-US" sz="2800" dirty="0"/>
              <a:t>Bioaerosol</a:t>
            </a:r>
          </a:p>
          <a:p>
            <a:pPr algn="just">
              <a:defRPr/>
            </a:pPr>
            <a:endParaRPr lang="en-US" sz="2800" b="1" dirty="0"/>
          </a:p>
          <a:p>
            <a:pPr algn="just">
              <a:defRPr/>
            </a:pPr>
            <a:r>
              <a:rPr lang="en-US" sz="2800" b="1" dirty="0"/>
              <a:t>New technical challenges</a:t>
            </a:r>
          </a:p>
          <a:p>
            <a:pPr algn="just">
              <a:defRPr/>
            </a:pPr>
            <a:r>
              <a:rPr lang="en-US" sz="2800" dirty="0"/>
              <a:t>Mobile systems measuring while moving</a:t>
            </a:r>
          </a:p>
          <a:p>
            <a:pPr algn="just">
              <a:defRPr/>
            </a:pPr>
            <a:r>
              <a:rPr lang="en-US" sz="2800" dirty="0"/>
              <a:t>Cheep lidar for remote poor areas investigation</a:t>
            </a:r>
          </a:p>
          <a:p>
            <a:pPr algn="just">
              <a:defRPr/>
            </a:pPr>
            <a:endParaRPr lang="en-US" sz="2800" dirty="0"/>
          </a:p>
          <a:p>
            <a:pPr algn="just">
              <a:defRPr/>
            </a:pPr>
            <a:endParaRPr lang="en-US" sz="2800" b="1" dirty="0"/>
          </a:p>
          <a:p>
            <a:pPr algn="just">
              <a:defRPr/>
            </a:pP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0199012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A4769C70-7A01-DB9B-6AE4-E03E6CDFB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15235" y="6415126"/>
            <a:ext cx="5961529" cy="365125"/>
          </a:xfrm>
        </p:spPr>
        <p:txBody>
          <a:bodyPr/>
          <a:lstStyle/>
          <a:p>
            <a:r>
              <a:rPr lang="it-IT" b="1" dirty="0"/>
              <a:t>Lidar Tutorials – ILRC 30 , Virtual 26 June 2022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513D1C-27F4-84A3-7DFA-51970AE12123}"/>
              </a:ext>
            </a:extLst>
          </p:cNvPr>
          <p:cNvSpPr txBox="1"/>
          <p:nvPr/>
        </p:nvSpPr>
        <p:spPr>
          <a:xfrm>
            <a:off x="3569775" y="2721114"/>
            <a:ext cx="505245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800" b="1" dirty="0">
                <a:solidFill>
                  <a:schemeClr val="accent1"/>
                </a:solidFill>
              </a:rPr>
              <a:t>THANK YOU</a:t>
            </a:r>
            <a:endParaRPr lang="en-US" sz="4800" dirty="0">
              <a:solidFill>
                <a:schemeClr val="accent1"/>
              </a:solidFill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FD30052-F346-4182-12F7-D55DC6033539}"/>
              </a:ext>
            </a:extLst>
          </p:cNvPr>
          <p:cNvSpPr txBox="1"/>
          <p:nvPr/>
        </p:nvSpPr>
        <p:spPr>
          <a:xfrm>
            <a:off x="3045619" y="4710410"/>
            <a:ext cx="61007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lucia.mona@imaa.cnr.it</a:t>
            </a:r>
            <a:endParaRPr lang="it-IT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044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1783</TotalTime>
  <Words>1969</Words>
  <Application>Microsoft Macintosh PowerPoint</Application>
  <PresentationFormat>Widescreen</PresentationFormat>
  <Paragraphs>322</Paragraphs>
  <Slides>36</Slides>
  <Notes>5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36</vt:i4>
      </vt:variant>
    </vt:vector>
  </HeadingPairs>
  <TitlesOfParts>
    <vt:vector size="44" baseType="lpstr">
      <vt:lpstr>Arial</vt:lpstr>
      <vt:lpstr>Calibri</vt:lpstr>
      <vt:lpstr>Calibri Light</vt:lpstr>
      <vt:lpstr>Symbol</vt:lpstr>
      <vt:lpstr>Times New Roman</vt:lpstr>
      <vt:lpstr>Wingdings</vt:lpstr>
      <vt:lpstr>Tema di Office</vt:lpstr>
      <vt:lpstr>Equation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  How to know about aerosol types  The general approach </vt:lpstr>
      <vt:lpstr>Presentazione standard di PowerPoint</vt:lpstr>
      <vt:lpstr>Presentazione standard di PowerPoint</vt:lpstr>
      <vt:lpstr>More tiny the classification higher its reliability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Lucia Mona</dc:creator>
  <cp:lastModifiedBy>Lucia Mona</cp:lastModifiedBy>
  <cp:revision>21</cp:revision>
  <dcterms:created xsi:type="dcterms:W3CDTF">2022-06-20T15:11:31Z</dcterms:created>
  <dcterms:modified xsi:type="dcterms:W3CDTF">2022-06-26T08:04:20Z</dcterms:modified>
</cp:coreProperties>
</file>